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5" r:id="rId17"/>
    <p:sldId id="272" r:id="rId18"/>
    <p:sldId id="273" r:id="rId19"/>
    <p:sldId id="274" r:id="rId20"/>
    <p:sldId id="279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60"/>
  </p:normalViewPr>
  <p:slideViewPr>
    <p:cSldViewPr>
      <p:cViewPr>
        <p:scale>
          <a:sx n="107" d="100"/>
          <a:sy n="107" d="100"/>
        </p:scale>
        <p:origin x="-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8434A3-26A5-4FB0-9A74-A1172ECAB1F3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</dgm:pt>
    <dgm:pt modelId="{ACE8383E-6EF1-47DA-9B12-2325FE9B187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 b="1" dirty="0"/>
        </a:p>
      </dgm:t>
    </dgm:pt>
    <dgm:pt modelId="{574A5789-BE2C-42FD-AEA3-457B6297DAD6}" type="parTrans" cxnId="{224610A0-D393-4679-A962-CDE8974861CD}">
      <dgm:prSet/>
      <dgm:spPr/>
      <dgm:t>
        <a:bodyPr/>
        <a:lstStyle/>
        <a:p>
          <a:endParaRPr lang="ru-RU"/>
        </a:p>
      </dgm:t>
    </dgm:pt>
    <dgm:pt modelId="{C0AB0F46-DC8A-490B-AB60-A748335DCCAD}" type="sibTrans" cxnId="{224610A0-D393-4679-A962-CDE8974861CD}">
      <dgm:prSet/>
      <dgm:spPr/>
      <dgm:t>
        <a:bodyPr/>
        <a:lstStyle/>
        <a:p>
          <a:endParaRPr lang="ru-RU"/>
        </a:p>
      </dgm:t>
    </dgm:pt>
    <dgm:pt modelId="{7AE56793-EE30-495E-9589-E0A6B0729A3C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700" b="1" dirty="0"/>
        </a:p>
      </dgm:t>
    </dgm:pt>
    <dgm:pt modelId="{850B47EF-4BA4-4FBA-B33C-4146CD533AFA}" type="parTrans" cxnId="{398528BF-FA2C-4967-9433-293613933D5C}">
      <dgm:prSet/>
      <dgm:spPr/>
      <dgm:t>
        <a:bodyPr/>
        <a:lstStyle/>
        <a:p>
          <a:endParaRPr lang="ru-RU"/>
        </a:p>
      </dgm:t>
    </dgm:pt>
    <dgm:pt modelId="{5E5A75CE-6796-4EAD-A8C4-C331AFC453BB}" type="sibTrans" cxnId="{398528BF-FA2C-4967-9433-293613933D5C}">
      <dgm:prSet/>
      <dgm:spPr/>
      <dgm:t>
        <a:bodyPr/>
        <a:lstStyle/>
        <a:p>
          <a:endParaRPr lang="ru-RU"/>
        </a:p>
      </dgm:t>
    </dgm:pt>
    <dgm:pt modelId="{03C56EB6-9AAD-4506-95A5-3C616A906D44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 b="1" dirty="0"/>
        </a:p>
      </dgm:t>
    </dgm:pt>
    <dgm:pt modelId="{1A84EE1F-7A22-4040-8E2E-1F770E93231B}" type="parTrans" cxnId="{3F7E0D27-7342-4B71-A572-D8C8270C8AB7}">
      <dgm:prSet/>
      <dgm:spPr/>
      <dgm:t>
        <a:bodyPr/>
        <a:lstStyle/>
        <a:p>
          <a:endParaRPr lang="ru-RU"/>
        </a:p>
      </dgm:t>
    </dgm:pt>
    <dgm:pt modelId="{5E76BD96-F00F-42AA-9412-DAD642DF12E8}" type="sibTrans" cxnId="{3F7E0D27-7342-4B71-A572-D8C8270C8AB7}">
      <dgm:prSet/>
      <dgm:spPr/>
      <dgm:t>
        <a:bodyPr/>
        <a:lstStyle/>
        <a:p>
          <a:endParaRPr lang="ru-RU"/>
        </a:p>
      </dgm:t>
    </dgm:pt>
    <dgm:pt modelId="{9AF2A117-2632-4118-A0D7-62C109D96A1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 b="1" dirty="0"/>
        </a:p>
      </dgm:t>
    </dgm:pt>
    <dgm:pt modelId="{F04B1666-965A-41E5-9796-83441B6F921A}" type="parTrans" cxnId="{81FD09D9-46ED-4377-8AFF-F2AB02CF88D9}">
      <dgm:prSet/>
      <dgm:spPr/>
      <dgm:t>
        <a:bodyPr/>
        <a:lstStyle/>
        <a:p>
          <a:endParaRPr lang="ru-RU"/>
        </a:p>
      </dgm:t>
    </dgm:pt>
    <dgm:pt modelId="{C64527DE-35EC-4C14-9BA8-73334BC77846}" type="sibTrans" cxnId="{81FD09D9-46ED-4377-8AFF-F2AB02CF88D9}">
      <dgm:prSet/>
      <dgm:spPr/>
      <dgm:t>
        <a:bodyPr/>
        <a:lstStyle/>
        <a:p>
          <a:endParaRPr lang="ru-RU"/>
        </a:p>
      </dgm:t>
    </dgm:pt>
    <dgm:pt modelId="{23B5742F-1F6B-4237-A213-D98A459AFE1B}" type="pres">
      <dgm:prSet presAssocID="{4A8434A3-26A5-4FB0-9A74-A1172ECAB1F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25D097E8-D517-4B3C-A477-FEE1D9F47823}" type="pres">
      <dgm:prSet presAssocID="{4A8434A3-26A5-4FB0-9A74-A1172ECAB1F3}" presName="children" presStyleCnt="0"/>
      <dgm:spPr/>
    </dgm:pt>
    <dgm:pt modelId="{7708F607-572E-425D-9DDC-DACE788316D0}" type="pres">
      <dgm:prSet presAssocID="{4A8434A3-26A5-4FB0-9A74-A1172ECAB1F3}" presName="childPlaceholder" presStyleCnt="0"/>
      <dgm:spPr/>
    </dgm:pt>
    <dgm:pt modelId="{0B23B062-5286-48D6-A327-FCB5590B7AD8}" type="pres">
      <dgm:prSet presAssocID="{4A8434A3-26A5-4FB0-9A74-A1172ECAB1F3}" presName="circle" presStyleCnt="0"/>
      <dgm:spPr/>
    </dgm:pt>
    <dgm:pt modelId="{FAC115F8-55F8-4056-B3C1-6F9FB390892D}" type="pres">
      <dgm:prSet presAssocID="{4A8434A3-26A5-4FB0-9A74-A1172ECAB1F3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EE96C-6CAE-4724-B936-F622321D8B68}" type="pres">
      <dgm:prSet presAssocID="{4A8434A3-26A5-4FB0-9A74-A1172ECAB1F3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13C25D-5FC4-49D2-83D6-975390BCCF22}" type="pres">
      <dgm:prSet presAssocID="{4A8434A3-26A5-4FB0-9A74-A1172ECAB1F3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3CF04-A043-45FE-A600-44AA1658D88A}" type="pres">
      <dgm:prSet presAssocID="{4A8434A3-26A5-4FB0-9A74-A1172ECAB1F3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9BAFA-2224-48A4-B55D-A56F17665F9C}" type="pres">
      <dgm:prSet presAssocID="{4A8434A3-26A5-4FB0-9A74-A1172ECAB1F3}" presName="quadrantPlaceholder" presStyleCnt="0"/>
      <dgm:spPr/>
    </dgm:pt>
    <dgm:pt modelId="{6E849EFC-7F5C-4368-8BCD-B839A663072C}" type="pres">
      <dgm:prSet presAssocID="{4A8434A3-26A5-4FB0-9A74-A1172ECAB1F3}" presName="center1" presStyleLbl="fgShp" presStyleIdx="0" presStyleCnt="2"/>
      <dgm:spPr/>
    </dgm:pt>
    <dgm:pt modelId="{0F620B4D-323D-4D3B-9EEC-D81BEA14891B}" type="pres">
      <dgm:prSet presAssocID="{4A8434A3-26A5-4FB0-9A74-A1172ECAB1F3}" presName="center2" presStyleLbl="fgShp" presStyleIdx="1" presStyleCnt="2"/>
      <dgm:spPr/>
    </dgm:pt>
  </dgm:ptLst>
  <dgm:cxnLst>
    <dgm:cxn modelId="{81FD09D9-46ED-4377-8AFF-F2AB02CF88D9}" srcId="{4A8434A3-26A5-4FB0-9A74-A1172ECAB1F3}" destId="{9AF2A117-2632-4118-A0D7-62C109D96A18}" srcOrd="3" destOrd="0" parTransId="{F04B1666-965A-41E5-9796-83441B6F921A}" sibTransId="{C64527DE-35EC-4C14-9BA8-73334BC77846}"/>
    <dgm:cxn modelId="{224610A0-D393-4679-A962-CDE8974861CD}" srcId="{4A8434A3-26A5-4FB0-9A74-A1172ECAB1F3}" destId="{ACE8383E-6EF1-47DA-9B12-2325FE9B1876}" srcOrd="0" destOrd="0" parTransId="{574A5789-BE2C-42FD-AEA3-457B6297DAD6}" sibTransId="{C0AB0F46-DC8A-490B-AB60-A748335DCCAD}"/>
    <dgm:cxn modelId="{10994DC4-E8A5-4CC7-9817-CE89F3878270}" type="presOf" srcId="{9AF2A117-2632-4118-A0D7-62C109D96A18}" destId="{C813CF04-A043-45FE-A600-44AA1658D88A}" srcOrd="0" destOrd="0" presId="urn:microsoft.com/office/officeart/2005/8/layout/cycle4"/>
    <dgm:cxn modelId="{3F7E0D27-7342-4B71-A572-D8C8270C8AB7}" srcId="{4A8434A3-26A5-4FB0-9A74-A1172ECAB1F3}" destId="{03C56EB6-9AAD-4506-95A5-3C616A906D44}" srcOrd="2" destOrd="0" parTransId="{1A84EE1F-7A22-4040-8E2E-1F770E93231B}" sibTransId="{5E76BD96-F00F-42AA-9412-DAD642DF12E8}"/>
    <dgm:cxn modelId="{2E5463CA-7B77-4787-A2C9-A62D26C7C618}" type="presOf" srcId="{ACE8383E-6EF1-47DA-9B12-2325FE9B1876}" destId="{FAC115F8-55F8-4056-B3C1-6F9FB390892D}" srcOrd="0" destOrd="0" presId="urn:microsoft.com/office/officeart/2005/8/layout/cycle4"/>
    <dgm:cxn modelId="{398528BF-FA2C-4967-9433-293613933D5C}" srcId="{4A8434A3-26A5-4FB0-9A74-A1172ECAB1F3}" destId="{7AE56793-EE30-495E-9589-E0A6B0729A3C}" srcOrd="1" destOrd="0" parTransId="{850B47EF-4BA4-4FBA-B33C-4146CD533AFA}" sibTransId="{5E5A75CE-6796-4EAD-A8C4-C331AFC453BB}"/>
    <dgm:cxn modelId="{66A525A3-62CC-4140-8A62-1DC8DBF9544E}" type="presOf" srcId="{03C56EB6-9AAD-4506-95A5-3C616A906D44}" destId="{5213C25D-5FC4-49D2-83D6-975390BCCF22}" srcOrd="0" destOrd="0" presId="urn:microsoft.com/office/officeart/2005/8/layout/cycle4"/>
    <dgm:cxn modelId="{1CB5BD1E-C55B-4381-8B70-1075F86BF2B4}" type="presOf" srcId="{7AE56793-EE30-495E-9589-E0A6B0729A3C}" destId="{A4EEE96C-6CAE-4724-B936-F622321D8B68}" srcOrd="0" destOrd="0" presId="urn:microsoft.com/office/officeart/2005/8/layout/cycle4"/>
    <dgm:cxn modelId="{97094301-3022-4DAC-BE2C-0AA8664B8B42}" type="presOf" srcId="{4A8434A3-26A5-4FB0-9A74-A1172ECAB1F3}" destId="{23B5742F-1F6B-4237-A213-D98A459AFE1B}" srcOrd="0" destOrd="0" presId="urn:microsoft.com/office/officeart/2005/8/layout/cycle4"/>
    <dgm:cxn modelId="{9640CE3C-726F-405C-AB95-42A1B93D74B9}" type="presParOf" srcId="{23B5742F-1F6B-4237-A213-D98A459AFE1B}" destId="{25D097E8-D517-4B3C-A477-FEE1D9F47823}" srcOrd="0" destOrd="0" presId="urn:microsoft.com/office/officeart/2005/8/layout/cycle4"/>
    <dgm:cxn modelId="{FB009FD7-1B46-4961-9EAB-E5660EC8FEA0}" type="presParOf" srcId="{25D097E8-D517-4B3C-A477-FEE1D9F47823}" destId="{7708F607-572E-425D-9DDC-DACE788316D0}" srcOrd="0" destOrd="0" presId="urn:microsoft.com/office/officeart/2005/8/layout/cycle4"/>
    <dgm:cxn modelId="{538AE37D-634E-4F7D-91CB-BB634D8682F8}" type="presParOf" srcId="{23B5742F-1F6B-4237-A213-D98A459AFE1B}" destId="{0B23B062-5286-48D6-A327-FCB5590B7AD8}" srcOrd="1" destOrd="0" presId="urn:microsoft.com/office/officeart/2005/8/layout/cycle4"/>
    <dgm:cxn modelId="{39F1137D-09B1-49DF-96D9-88D90C5A878B}" type="presParOf" srcId="{0B23B062-5286-48D6-A327-FCB5590B7AD8}" destId="{FAC115F8-55F8-4056-B3C1-6F9FB390892D}" srcOrd="0" destOrd="0" presId="urn:microsoft.com/office/officeart/2005/8/layout/cycle4"/>
    <dgm:cxn modelId="{031052D5-1983-4D52-BEA3-5D0B51249B92}" type="presParOf" srcId="{0B23B062-5286-48D6-A327-FCB5590B7AD8}" destId="{A4EEE96C-6CAE-4724-B936-F622321D8B68}" srcOrd="1" destOrd="0" presId="urn:microsoft.com/office/officeart/2005/8/layout/cycle4"/>
    <dgm:cxn modelId="{D0D9473E-D604-4C8B-9EF9-64B8178B1C3C}" type="presParOf" srcId="{0B23B062-5286-48D6-A327-FCB5590B7AD8}" destId="{5213C25D-5FC4-49D2-83D6-975390BCCF22}" srcOrd="2" destOrd="0" presId="urn:microsoft.com/office/officeart/2005/8/layout/cycle4"/>
    <dgm:cxn modelId="{EAE7BB4E-A8C6-49D8-A4BD-FD7714ECCC69}" type="presParOf" srcId="{0B23B062-5286-48D6-A327-FCB5590B7AD8}" destId="{C813CF04-A043-45FE-A600-44AA1658D88A}" srcOrd="3" destOrd="0" presId="urn:microsoft.com/office/officeart/2005/8/layout/cycle4"/>
    <dgm:cxn modelId="{66F1B839-BB2D-46CC-A2D8-7E4D1CD6C383}" type="presParOf" srcId="{0B23B062-5286-48D6-A327-FCB5590B7AD8}" destId="{5F59BAFA-2224-48A4-B55D-A56F17665F9C}" srcOrd="4" destOrd="0" presId="urn:microsoft.com/office/officeart/2005/8/layout/cycle4"/>
    <dgm:cxn modelId="{6616AAA3-9DCE-4622-ACAA-7DBAB498C751}" type="presParOf" srcId="{23B5742F-1F6B-4237-A213-D98A459AFE1B}" destId="{6E849EFC-7F5C-4368-8BCD-B839A663072C}" srcOrd="2" destOrd="0" presId="urn:microsoft.com/office/officeart/2005/8/layout/cycle4"/>
    <dgm:cxn modelId="{3B8C7E34-14A0-4D40-B037-96DC66029F77}" type="presParOf" srcId="{23B5742F-1F6B-4237-A213-D98A459AFE1B}" destId="{0F620B4D-323D-4D3B-9EEC-D81BEA14891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115F8-55F8-4056-B3C1-6F9FB390892D}">
      <dsp:nvSpPr>
        <dsp:cNvPr id="0" name=""/>
        <dsp:cNvSpPr/>
      </dsp:nvSpPr>
      <dsp:spPr>
        <a:xfrm>
          <a:off x="1287215" y="279103"/>
          <a:ext cx="2120203" cy="2120203"/>
        </a:xfrm>
        <a:prstGeom prst="pieWedg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1908208" y="900096"/>
        <a:ext cx="1499210" cy="1499210"/>
      </dsp:txXfrm>
    </dsp:sp>
    <dsp:sp modelId="{A4EEE96C-6CAE-4724-B936-F622321D8B68}">
      <dsp:nvSpPr>
        <dsp:cNvPr id="0" name=""/>
        <dsp:cNvSpPr/>
      </dsp:nvSpPr>
      <dsp:spPr>
        <a:xfrm rot="5400000">
          <a:off x="3505349" y="279103"/>
          <a:ext cx="2120203" cy="2120203"/>
        </a:xfrm>
        <a:prstGeom prst="pieWedg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kern="1200" dirty="0"/>
        </a:p>
      </dsp:txBody>
      <dsp:txXfrm rot="-5400000">
        <a:off x="3505349" y="900096"/>
        <a:ext cx="1499210" cy="1499210"/>
      </dsp:txXfrm>
    </dsp:sp>
    <dsp:sp modelId="{5213C25D-5FC4-49D2-83D6-975390BCCF22}">
      <dsp:nvSpPr>
        <dsp:cNvPr id="0" name=""/>
        <dsp:cNvSpPr/>
      </dsp:nvSpPr>
      <dsp:spPr>
        <a:xfrm rot="10800000">
          <a:off x="3505349" y="2497237"/>
          <a:ext cx="2120203" cy="2120203"/>
        </a:xfrm>
        <a:prstGeom prst="pieWedg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 rot="10800000">
        <a:off x="3505349" y="2497237"/>
        <a:ext cx="1499210" cy="1499210"/>
      </dsp:txXfrm>
    </dsp:sp>
    <dsp:sp modelId="{C813CF04-A043-45FE-A600-44AA1658D88A}">
      <dsp:nvSpPr>
        <dsp:cNvPr id="0" name=""/>
        <dsp:cNvSpPr/>
      </dsp:nvSpPr>
      <dsp:spPr>
        <a:xfrm rot="16200000">
          <a:off x="1287215" y="2497237"/>
          <a:ext cx="2120203" cy="2120203"/>
        </a:xfrm>
        <a:prstGeom prst="pieWedg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 rot="5400000">
        <a:off x="1908208" y="2497237"/>
        <a:ext cx="1499210" cy="1499210"/>
      </dsp:txXfrm>
    </dsp:sp>
    <dsp:sp modelId="{6E849EFC-7F5C-4368-8BCD-B839A663072C}">
      <dsp:nvSpPr>
        <dsp:cNvPr id="0" name=""/>
        <dsp:cNvSpPr/>
      </dsp:nvSpPr>
      <dsp:spPr>
        <a:xfrm>
          <a:off x="3090367" y="2007583"/>
          <a:ext cx="732033" cy="63655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620B4D-323D-4D3B-9EEC-D81BEA14891B}">
      <dsp:nvSpPr>
        <dsp:cNvPr id="0" name=""/>
        <dsp:cNvSpPr/>
      </dsp:nvSpPr>
      <dsp:spPr>
        <a:xfrm rot="10800000">
          <a:off x="3090367" y="2252410"/>
          <a:ext cx="732033" cy="63655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7F2E2-F354-40C1-ABE7-0874BD086F6C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AE7D2-3ECF-48BD-B836-F11D5E46A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547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AE7D2-3ECF-48BD-B836-F11D5E46A41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832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AE7D2-3ECF-48BD-B836-F11D5E46A41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028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5227" y="1988840"/>
            <a:ext cx="7772400" cy="1470025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Репродуктивное здоровье </a:t>
            </a:r>
            <a:r>
              <a:rPr lang="ru-RU" b="1" dirty="0" smtClean="0">
                <a:solidFill>
                  <a:srgbClr val="0070C0"/>
                </a:solidFill>
              </a:rPr>
              <a:t>подростка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0"/>
            <a:ext cx="906033" cy="6406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3935"/>
            <a:ext cx="504056" cy="9703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72168"/>
            <a:ext cx="4283968" cy="25516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149081"/>
            <a:ext cx="4392489" cy="22900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5936" y="6439117"/>
            <a:ext cx="1010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</a:t>
            </a:r>
            <a:r>
              <a:rPr lang="ru-RU" dirty="0" smtClean="0"/>
              <a:t>. Пермь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5" y="640676"/>
            <a:ext cx="352839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Согласовано:</a:t>
            </a:r>
          </a:p>
          <a:p>
            <a:r>
              <a:rPr lang="ru-RU" sz="1100" dirty="0" smtClean="0"/>
              <a:t>Начальник отдела по организации  медицинской помощи детскому населению и родовспоможения</a:t>
            </a:r>
          </a:p>
          <a:p>
            <a:r>
              <a:rPr lang="ru-RU" sz="1100" dirty="0" smtClean="0"/>
              <a:t>Министерства здравоохранения Пермского края</a:t>
            </a:r>
          </a:p>
          <a:p>
            <a:r>
              <a:rPr lang="ru-RU" sz="1100" b="1" dirty="0" smtClean="0"/>
              <a:t>О.Ю. Дугина</a:t>
            </a:r>
            <a:endParaRPr lang="ru-RU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48063" y="640676"/>
            <a:ext cx="3528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Утверждаю:</a:t>
            </a:r>
          </a:p>
          <a:p>
            <a:r>
              <a:rPr lang="ru-RU" sz="1100" dirty="0" smtClean="0"/>
              <a:t>Главный врач ГБУЗ ПК «Пермский краевой центр медицинской профилактики»</a:t>
            </a:r>
          </a:p>
          <a:p>
            <a:r>
              <a:rPr lang="ru-RU" sz="1100" dirty="0" smtClean="0"/>
              <a:t>М.А. Другова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20494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033" cy="640676"/>
          </a:xfrm>
          <a:prstGeom prst="rect">
            <a:avLst/>
          </a:prstGeom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906033" y="764704"/>
            <a:ext cx="8130463" cy="72008"/>
          </a:xfrm>
          <a:prstGeom prst="round2Same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84096" y="164005"/>
            <a:ext cx="7174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ГИГИЕНА ВО ВРЕМЯ МЕНСТРУАЦИИ</a:t>
            </a: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9" y="4221088"/>
            <a:ext cx="4784173" cy="25686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80728"/>
            <a:ext cx="4572000" cy="24503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53501" y="4642009"/>
            <a:ext cx="415197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Ежедневно принимать душ;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Замена </a:t>
            </a:r>
            <a:r>
              <a:rPr lang="ru-RU" sz="2000" dirty="0" smtClean="0"/>
              <a:t>гигиенической прокладки </a:t>
            </a:r>
            <a:r>
              <a:rPr lang="ru-RU" sz="2000" dirty="0"/>
              <a:t>каждые 4 часа;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Личная гигиена половых органов – при смене прокладки;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Посещение врача-гинеколога не реже 1 раза в год.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1268760"/>
            <a:ext cx="460851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ЗАПРЕЩЕНО: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Принимать горячую ванну или душ;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Купаться в открытых водоемах и бассейнах;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Перенапрягаться физически;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Использовать </a:t>
            </a:r>
            <a:r>
              <a:rPr lang="ru-RU" sz="2000" dirty="0" smtClean="0"/>
              <a:t>одн</a:t>
            </a:r>
            <a:r>
              <a:rPr lang="ru-RU" sz="2000" dirty="0" smtClean="0"/>
              <a:t>у </a:t>
            </a:r>
            <a:r>
              <a:rPr lang="ru-RU" sz="2000" dirty="0" smtClean="0"/>
              <a:t>гигиеническую прокладку в течение всего дня.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853501" y="4283862"/>
            <a:ext cx="1887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НЕОБХОДИМО: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89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033" cy="640676"/>
          </a:xfrm>
          <a:prstGeom prst="rect">
            <a:avLst/>
          </a:prstGeom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906033" y="764704"/>
            <a:ext cx="8130463" cy="72008"/>
          </a:xfrm>
          <a:prstGeom prst="round2Same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42378" y="190381"/>
            <a:ext cx="8023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ГИГИЕНА ПОЛОВЫХ ОРГАНОВ ЮНОШЕЙ</a:t>
            </a: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984" y="4562241"/>
            <a:ext cx="3994065" cy="21395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6824" y="1700808"/>
            <a:ext cx="684076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Соблюдение чистоты половых органов;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Защита половых органов от травм (бытовых и спортивных);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Использование не стягивающего и не слишком свободного нижнего белья;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Посещение врача-педиатра 1 раз в год.</a:t>
            </a:r>
          </a:p>
          <a:p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616474"/>
            <a:ext cx="3888432" cy="208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89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033" cy="640676"/>
          </a:xfrm>
          <a:prstGeom prst="rect">
            <a:avLst/>
          </a:prstGeom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906033" y="764704"/>
            <a:ext cx="8130463" cy="72008"/>
          </a:xfrm>
          <a:prstGeom prst="round2Same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1561" y="3861048"/>
            <a:ext cx="34563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 smtClean="0"/>
              <a:t>Носить узкие джинсы с заниженной талией;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Носить короткие куртки;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Носить бюстгальтер с «косточками» меньшего размера.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3861047"/>
            <a:ext cx="345638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 smtClean="0"/>
              <a:t>Носить джинсы и брюки свободного покроя;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Носить куртки длиной до поясницы или ниже;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Носить нижнее белье из </a:t>
            </a:r>
            <a:r>
              <a:rPr lang="ru-RU" sz="2000" dirty="0"/>
              <a:t>натуральной хлопчатобумажной </a:t>
            </a:r>
            <a:r>
              <a:rPr lang="ru-RU" sz="2000" dirty="0" smtClean="0"/>
              <a:t>ткани.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83371"/>
            <a:ext cx="5185418" cy="27776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7914" y="164005"/>
            <a:ext cx="4452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ОДЕЖДА ПОДРОСТКА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3189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033" cy="640676"/>
          </a:xfrm>
          <a:prstGeom prst="rect">
            <a:avLst/>
          </a:prstGeom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906033" y="764704"/>
            <a:ext cx="8130463" cy="72008"/>
          </a:xfrm>
          <a:prstGeom prst="round2Same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06108" y="190381"/>
            <a:ext cx="8362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РАЦИОНАЛЬНОЕ ПИТАНИЕ И РЕЖИМ СНА</a:t>
            </a: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458" y="908721"/>
            <a:ext cx="4436051" cy="2376264"/>
          </a:xfrm>
          <a:prstGeom prst="rect">
            <a:avLst/>
          </a:prstGeom>
        </p:spPr>
      </p:pic>
      <p:sp>
        <p:nvSpPr>
          <p:cNvPr id="7" name="Штриховая стрелка вправо 6"/>
          <p:cNvSpPr/>
          <p:nvPr/>
        </p:nvSpPr>
        <p:spPr>
          <a:xfrm>
            <a:off x="5796136" y="3068961"/>
            <a:ext cx="1800200" cy="432048"/>
          </a:xfrm>
          <a:prstGeom prst="stripedRightArrow">
            <a:avLst>
              <a:gd name="adj1" fmla="val 45078"/>
              <a:gd name="adj2" fmla="val 14105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77072"/>
            <a:ext cx="4907128" cy="26315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3016" y="1844823"/>
            <a:ext cx="39017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/>
              <a:t>Умеренность в питании;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Разнообразие пищи;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Соблюдение режима приема </a:t>
            </a:r>
          </a:p>
          <a:p>
            <a:r>
              <a:rPr lang="ru-RU" sz="2000" dirty="0" smtClean="0"/>
              <a:t>        пищи.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279971" y="4731139"/>
            <a:ext cx="3793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/>
              <a:t>Соблюдение принципов питания;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Соблюдение режима труда и отдыха;</a:t>
            </a:r>
          </a:p>
        </p:txBody>
      </p:sp>
    </p:spTree>
    <p:extLst>
      <p:ext uri="{BB962C8B-B14F-4D97-AF65-F5344CB8AC3E}">
        <p14:creationId xmlns:p14="http://schemas.microsoft.com/office/powerpoint/2010/main" val="336090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033" cy="640676"/>
          </a:xfrm>
          <a:prstGeom prst="rect">
            <a:avLst/>
          </a:prstGeom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906033" y="764704"/>
            <a:ext cx="8130463" cy="72008"/>
          </a:xfrm>
          <a:prstGeom prst="round2Same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11760" y="164005"/>
            <a:ext cx="4539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КУРЕНИЕ И ЗДОРОВЬЕ</a:t>
            </a: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93835"/>
            <a:ext cx="4320480" cy="25595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844824"/>
            <a:ext cx="2720685" cy="14184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76" y="1412776"/>
            <a:ext cx="61956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Развитие рака легких;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Развитие хронических заболеваний дыхательной системы;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Угнетение функций головного мозга;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Развитие болезней сердца и сосудов;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Снижение фертильности;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Снижение либидо и потенции;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Способность вызывать мутации клеток организма.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427984" y="4330148"/>
            <a:ext cx="47160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На ранних сроках – выкидыши;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на поздних сроках преждевременные     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роды;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Кислородное голодание ребенка;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Влияние на нервную систему и психику ребенка;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Развитие пороков внутренних органов у плода.</a:t>
            </a:r>
          </a:p>
        </p:txBody>
      </p:sp>
    </p:spTree>
    <p:extLst>
      <p:ext uri="{BB962C8B-B14F-4D97-AF65-F5344CB8AC3E}">
        <p14:creationId xmlns:p14="http://schemas.microsoft.com/office/powerpoint/2010/main" val="336090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033" cy="640676"/>
          </a:xfrm>
          <a:prstGeom prst="rect">
            <a:avLst/>
          </a:prstGeom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906033" y="764704"/>
            <a:ext cx="8130463" cy="72008"/>
          </a:xfrm>
          <a:prstGeom prst="round2Same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351851" y="164005"/>
            <a:ext cx="4871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АЛКОГОЛЬ И ЗДОРОВЬЕ</a:t>
            </a: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055" y="1618719"/>
            <a:ext cx="4705309" cy="3024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56592" y="986825"/>
            <a:ext cx="3764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Задержка выработки гормонов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тестостерона </a:t>
            </a:r>
            <a:r>
              <a:rPr lang="ru-RU" sz="2000" b="1" dirty="0">
                <a:solidFill>
                  <a:srgbClr val="0070C0"/>
                </a:solidFill>
              </a:rPr>
              <a:t>и </a:t>
            </a:r>
            <a:r>
              <a:rPr lang="ru-RU" sz="2000" b="1" dirty="0" smtClean="0">
                <a:solidFill>
                  <a:srgbClr val="0070C0"/>
                </a:solidFill>
              </a:rPr>
              <a:t>эстрогена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1618719"/>
            <a:ext cx="24482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000" dirty="0"/>
              <a:t>Снижение уровня </a:t>
            </a:r>
            <a:r>
              <a:rPr lang="ru-RU" sz="2000" dirty="0" smtClean="0"/>
              <a:t>тестостерона (потенция);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000" dirty="0" smtClean="0"/>
              <a:t>Влияние на центральную нервную систему;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000" dirty="0" smtClean="0"/>
              <a:t>Ухудшение качества спермы.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923" y="1618719"/>
            <a:ext cx="280288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000" dirty="0"/>
              <a:t>Снижение </a:t>
            </a:r>
            <a:r>
              <a:rPr lang="ru-RU" sz="2000" dirty="0" smtClean="0"/>
              <a:t>способности к оплодотворению;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000" dirty="0" smtClean="0"/>
              <a:t>Изменения менструального цикла;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000" dirty="0" smtClean="0"/>
              <a:t>Самопроизвольный выкидыш;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000" dirty="0" smtClean="0"/>
              <a:t>Негативное влияние на плод.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3016" y="4810877"/>
            <a:ext cx="851147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</a:rPr>
              <a:t>Мозг: </a:t>
            </a:r>
            <a:r>
              <a:rPr lang="ru-RU" sz="2000" dirty="0" smtClean="0"/>
              <a:t>Алкогольная интоксикация мозга;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</a:rPr>
              <a:t>Сердце: </a:t>
            </a:r>
            <a:r>
              <a:rPr lang="ru-RU" sz="2000" dirty="0" smtClean="0"/>
              <a:t>Нарушение сердечного ритма, развитие гипертонической </a:t>
            </a:r>
            <a:r>
              <a:rPr lang="ru-RU" sz="2000" dirty="0"/>
              <a:t>болезни, ишемической болезни сердца, </a:t>
            </a:r>
            <a:r>
              <a:rPr lang="ru-RU" sz="2000" dirty="0" smtClean="0"/>
              <a:t>развитие инфаркта;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</a:rPr>
              <a:t>Легкие: </a:t>
            </a:r>
            <a:r>
              <a:rPr lang="ru-RU" sz="2000" dirty="0" smtClean="0"/>
              <a:t>Развитие хронического бронхита, эмфиземы </a:t>
            </a:r>
            <a:r>
              <a:rPr lang="ru-RU" sz="2000" dirty="0"/>
              <a:t>легких, </a:t>
            </a:r>
            <a:r>
              <a:rPr lang="ru-RU" sz="2000" dirty="0" smtClean="0"/>
              <a:t>туберкулеза;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</a:rPr>
              <a:t>Печень: </a:t>
            </a:r>
            <a:r>
              <a:rPr lang="ru-RU" sz="2000" dirty="0" smtClean="0"/>
              <a:t>Перерождение клеток печени;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</a:rPr>
              <a:t>Психические отклонения; Снижение продолжительности жизни.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90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033" cy="640676"/>
          </a:xfrm>
          <a:prstGeom prst="rect">
            <a:avLst/>
          </a:prstGeom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906033" y="764704"/>
            <a:ext cx="8130463" cy="72008"/>
          </a:xfrm>
          <a:prstGeom prst="round2Same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311593" y="164005"/>
            <a:ext cx="5319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РАННЯЯ ПОЛОВАЯ ЖИЗНЬ</a:t>
            </a:r>
            <a:endParaRPr lang="ru-RU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906033" y="1412776"/>
            <a:ext cx="81304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Нежелательная ранняя </a:t>
            </a:r>
            <a:r>
              <a:rPr lang="ru-RU" sz="2000" dirty="0"/>
              <a:t>беременность и вынужденный </a:t>
            </a:r>
            <a:r>
              <a:rPr lang="ru-RU" sz="2000" dirty="0" smtClean="0"/>
              <a:t>аборт;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Заражение инфекциями, передающимися половым путем (ИППП);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Развитие гинекологических  заболеваний и психологических расстройств у девушки.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498" y="3573015"/>
            <a:ext cx="5713531" cy="306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1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033" cy="640676"/>
          </a:xfrm>
          <a:prstGeom prst="rect">
            <a:avLst/>
          </a:prstGeom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906033" y="764704"/>
            <a:ext cx="8130463" cy="72008"/>
          </a:xfrm>
          <a:prstGeom prst="round2Same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03471" y="215933"/>
            <a:ext cx="86253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100" dirty="0" smtClean="0"/>
              <a:t>ИНФЕКЦИИ, ПЕРЕДАЮЩИЕСЯ ПОЛОВЫМ ПУТЕМ</a:t>
            </a:r>
            <a:endParaRPr lang="ru-RU" sz="31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55577" y="960740"/>
            <a:ext cx="381642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Инфекции: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Хламидиоз; является фактором риска бесплодия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Гонорея; вызывает спаечный процесс органов малого таза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Сифилис; повышает риск рождения ребенка с врожденными пороками развития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Трихомониаз; часто сопутствует другим венерическим заболеваниям, осложняет процесс лечения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/>
              <a:t>Г</a:t>
            </a:r>
            <a:r>
              <a:rPr lang="ru-RU" sz="1600" dirty="0" smtClean="0"/>
              <a:t>епатит В;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ВИЧ;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/>
              <a:t>Г</a:t>
            </a:r>
            <a:r>
              <a:rPr lang="ru-RU" sz="1600" dirty="0" smtClean="0"/>
              <a:t>енитальный </a:t>
            </a:r>
            <a:r>
              <a:rPr lang="ru-RU" sz="1600" dirty="0"/>
              <a:t>герпес;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/>
              <a:t>В</a:t>
            </a:r>
            <a:r>
              <a:rPr lang="ru-RU" sz="1600" dirty="0" smtClean="0"/>
              <a:t>ирус </a:t>
            </a:r>
            <a:r>
              <a:rPr lang="ru-RU" sz="1600" dirty="0"/>
              <a:t>папилломы </a:t>
            </a:r>
            <a:r>
              <a:rPr lang="ru-RU" sz="1600" dirty="0" smtClean="0"/>
              <a:t>человека; повышает риск развития рака шейки матки;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err="1" smtClean="0"/>
              <a:t>Уреамикоплазмоз</a:t>
            </a:r>
            <a:endParaRPr lang="ru-RU" sz="1600" dirty="0"/>
          </a:p>
          <a:p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509608" y="1246264"/>
            <a:ext cx="3941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Бессимптомное протекание ИППП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16015" y="1988840"/>
            <a:ext cx="352839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Последствия инфекций: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Развитие бесплодия;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Привычный выкидыш;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Преждевременные роды;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З</a:t>
            </a:r>
            <a:r>
              <a:rPr lang="ru-RU" sz="2000" dirty="0" smtClean="0"/>
              <a:t>амершая беременность.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005064"/>
            <a:ext cx="5041402" cy="270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033" cy="640676"/>
          </a:xfrm>
          <a:prstGeom prst="rect">
            <a:avLst/>
          </a:prstGeom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906033" y="764704"/>
            <a:ext cx="8130463" cy="72008"/>
          </a:xfrm>
          <a:prstGeom prst="round2Same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22370" y="251937"/>
            <a:ext cx="54977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ПРЕРЫВАНИЕ БЕРЕМЕННОСТИ</a:t>
            </a:r>
            <a:endParaRPr 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906033" y="1484784"/>
            <a:ext cx="2567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Хирургический аборт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1484784"/>
            <a:ext cx="3033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Медикаментозный аборт</a:t>
            </a:r>
            <a:endParaRPr lang="ru-RU" sz="20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33" y="2070164"/>
            <a:ext cx="2158486" cy="41831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196" y="2204864"/>
            <a:ext cx="2035204" cy="444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033" cy="640676"/>
          </a:xfrm>
          <a:prstGeom prst="rect">
            <a:avLst/>
          </a:prstGeom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906033" y="764704"/>
            <a:ext cx="8130463" cy="72008"/>
          </a:xfrm>
          <a:prstGeom prst="round2Same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347372" y="215933"/>
            <a:ext cx="5247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МЕДИКАМЕНТОЗНЫЙ АБОРТ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98186" y="980728"/>
            <a:ext cx="37461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Д</a:t>
            </a:r>
            <a:r>
              <a:rPr lang="ru-RU" sz="2000" b="1" dirty="0" smtClean="0">
                <a:solidFill>
                  <a:srgbClr val="0070C0"/>
                </a:solidFill>
              </a:rPr>
              <a:t>о 9 - 12 недель беременности.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6032" y="1556792"/>
            <a:ext cx="55003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Комбинированный препарат;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Может быть выдан только врачом;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Прием препарата только в присутствии врача.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06032" y="3212976"/>
            <a:ext cx="489010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smtClean="0">
                <a:solidFill>
                  <a:srgbClr val="0070C0"/>
                </a:solidFill>
              </a:rPr>
              <a:t>Осложнения: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 smtClean="0"/>
              <a:t>Неполный аборт; требует дополнительного инструментального медицинского вмешательства по жизненным показаниям</a:t>
            </a:r>
            <a:endParaRPr lang="ru-RU" sz="16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 smtClean="0"/>
              <a:t>Обильное кровотечение; </a:t>
            </a:r>
            <a:endParaRPr lang="ru-RU" sz="16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 smtClean="0"/>
              <a:t>Выраженные боли;</a:t>
            </a:r>
            <a:endParaRPr lang="ru-RU" sz="16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 err="1" smtClean="0"/>
              <a:t>Диспептические</a:t>
            </a:r>
            <a:r>
              <a:rPr lang="ru-RU" sz="1600" dirty="0" smtClean="0"/>
              <a:t> явления (тошнота</a:t>
            </a:r>
            <a:r>
              <a:rPr lang="ru-RU" sz="1600" dirty="0"/>
              <a:t>, диарея, </a:t>
            </a:r>
            <a:r>
              <a:rPr lang="ru-RU" sz="1600" dirty="0" smtClean="0"/>
              <a:t>рвота);</a:t>
            </a:r>
            <a:endParaRPr lang="ru-RU" sz="16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 smtClean="0"/>
              <a:t>Аллергическая реакция;</a:t>
            </a:r>
            <a:endParaRPr lang="ru-RU" sz="16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 smtClean="0"/>
              <a:t>Головокружение</a:t>
            </a:r>
            <a:r>
              <a:rPr lang="ru-RU" sz="1600" dirty="0"/>
              <a:t>, головная </a:t>
            </a:r>
            <a:r>
              <a:rPr lang="ru-RU" sz="1600" dirty="0" smtClean="0"/>
              <a:t>боль;</a:t>
            </a:r>
            <a:endParaRPr lang="ru-RU" sz="16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 smtClean="0"/>
              <a:t>Повышение </a:t>
            </a:r>
            <a:r>
              <a:rPr lang="ru-RU" sz="1600" dirty="0"/>
              <a:t>температуры, чувство </a:t>
            </a:r>
            <a:r>
              <a:rPr lang="ru-RU" sz="1600" dirty="0" smtClean="0"/>
              <a:t>жара;</a:t>
            </a:r>
            <a:endParaRPr lang="ru-RU" sz="16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 smtClean="0"/>
              <a:t>Стойкое нарушение </a:t>
            </a:r>
            <a:r>
              <a:rPr lang="ru-RU" sz="1600" dirty="0"/>
              <a:t>менструального </a:t>
            </a:r>
            <a:r>
              <a:rPr lang="ru-RU" sz="1600" dirty="0" smtClean="0"/>
              <a:t>цикла.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 smtClean="0"/>
              <a:t>Бесплодие и привычное </a:t>
            </a:r>
            <a:r>
              <a:rPr lang="ru-RU" sz="1600" dirty="0" err="1" smtClean="0"/>
              <a:t>невынашивание</a:t>
            </a:r>
            <a:r>
              <a:rPr lang="ru-RU" sz="1600" dirty="0" smtClean="0"/>
              <a:t> беременности в дальнейшем</a:t>
            </a:r>
            <a:endParaRPr lang="ru-RU" sz="1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888594"/>
            <a:ext cx="3347864" cy="293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033" cy="640676"/>
          </a:xfrm>
          <a:prstGeom prst="rect">
            <a:avLst/>
          </a:prstGeom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906033" y="764704"/>
            <a:ext cx="8130463" cy="72008"/>
          </a:xfrm>
          <a:prstGeom prst="round2Same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691680" y="190381"/>
            <a:ext cx="6027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РЕПРОДУКТИВНОЕ ЗДОРОВЬЕ</a:t>
            </a:r>
            <a:endParaRPr lang="ru-RU" sz="3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356992"/>
            <a:ext cx="5688632" cy="320763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06033" y="1556792"/>
            <a:ext cx="46085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Р</a:t>
            </a:r>
            <a:r>
              <a:rPr lang="ru-RU" sz="2400" b="1" dirty="0" smtClean="0">
                <a:solidFill>
                  <a:srgbClr val="0070C0"/>
                </a:solidFill>
              </a:rPr>
              <a:t>епродуктивное </a:t>
            </a:r>
            <a:r>
              <a:rPr lang="ru-RU" sz="2400" b="1" dirty="0">
                <a:solidFill>
                  <a:srgbClr val="0070C0"/>
                </a:solidFill>
              </a:rPr>
              <a:t>здоровье </a:t>
            </a:r>
            <a:r>
              <a:rPr lang="ru-RU" sz="2400" b="1" u="sng" dirty="0" smtClean="0">
                <a:solidFill>
                  <a:srgbClr val="0070C0"/>
                </a:solidFill>
              </a:rPr>
              <a:t>человека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/>
              <a:t>- </a:t>
            </a:r>
            <a:r>
              <a:rPr lang="ru-RU" sz="2400" dirty="0"/>
              <a:t>это состояние полного физического, умственного и социального благополучия, а не просто отсутствие болезней </a:t>
            </a:r>
            <a:r>
              <a:rPr lang="ru-RU" sz="2400" dirty="0" smtClean="0"/>
              <a:t>во </a:t>
            </a:r>
            <a:r>
              <a:rPr lang="ru-RU" sz="2400" dirty="0"/>
              <a:t>всех сферах, касающихся репродуктивной системы, ее функций и процессов.</a:t>
            </a:r>
          </a:p>
        </p:txBody>
      </p:sp>
    </p:spTree>
    <p:extLst>
      <p:ext uri="{BB962C8B-B14F-4D97-AF65-F5344CB8AC3E}">
        <p14:creationId xmlns:p14="http://schemas.microsoft.com/office/powerpoint/2010/main" val="269774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033" cy="640676"/>
          </a:xfrm>
          <a:prstGeom prst="rect">
            <a:avLst/>
          </a:prstGeom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906033" y="764704"/>
            <a:ext cx="8130463" cy="72008"/>
          </a:xfrm>
          <a:prstGeom prst="round2Same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792237" y="208582"/>
            <a:ext cx="4358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ХИРУРГИЧЕСКИЙ АБОРТ</a:t>
            </a:r>
            <a:endParaRPr lang="ru-RU" sz="32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55576" y="2092806"/>
            <a:ext cx="1944216" cy="324036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63588" y="3051266"/>
            <a:ext cx="17281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Вакуумная аспирация («мини-аборт</a:t>
            </a:r>
            <a:r>
              <a:rPr lang="ru-RU" sz="2000" b="1" dirty="0" smtClean="0"/>
              <a:t>»)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65813" y="2092806"/>
            <a:ext cx="1944216" cy="32403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773825" y="2743489"/>
            <a:ext cx="17281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Дилатация и </a:t>
            </a:r>
            <a:r>
              <a:rPr lang="ru-RU" sz="2000" b="1" dirty="0" err="1"/>
              <a:t>кюретаж</a:t>
            </a:r>
            <a:r>
              <a:rPr lang="ru-RU" sz="2000" b="1" dirty="0"/>
              <a:t> (острый </a:t>
            </a:r>
            <a:r>
              <a:rPr lang="ru-RU" sz="2000" b="1" dirty="0" err="1"/>
              <a:t>кюретаж</a:t>
            </a:r>
            <a:r>
              <a:rPr lang="ru-RU" sz="2000" b="1" dirty="0"/>
              <a:t>, «выскабливание</a:t>
            </a:r>
            <a:r>
              <a:rPr lang="ru-RU" sz="2000" b="1" dirty="0" smtClean="0"/>
              <a:t>»)</a:t>
            </a:r>
            <a:endParaRPr lang="ru-RU" sz="2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16216" y="2092806"/>
            <a:ext cx="1944216" cy="324036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516216" y="3359043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Дилатация и эвакуация</a:t>
            </a:r>
          </a:p>
        </p:txBody>
      </p:sp>
    </p:spTree>
    <p:extLst>
      <p:ext uri="{BB962C8B-B14F-4D97-AF65-F5344CB8AC3E}">
        <p14:creationId xmlns:p14="http://schemas.microsoft.com/office/powerpoint/2010/main" val="399612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033" cy="640676"/>
          </a:xfrm>
          <a:prstGeom prst="rect">
            <a:avLst/>
          </a:prstGeom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906033" y="764704"/>
            <a:ext cx="8130463" cy="72008"/>
          </a:xfrm>
          <a:prstGeom prst="round2Same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347372" y="215933"/>
            <a:ext cx="4358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ХИРУРГИЧЕСКИЙ АБОРТ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80508" y="980727"/>
            <a:ext cx="4882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Вакуум-аспирация («мини-аборт»)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28830" y="1380838"/>
            <a:ext cx="3484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Д</a:t>
            </a:r>
            <a:r>
              <a:rPr lang="ru-RU" sz="2000" b="1" dirty="0" smtClean="0"/>
              <a:t>о </a:t>
            </a:r>
            <a:r>
              <a:rPr lang="ru-RU" sz="2000" b="1" dirty="0"/>
              <a:t>6-7 </a:t>
            </a:r>
            <a:r>
              <a:rPr lang="ru-RU" sz="2000" b="1" dirty="0" smtClean="0"/>
              <a:t>недель беременности.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06033" y="2204864"/>
            <a:ext cx="79354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/>
              <a:t>Б</a:t>
            </a:r>
            <a:r>
              <a:rPr lang="ru-RU" sz="2000" dirty="0" smtClean="0"/>
              <a:t>олее </a:t>
            </a:r>
            <a:r>
              <a:rPr lang="ru-RU" sz="2000" dirty="0"/>
              <a:t>щадящее </a:t>
            </a:r>
            <a:r>
              <a:rPr lang="ru-RU" sz="2000" dirty="0" smtClean="0"/>
              <a:t>вмешательство по </a:t>
            </a:r>
            <a:r>
              <a:rPr lang="ru-RU" sz="2000" dirty="0"/>
              <a:t>сравнению с </a:t>
            </a:r>
            <a:r>
              <a:rPr lang="ru-RU" sz="2000" dirty="0" smtClean="0"/>
              <a:t>хирургическим абортом;</a:t>
            </a:r>
            <a:endParaRPr lang="ru-RU" sz="2000" dirty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Дешевле медикаментозного аборта; </a:t>
            </a:r>
            <a:endParaRPr lang="ru-RU" sz="2000" dirty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Безболезненно, под наркозом;</a:t>
            </a:r>
            <a:endParaRPr lang="ru-RU" sz="2000" dirty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Гарантированное прерывание беременности.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06031" y="4077072"/>
            <a:ext cx="654628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>
                <a:solidFill>
                  <a:srgbClr val="0070C0"/>
                </a:solidFill>
              </a:rPr>
              <a:t>Осложнения: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000" dirty="0" smtClean="0"/>
              <a:t>Кровотечение;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000" dirty="0" smtClean="0"/>
              <a:t>Разрыв стенки матки;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000" dirty="0" smtClean="0"/>
              <a:t>Воспалительные процессы органов малого таза;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000" dirty="0" smtClean="0"/>
              <a:t>Риск развития осложненного течения </a:t>
            </a:r>
            <a:r>
              <a:rPr lang="ru-RU" sz="2000" dirty="0"/>
              <a:t>последующей </a:t>
            </a:r>
            <a:r>
              <a:rPr lang="ru-RU" sz="2000" dirty="0" smtClean="0"/>
              <a:t>беременности.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000" dirty="0" smtClean="0"/>
              <a:t>Привычное </a:t>
            </a:r>
            <a:r>
              <a:rPr lang="ru-RU" sz="2000" dirty="0" err="1" smtClean="0"/>
              <a:t>невынашивание</a:t>
            </a:r>
            <a:r>
              <a:rPr lang="ru-RU" sz="2000" dirty="0" smtClean="0"/>
              <a:t> беременности и бесплодие в будущем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1265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033" cy="640676"/>
          </a:xfrm>
          <a:prstGeom prst="rect">
            <a:avLst/>
          </a:prstGeom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906033" y="764704"/>
            <a:ext cx="8130463" cy="72008"/>
          </a:xfrm>
          <a:prstGeom prst="round2Same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347372" y="215933"/>
            <a:ext cx="4358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ХИРУРГИЧЕСКИЙ АБОРТ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91952" y="980728"/>
            <a:ext cx="3158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Дилатация и </a:t>
            </a:r>
            <a:r>
              <a:rPr lang="ru-RU" sz="2400" b="1" dirty="0" err="1">
                <a:solidFill>
                  <a:srgbClr val="0070C0"/>
                </a:solidFill>
              </a:rPr>
              <a:t>кюретаж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6032" y="1700808"/>
            <a:ext cx="81304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Аборт методом дилатации и </a:t>
            </a:r>
            <a:r>
              <a:rPr lang="ru-RU" sz="2000" dirty="0" err="1"/>
              <a:t>кюретажа</a:t>
            </a:r>
            <a:r>
              <a:rPr lang="ru-RU" sz="2000" dirty="0"/>
              <a:t> проводится только в условиях </a:t>
            </a:r>
            <a:r>
              <a:rPr lang="ru-RU" sz="2000" dirty="0" smtClean="0"/>
              <a:t>гинекологического стационара</a:t>
            </a:r>
            <a:r>
              <a:rPr lang="ru-RU" sz="2000" dirty="0"/>
              <a:t>.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России его используют </a:t>
            </a:r>
            <a:r>
              <a:rPr lang="ru-RU" sz="2000" dirty="0" smtClean="0"/>
              <a:t>до 12 недель беременности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smtClean="0"/>
              <a:t>Процедура проводится </a:t>
            </a:r>
            <a:r>
              <a:rPr lang="ru-RU" sz="2000" dirty="0"/>
              <a:t>под общей </a:t>
            </a:r>
            <a:r>
              <a:rPr lang="ru-RU" sz="2000" dirty="0" smtClean="0"/>
              <a:t>анестезией</a:t>
            </a:r>
            <a:r>
              <a:rPr lang="ru-RU" sz="2000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3024248"/>
            <a:ext cx="70361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>
                <a:solidFill>
                  <a:srgbClr val="0070C0"/>
                </a:solidFill>
              </a:rPr>
              <a:t>Осложнения:</a:t>
            </a:r>
            <a:endParaRPr lang="ru-RU" sz="2400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 smtClean="0"/>
              <a:t>Разрыв стенки матки; требует экстренного хирургического вмешательства по жизненным показаниям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 smtClean="0"/>
              <a:t>Накопление крови в полости матки; риск повторного выскабливания полости матки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 smtClean="0"/>
              <a:t>Неполный аборт; требует повторного инструментального медицинского вмешательства по жизненным показаниям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 smtClean="0"/>
              <a:t>Разрыв шейки матки;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 smtClean="0"/>
              <a:t>Острая кровопотеря;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 smtClean="0"/>
              <a:t>Стойкое нарушение менструального цикла;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 err="1" smtClean="0"/>
              <a:t>Эндометриоз</a:t>
            </a:r>
            <a:r>
              <a:rPr lang="ru-RU" sz="1600" dirty="0" smtClean="0"/>
              <a:t>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 smtClean="0"/>
              <a:t>Отягощенный фон для  последующей беременности.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 smtClean="0"/>
              <a:t>Бесплодие и привычное </a:t>
            </a:r>
            <a:r>
              <a:rPr lang="ru-RU" sz="1600" dirty="0" err="1" smtClean="0"/>
              <a:t>невынашивание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1265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033" cy="640676"/>
          </a:xfrm>
          <a:prstGeom prst="rect">
            <a:avLst/>
          </a:prstGeom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906033" y="764704"/>
            <a:ext cx="8130463" cy="72008"/>
          </a:xfrm>
          <a:prstGeom prst="round2Same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89070" y="229847"/>
            <a:ext cx="7364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ОСЛОЖНЕНИЯ ПОДРОСТКОВОГО АБОРТА</a:t>
            </a:r>
            <a:endParaRPr lang="ru-RU" sz="3200" dirty="0"/>
          </a:p>
        </p:txBody>
      </p:sp>
      <p:sp>
        <p:nvSpPr>
          <p:cNvPr id="3" name="AutoShape 2" descr="http://budzdorovperm.ru/about/news/istoricheskaya-spravka.php"/>
          <p:cNvSpPr>
            <a:spLocks noChangeAspect="1" noChangeArrowheads="1"/>
          </p:cNvSpPr>
          <p:nvPr/>
        </p:nvSpPr>
        <p:spPr bwMode="auto">
          <a:xfrm>
            <a:off x="63500" y="-15382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06032" y="1124744"/>
            <a:ext cx="813046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1. Осложнения</a:t>
            </a:r>
            <a:r>
              <a:rPr lang="ru-RU" sz="2000" b="1" dirty="0">
                <a:solidFill>
                  <a:srgbClr val="0070C0"/>
                </a:solidFill>
              </a:rPr>
              <a:t>, связанные с незрелостью половых </a:t>
            </a:r>
            <a:r>
              <a:rPr lang="ru-RU" sz="2000" b="1" dirty="0" smtClean="0">
                <a:solidFill>
                  <a:srgbClr val="0070C0"/>
                </a:solidFill>
              </a:rPr>
              <a:t>органов: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 smtClean="0"/>
              <a:t>воспалительные </a:t>
            </a:r>
            <a:r>
              <a:rPr lang="ru-RU" sz="1900" dirty="0"/>
              <a:t>заболевания яичников </a:t>
            </a:r>
            <a:r>
              <a:rPr lang="ru-RU" sz="1900" dirty="0" smtClean="0"/>
              <a:t>и маточных </a:t>
            </a:r>
            <a:r>
              <a:rPr lang="ru-RU" sz="1900" dirty="0"/>
              <a:t>труб;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 smtClean="0"/>
              <a:t>внематочные </a:t>
            </a:r>
            <a:r>
              <a:rPr lang="ru-RU" sz="1900" dirty="0"/>
              <a:t>беременности;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 smtClean="0"/>
              <a:t>привычное </a:t>
            </a:r>
            <a:r>
              <a:rPr lang="ru-RU" sz="1900" dirty="0" err="1"/>
              <a:t>невынашивание</a:t>
            </a:r>
            <a:r>
              <a:rPr lang="ru-RU" sz="1900" dirty="0"/>
              <a:t> плода;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 smtClean="0"/>
              <a:t>высокий </a:t>
            </a:r>
            <a:r>
              <a:rPr lang="ru-RU" sz="1900" dirty="0"/>
              <a:t>риск развития </a:t>
            </a:r>
            <a:r>
              <a:rPr lang="ru-RU" sz="1900" dirty="0" smtClean="0"/>
              <a:t>осложнений </a:t>
            </a:r>
            <a:r>
              <a:rPr lang="ru-RU" sz="1900" dirty="0"/>
              <a:t>в течение беременности и родов;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 smtClean="0"/>
              <a:t>бесплодие; преждевременные роды, внутриутробная гибель плода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 err="1" smtClean="0"/>
              <a:t>эндометриоз</a:t>
            </a:r>
            <a:r>
              <a:rPr lang="ru-RU" sz="1900" dirty="0"/>
              <a:t>.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2. Осложнения</a:t>
            </a:r>
            <a:r>
              <a:rPr lang="ru-RU" sz="2000" b="1" dirty="0">
                <a:solidFill>
                  <a:srgbClr val="0070C0"/>
                </a:solidFill>
              </a:rPr>
              <a:t>, обусловленные общей незрелостью </a:t>
            </a:r>
            <a:r>
              <a:rPr lang="ru-RU" sz="2000" b="1" dirty="0" smtClean="0">
                <a:solidFill>
                  <a:srgbClr val="0070C0"/>
                </a:solidFill>
              </a:rPr>
              <a:t>организма: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 smtClean="0"/>
              <a:t>значительное </a:t>
            </a:r>
            <a:r>
              <a:rPr lang="ru-RU" sz="1900" dirty="0"/>
              <a:t>увеличение массы тела;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 smtClean="0"/>
              <a:t>рост </a:t>
            </a:r>
            <a:r>
              <a:rPr lang="ru-RU" sz="1900" dirty="0"/>
              <a:t>волос по мужскому типу (вирилизация);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 smtClean="0"/>
              <a:t>угревая </a:t>
            </a:r>
            <a:r>
              <a:rPr lang="ru-RU" sz="1900" dirty="0"/>
              <a:t>сыпь;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 smtClean="0"/>
              <a:t>жирность </a:t>
            </a:r>
            <a:r>
              <a:rPr lang="ru-RU" sz="1900" dirty="0"/>
              <a:t>волос и кожи;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 smtClean="0"/>
              <a:t>формирование</a:t>
            </a:r>
            <a:r>
              <a:rPr lang="ru-RU" sz="1900" dirty="0"/>
              <a:t> </a:t>
            </a:r>
            <a:r>
              <a:rPr lang="ru-RU" sz="1900" dirty="0" err="1"/>
              <a:t>стрий</a:t>
            </a:r>
            <a:r>
              <a:rPr lang="ru-RU" sz="1900" dirty="0"/>
              <a:t> (растяжек на коже живота, бедер и груди);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 smtClean="0"/>
              <a:t>Гормонально-зависимые </a:t>
            </a:r>
            <a:r>
              <a:rPr lang="ru-RU" sz="1900" dirty="0"/>
              <a:t>опухоли – рак молочной железы, миома матки и т.д</a:t>
            </a:r>
            <a:r>
              <a:rPr lang="ru-RU" sz="1900" dirty="0" smtClean="0"/>
              <a:t>.</a:t>
            </a:r>
            <a:endParaRPr lang="ru-RU" sz="1900" b="1" dirty="0" smtClean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3. Психологические травмы: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 smtClean="0"/>
              <a:t>хроническая депрессия;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 smtClean="0"/>
              <a:t>психоз</a:t>
            </a:r>
            <a:r>
              <a:rPr lang="ru-RU" sz="1900" dirty="0"/>
              <a:t>;</a:t>
            </a:r>
            <a:r>
              <a:rPr lang="ru-RU" sz="19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 smtClean="0"/>
              <a:t>невроз </a:t>
            </a:r>
            <a:r>
              <a:rPr lang="ru-RU" sz="1900" dirty="0"/>
              <a:t>или повышенная </a:t>
            </a:r>
            <a:r>
              <a:rPr lang="ru-RU" sz="1900" dirty="0" smtClean="0"/>
              <a:t>тревожность в </a:t>
            </a:r>
            <a:r>
              <a:rPr lang="ru-RU" sz="1900" dirty="0"/>
              <a:t>течение беременностей и родов.</a:t>
            </a:r>
          </a:p>
        </p:txBody>
      </p:sp>
    </p:spTree>
    <p:extLst>
      <p:ext uri="{BB962C8B-B14F-4D97-AF65-F5344CB8AC3E}">
        <p14:creationId xmlns:p14="http://schemas.microsoft.com/office/powerpoint/2010/main" val="61265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033" cy="640676"/>
          </a:xfrm>
          <a:prstGeom prst="rect">
            <a:avLst/>
          </a:prstGeom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906033" y="764704"/>
            <a:ext cx="8130463" cy="72008"/>
          </a:xfrm>
          <a:prstGeom prst="round2Same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58594" y="215933"/>
            <a:ext cx="6625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ПРОБЛЕМА РАННЕЙ БЕРЕМЕННОСТИ</a:t>
            </a:r>
            <a:endParaRPr 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906033" y="1340768"/>
            <a:ext cx="52501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Причины подростковой беременности: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Социально-экономические факторы;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Особенности воспитания;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Личностные факторы;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Отсутствие знаний о методах контрацепции;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Незнание последствий ранней беременности.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06031" y="3933056"/>
            <a:ext cx="52501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Исходы подростковой беременности: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Медицинские (аборт);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Социально-экономические и психологические;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Влияние беременности на молодую мать;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Влияние на ребенка;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Влияние на других членов семьи.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29000"/>
            <a:ext cx="5709850" cy="305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033" cy="640676"/>
          </a:xfrm>
          <a:prstGeom prst="rect">
            <a:avLst/>
          </a:prstGeom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906033" y="764704"/>
            <a:ext cx="8130463" cy="72008"/>
          </a:xfrm>
          <a:prstGeom prst="round2Same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59058" y="215933"/>
            <a:ext cx="3024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КОНТРАЦЕПЦИЯ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06032" y="980728"/>
            <a:ext cx="81304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Предупреждение нежелательной </a:t>
            </a:r>
            <a:r>
              <a:rPr lang="ru-RU" sz="2000" dirty="0"/>
              <a:t>беременности </a:t>
            </a:r>
            <a:r>
              <a:rPr lang="ru-RU" sz="2000" dirty="0" smtClean="0"/>
              <a:t>механическими, химическими </a:t>
            </a:r>
            <a:r>
              <a:rPr lang="ru-RU" sz="2000" dirty="0"/>
              <a:t>и другими противозачаточными средствами и способами.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06033" y="1844824"/>
            <a:ext cx="8130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Главная задача контрацепции в подростковом возрасте </a:t>
            </a:r>
            <a:r>
              <a:rPr lang="ru-RU" sz="2000" dirty="0"/>
              <a:t>— профилактика </a:t>
            </a:r>
            <a:r>
              <a:rPr lang="ru-RU" sz="2000" dirty="0" smtClean="0"/>
              <a:t>нежелательной беременности, </a:t>
            </a:r>
            <a:r>
              <a:rPr lang="ru-RU" sz="2000" dirty="0"/>
              <a:t>аборта, </a:t>
            </a:r>
            <a:r>
              <a:rPr lang="ru-RU" sz="2000" dirty="0" smtClean="0"/>
              <a:t>защита от ИППП </a:t>
            </a:r>
            <a:r>
              <a:rPr lang="ru-RU" sz="2000" dirty="0"/>
              <a:t>и </a:t>
            </a:r>
            <a:r>
              <a:rPr lang="ru-RU" sz="2000" dirty="0" smtClean="0"/>
              <a:t>ВИЧ.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06033" y="2708920"/>
            <a:ext cx="634949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Преимущества: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З</a:t>
            </a:r>
            <a:r>
              <a:rPr lang="ru-RU" sz="2000" dirty="0" smtClean="0"/>
              <a:t>ащита </a:t>
            </a:r>
            <a:r>
              <a:rPr lang="ru-RU" sz="2000" dirty="0"/>
              <a:t>от инфекций, </a:t>
            </a:r>
            <a:r>
              <a:rPr lang="ru-RU" sz="2000" dirty="0" smtClean="0"/>
              <a:t>передающихся </a:t>
            </a:r>
            <a:r>
              <a:rPr lang="ru-RU" sz="2000" dirty="0"/>
              <a:t>половым </a:t>
            </a:r>
            <a:r>
              <a:rPr lang="ru-RU" sz="2000" dirty="0" smtClean="0"/>
              <a:t>путем;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Э</a:t>
            </a:r>
            <a:r>
              <a:rPr lang="ru-RU" sz="2000" dirty="0" smtClean="0"/>
              <a:t>ффективность более 90%;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</a:t>
            </a:r>
            <a:r>
              <a:rPr lang="ru-RU" sz="2000" dirty="0" smtClean="0"/>
              <a:t>ростота использования;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Н</a:t>
            </a:r>
            <a:r>
              <a:rPr lang="ru-RU" sz="2000" dirty="0" smtClean="0"/>
              <a:t>е имеют побочных эффектов;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</a:t>
            </a:r>
            <a:r>
              <a:rPr lang="ru-RU" sz="2000" dirty="0" smtClean="0"/>
              <a:t>тсутствие противопоказаний.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6033" y="4797152"/>
            <a:ext cx="345755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Методы: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Физиологические;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Барьерные;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Гормональные;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Химические;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Внутриматочная спираль;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260" y="4581128"/>
            <a:ext cx="4494062" cy="240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033" cy="640676"/>
          </a:xfrm>
          <a:prstGeom prst="rect">
            <a:avLst/>
          </a:prstGeom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906033" y="764704"/>
            <a:ext cx="8130463" cy="72008"/>
          </a:xfrm>
          <a:prstGeom prst="round2Same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52419" y="277488"/>
            <a:ext cx="8678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700" dirty="0" smtClean="0"/>
              <a:t>БАРЬЕРНЫЙ (МЕХАНИЧЕСКИЙ) МЕТОД КОНТРАЦЕПЦИИ</a:t>
            </a:r>
            <a:endParaRPr lang="ru-RU" sz="2700" dirty="0"/>
          </a:p>
        </p:txBody>
      </p:sp>
      <p:sp>
        <p:nvSpPr>
          <p:cNvPr id="2" name="TextBox 1"/>
          <p:cNvSpPr txBox="1"/>
          <p:nvPr/>
        </p:nvSpPr>
        <p:spPr>
          <a:xfrm>
            <a:off x="3783140" y="938232"/>
            <a:ext cx="1898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П</a:t>
            </a:r>
            <a:r>
              <a:rPr lang="ru-RU" sz="2400" b="1" dirty="0" smtClean="0">
                <a:solidFill>
                  <a:srgbClr val="0070C0"/>
                </a:solidFill>
              </a:rPr>
              <a:t>резерватив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6033" y="1412776"/>
            <a:ext cx="60834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Преимущества: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Предохранение от нежелательной беременности;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Защита от заражения </a:t>
            </a:r>
            <a:r>
              <a:rPr lang="ru-RU" sz="2000" dirty="0"/>
              <a:t>И</a:t>
            </a:r>
            <a:r>
              <a:rPr lang="ru-RU" sz="2000" dirty="0" smtClean="0"/>
              <a:t>ППП</a:t>
            </a:r>
            <a:r>
              <a:rPr lang="ru-RU" sz="2000" dirty="0"/>
              <a:t>, в т. ч. </a:t>
            </a:r>
            <a:r>
              <a:rPr lang="ru-RU" sz="2000" dirty="0" smtClean="0"/>
              <a:t>ВИЧ-инфекцией;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Простота в использовании.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136096" y="3068960"/>
            <a:ext cx="5670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ДВОЙНОЙ МЕТОД КОНТРАЦЕПЦИИ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3725227"/>
            <a:ext cx="28528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Юноша:</a:t>
            </a:r>
          </a:p>
          <a:p>
            <a:r>
              <a:rPr lang="ru-RU" sz="2000" dirty="0" smtClean="0"/>
              <a:t>Использует презерватив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66282" y="3725227"/>
            <a:ext cx="31501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Девушка:</a:t>
            </a:r>
          </a:p>
          <a:p>
            <a:r>
              <a:rPr lang="ru-RU" sz="2000" dirty="0" smtClean="0"/>
              <a:t>Принимает гормональный</a:t>
            </a:r>
          </a:p>
          <a:p>
            <a:r>
              <a:rPr lang="ru-RU" sz="2000" dirty="0" smtClean="0"/>
              <a:t>контрацептив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074021" y="5046158"/>
            <a:ext cx="1317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Результат: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78490" y="5661248"/>
            <a:ext cx="70705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 </a:t>
            </a:r>
            <a:r>
              <a:rPr lang="ru-RU" sz="2000" dirty="0" smtClean="0"/>
              <a:t>Отсутствие </a:t>
            </a:r>
            <a:r>
              <a:rPr lang="ru-RU" sz="2000" dirty="0"/>
              <a:t>первого аборта и непланируемых первых родов;</a:t>
            </a:r>
          </a:p>
          <a:p>
            <a:r>
              <a:rPr lang="ru-RU" sz="2000" dirty="0" smtClean="0"/>
              <a:t>2. Отсутствие </a:t>
            </a:r>
            <a:r>
              <a:rPr lang="ru-RU" sz="2000" dirty="0"/>
              <a:t>заболеваний, передающихся половым </a:t>
            </a:r>
            <a:r>
              <a:rPr lang="ru-RU" sz="2000" dirty="0" smtClean="0"/>
              <a:t>путем.</a:t>
            </a:r>
            <a:endParaRPr lang="ru-RU" sz="2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951" y="3848066"/>
            <a:ext cx="1666740" cy="8928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406" y="3829399"/>
            <a:ext cx="1701587" cy="9114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352" y="842470"/>
            <a:ext cx="1296144" cy="69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033" cy="640676"/>
          </a:xfrm>
          <a:prstGeom prst="rect">
            <a:avLst/>
          </a:prstGeom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906033" y="764704"/>
            <a:ext cx="8130463" cy="72008"/>
          </a:xfrm>
          <a:prstGeom prst="round2Same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14397" y="277488"/>
            <a:ext cx="83544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600" dirty="0" smtClean="0"/>
              <a:t>КОМБИНИРОВАННЫЕ ОРАЛЬНЫЕ КОНТРАЦЕПТИВЫ (КОК)</a:t>
            </a:r>
            <a:endParaRPr lang="ru-RU" sz="2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06033" y="980728"/>
            <a:ext cx="81304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О</a:t>
            </a:r>
            <a:r>
              <a:rPr lang="ru-RU" sz="2000" b="1" dirty="0" smtClean="0">
                <a:solidFill>
                  <a:srgbClr val="0070C0"/>
                </a:solidFill>
              </a:rPr>
              <a:t>дин </a:t>
            </a:r>
            <a:r>
              <a:rPr lang="ru-RU" sz="2000" b="1" dirty="0">
                <a:solidFill>
                  <a:srgbClr val="0070C0"/>
                </a:solidFill>
              </a:rPr>
              <a:t>из наиболее надёжных методов предохранения от нежелательной беременности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6033" y="1688614"/>
            <a:ext cx="7306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! Недостаток: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не защищают от заболеваний, передающихся половым </a:t>
            </a:r>
            <a:r>
              <a:rPr lang="ru-RU" sz="2000" dirty="0" smtClean="0"/>
              <a:t>путём.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54305" y="3139363"/>
            <a:ext cx="36897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Достоинства: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высокая </a:t>
            </a:r>
            <a:r>
              <a:rPr lang="ru-RU" sz="2000" dirty="0" smtClean="0"/>
              <a:t>эффективность;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немедленный эффект, если </a:t>
            </a:r>
            <a:r>
              <a:rPr lang="ru-RU" sz="2000" dirty="0" smtClean="0"/>
              <a:t>правильно начать прием;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мало </a:t>
            </a:r>
            <a:r>
              <a:rPr lang="ru-RU" sz="2000" dirty="0"/>
              <a:t>факторов </a:t>
            </a:r>
            <a:r>
              <a:rPr lang="ru-RU" sz="2000" dirty="0" smtClean="0"/>
              <a:t>риска;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мало побочных </a:t>
            </a:r>
            <a:r>
              <a:rPr lang="ru-RU" sz="2000" dirty="0" smtClean="0"/>
              <a:t>эффектов;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не влияют на половой </a:t>
            </a:r>
            <a:r>
              <a:rPr lang="ru-RU" sz="2000" dirty="0" smtClean="0"/>
              <a:t>акт;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удобны и легки в </a:t>
            </a:r>
            <a:r>
              <a:rPr lang="ru-RU" sz="2000" dirty="0" smtClean="0"/>
              <a:t>применении;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б</a:t>
            </a:r>
            <a:r>
              <a:rPr lang="ru-RU" sz="2000" dirty="0" smtClean="0"/>
              <a:t>ыстрый отказ от приема.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204825" y="2492896"/>
            <a:ext cx="3573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КОК назначает врач гинеколог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4206" y="3139363"/>
            <a:ext cx="408468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Недостатки: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е</a:t>
            </a:r>
            <a:r>
              <a:rPr lang="ru-RU" sz="2000" dirty="0" smtClean="0"/>
              <a:t>жедневный прием;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каждая пропущенная таблетка увеличивает риск наступления </a:t>
            </a:r>
            <a:r>
              <a:rPr lang="ru-RU" sz="2000" dirty="0" smtClean="0"/>
              <a:t>беременности;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з</a:t>
            </a:r>
            <a:r>
              <a:rPr lang="ru-RU" sz="2000" dirty="0" smtClean="0"/>
              <a:t>начительные денежные затраты;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</a:t>
            </a:r>
            <a:r>
              <a:rPr lang="ru-RU" sz="2000" dirty="0" smtClean="0"/>
              <a:t>нижение эффективности при </a:t>
            </a:r>
            <a:r>
              <a:rPr lang="ru-RU" sz="2000" dirty="0"/>
              <a:t>приеме некоторых </a:t>
            </a:r>
            <a:r>
              <a:rPr lang="ru-RU" sz="2000" dirty="0" smtClean="0"/>
              <a:t>лекарств;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не </a:t>
            </a:r>
            <a:r>
              <a:rPr lang="ru-RU" sz="2000" dirty="0"/>
              <a:t>защищает от </a:t>
            </a:r>
            <a:r>
              <a:rPr lang="ru-RU" sz="2000" dirty="0" smtClean="0"/>
              <a:t>ИППП и ВИЧ.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46539"/>
            <a:ext cx="1666740" cy="89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033" cy="640676"/>
          </a:xfrm>
          <a:prstGeom prst="rect">
            <a:avLst/>
          </a:prstGeom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906033" y="764704"/>
            <a:ext cx="8130463" cy="72008"/>
          </a:xfrm>
          <a:prstGeom prst="round2Same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309906" y="227607"/>
            <a:ext cx="5363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ЭКСТРЕННАЯ КОНТРАЦЕПЦИЯ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02585" y="1052736"/>
            <a:ext cx="81304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С</a:t>
            </a:r>
            <a:r>
              <a:rPr lang="ru-RU" sz="2000" b="1" dirty="0" smtClean="0">
                <a:solidFill>
                  <a:srgbClr val="0070C0"/>
                </a:solidFill>
              </a:rPr>
              <a:t>пособ </a:t>
            </a:r>
            <a:r>
              <a:rPr lang="ru-RU" sz="2000" b="1" dirty="0">
                <a:solidFill>
                  <a:srgbClr val="0070C0"/>
                </a:solidFill>
              </a:rPr>
              <a:t>предотвратить нежелательную беременность в случае незащищенного полового акта или при неэффективном применении методов постоянной </a:t>
            </a:r>
            <a:r>
              <a:rPr lang="ru-RU" sz="2000" b="1" dirty="0" smtClean="0">
                <a:solidFill>
                  <a:srgbClr val="0070C0"/>
                </a:solidFill>
              </a:rPr>
              <a:t>контрацепции.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183" y="4154418"/>
            <a:ext cx="5044450" cy="27035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916" y="2348880"/>
            <a:ext cx="7502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Время: </a:t>
            </a:r>
            <a:r>
              <a:rPr lang="ru-RU" sz="2000" dirty="0" smtClean="0"/>
              <a:t>не позднее 72 часов после незащищенного полового акта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6033" y="3068960"/>
            <a:ext cx="388543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Побочные эффекты: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крапивница</a:t>
            </a:r>
            <a:r>
              <a:rPr lang="ru-RU" sz="2000" dirty="0"/>
              <a:t>, сыпь, зуд, отек </a:t>
            </a:r>
            <a:r>
              <a:rPr lang="ru-RU" sz="2000" dirty="0" smtClean="0"/>
              <a:t>лица;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т</a:t>
            </a:r>
            <a:r>
              <a:rPr lang="ru-RU" sz="2000" dirty="0" smtClean="0"/>
              <a:t>ошнота, рвота, диарея;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ч</a:t>
            </a:r>
            <a:r>
              <a:rPr lang="ru-RU" sz="2000" dirty="0" smtClean="0"/>
              <a:t>увство усталости, головная боль, головокружение;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б</a:t>
            </a:r>
            <a:r>
              <a:rPr lang="ru-RU" sz="2000" dirty="0" smtClean="0"/>
              <a:t>оль внизу живота, обильные кровянистые выделения, нарушения менструальной функции;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969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033" cy="640676"/>
          </a:xfrm>
          <a:prstGeom prst="rect">
            <a:avLst/>
          </a:prstGeom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906033" y="764704"/>
            <a:ext cx="8130463" cy="72008"/>
          </a:xfrm>
          <a:prstGeom prst="round2Same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330" y="4005064"/>
            <a:ext cx="5058253" cy="2712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36447" y="1052735"/>
            <a:ext cx="3946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Точка физической зрелости: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7863" y="1549934"/>
            <a:ext cx="1268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Девушки:</a:t>
            </a:r>
          </a:p>
          <a:p>
            <a:r>
              <a:rPr lang="ru-RU" sz="2000" dirty="0" smtClean="0"/>
              <a:t>20 лет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960332" y="1549934"/>
            <a:ext cx="1434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Юноши:</a:t>
            </a:r>
          </a:p>
          <a:p>
            <a:pPr algn="ctr"/>
            <a:r>
              <a:rPr lang="ru-RU" sz="2000" dirty="0" smtClean="0"/>
              <a:t>20 - 22 года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409482" y="2420887"/>
            <a:ext cx="659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Благоприятный возраст начала половой жизни: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7863" y="2883683"/>
            <a:ext cx="1313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Девушки:</a:t>
            </a:r>
          </a:p>
          <a:p>
            <a:r>
              <a:rPr lang="ru-RU" sz="2000" dirty="0" smtClean="0"/>
              <a:t>19 - 20 лет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070918" y="2883683"/>
            <a:ext cx="1434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Юноши:</a:t>
            </a:r>
          </a:p>
          <a:p>
            <a:pPr algn="ctr"/>
            <a:r>
              <a:rPr lang="ru-RU" sz="2000" dirty="0" smtClean="0"/>
              <a:t>22 - 24 года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020129" y="184252"/>
            <a:ext cx="5378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РЕПРОДУКТИВНОЕ ЗДОРОВЬЕ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969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033" cy="640676"/>
          </a:xfrm>
          <a:prstGeom prst="rect">
            <a:avLst/>
          </a:prstGeom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906033" y="764704"/>
            <a:ext cx="8130463" cy="72008"/>
          </a:xfrm>
          <a:prstGeom prst="round2Same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691680" y="190381"/>
            <a:ext cx="6027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РЕПРОДУКТИВНОЕ ЗДОРОВЬЕ</a:t>
            </a:r>
            <a:endParaRPr lang="ru-RU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906033" y="1844824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Репродуктивная система человека обеспечивает процесс оплодотворения:</a:t>
            </a:r>
          </a:p>
          <a:p>
            <a:r>
              <a:rPr lang="ru-RU" sz="2400" dirty="0"/>
              <a:t>м</a:t>
            </a:r>
            <a:r>
              <a:rPr lang="ru-RU" sz="2400" dirty="0" smtClean="0"/>
              <a:t>ужчина – сперматозоиды;</a:t>
            </a:r>
          </a:p>
          <a:p>
            <a:r>
              <a:rPr lang="ru-RU" sz="2400" dirty="0"/>
              <a:t>ж</a:t>
            </a:r>
            <a:r>
              <a:rPr lang="ru-RU" sz="2400" dirty="0" smtClean="0"/>
              <a:t>енщина – яйцеклетка.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760" y="3861048"/>
            <a:ext cx="5041402" cy="270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7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0"/>
            <a:ext cx="906033" cy="6406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3935"/>
            <a:ext cx="504056" cy="9703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5936" y="6439117"/>
            <a:ext cx="1010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</a:t>
            </a:r>
            <a:r>
              <a:rPr lang="ru-RU" dirty="0" smtClean="0"/>
              <a:t>. Пермь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414957" y="731855"/>
            <a:ext cx="4172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Спасибо за внимание!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35264" y="1556792"/>
            <a:ext cx="3332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www.budzdorovperm.ru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57" y="2127464"/>
            <a:ext cx="6874740" cy="43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6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033" cy="640676"/>
          </a:xfrm>
          <a:prstGeom prst="rect">
            <a:avLst/>
          </a:prstGeom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906033" y="764704"/>
            <a:ext cx="8130463" cy="72008"/>
          </a:xfrm>
          <a:prstGeom prst="round2Same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339752" y="190381"/>
            <a:ext cx="4762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ПУБЕРТАТНЫЙ ПЕРИОД</a:t>
            </a: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64" y="1412776"/>
            <a:ext cx="4020873" cy="21562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423" y="4230097"/>
            <a:ext cx="4148208" cy="22232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6033" y="1052736"/>
            <a:ext cx="5868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Это период полового созревания человека.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9264" y="3645024"/>
            <a:ext cx="6260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Гормоны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стимулируют </a:t>
            </a:r>
            <a:r>
              <a:rPr lang="ru-RU" sz="2000" dirty="0">
                <a:solidFill>
                  <a:srgbClr val="0070C0"/>
                </a:solidFill>
              </a:rPr>
              <a:t>рост и развитие мозга, костей, мышц, кожи и репродуктивных </a:t>
            </a:r>
            <a:r>
              <a:rPr lang="ru-RU" sz="2000" dirty="0" smtClean="0">
                <a:solidFill>
                  <a:srgbClr val="0070C0"/>
                </a:solidFill>
              </a:rPr>
              <a:t>органов</a:t>
            </a:r>
            <a:r>
              <a:rPr lang="ru-RU" sz="20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3016" y="5085183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Тестостерон</a:t>
            </a:r>
            <a:r>
              <a:rPr lang="ru-RU" sz="2000" dirty="0" smtClean="0"/>
              <a:t> отвечает </a:t>
            </a:r>
            <a:r>
              <a:rPr lang="ru-RU" sz="2000" dirty="0"/>
              <a:t>за все процессы формирования мужчины, и в том числе рост костей в длину.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3016" y="202925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>
                <a:solidFill>
                  <a:srgbClr val="0070C0"/>
                </a:solidFill>
              </a:rPr>
              <a:t>Э</a:t>
            </a:r>
            <a:r>
              <a:rPr lang="ru-RU" sz="2000" b="1" dirty="0" err="1" smtClean="0">
                <a:solidFill>
                  <a:srgbClr val="0070C0"/>
                </a:solidFill>
              </a:rPr>
              <a:t>страдиол</a:t>
            </a:r>
            <a:r>
              <a:rPr lang="ru-RU" sz="2000" dirty="0" smtClean="0"/>
              <a:t> </a:t>
            </a:r>
            <a:r>
              <a:rPr lang="ru-RU" sz="2000" dirty="0"/>
              <a:t>вызывает рост и развитие молочных желёз и женских половых органов.</a:t>
            </a:r>
          </a:p>
        </p:txBody>
      </p:sp>
    </p:spTree>
    <p:extLst>
      <p:ext uri="{BB962C8B-B14F-4D97-AF65-F5344CB8AC3E}">
        <p14:creationId xmlns:p14="http://schemas.microsoft.com/office/powerpoint/2010/main" val="30352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033" cy="640676"/>
          </a:xfrm>
          <a:prstGeom prst="rect">
            <a:avLst/>
          </a:prstGeom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906033" y="764704"/>
            <a:ext cx="8130463" cy="72008"/>
          </a:xfrm>
          <a:prstGeom prst="round2Same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339752" y="190381"/>
            <a:ext cx="4762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ПУБЕРТАТНЫЙ ПЕРИОД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913508"/>
            <a:ext cx="5245711" cy="28099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9362" y="1196752"/>
            <a:ext cx="40719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У девочек: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Молочные железы;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Лобковые волосы;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Появление менструации;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Распределение жировой ткани по женскому типу телосложения.</a:t>
            </a:r>
          </a:p>
          <a:p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1196752"/>
            <a:ext cx="4386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У мальчиков </a:t>
            </a:r>
            <a:r>
              <a:rPr lang="ru-RU" sz="20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Развитие половых органов;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Рост волос (</a:t>
            </a:r>
            <a:r>
              <a:rPr lang="ru-RU" sz="2000" dirty="0" err="1" smtClean="0"/>
              <a:t>адренархе</a:t>
            </a:r>
            <a:r>
              <a:rPr lang="ru-RU" sz="2000" dirty="0" smtClean="0"/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Изменение (ломка) голоса;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Мужское телосложение и мускулатура.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6131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033" cy="640676"/>
          </a:xfrm>
          <a:prstGeom prst="rect">
            <a:avLst/>
          </a:prstGeom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906033" y="764704"/>
            <a:ext cx="8130463" cy="72008"/>
          </a:xfrm>
          <a:prstGeom prst="round2Same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71800" y="190381"/>
            <a:ext cx="3513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ФАКТОРЫ РИСКА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150" y="3753751"/>
            <a:ext cx="2376264" cy="12505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22" y="1040534"/>
            <a:ext cx="2504661" cy="13180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04" y="2358616"/>
            <a:ext cx="2504661" cy="13058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39" y="5325800"/>
            <a:ext cx="2303153" cy="12292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65278" y="5575459"/>
            <a:ext cx="38067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Экологическая обстановка </a:t>
            </a:r>
          </a:p>
          <a:p>
            <a:r>
              <a:rPr lang="ru-RU" sz="2400" dirty="0" smtClean="0"/>
              <a:t>района проживания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86026" y="169957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Вредные привычки </a:t>
            </a:r>
            <a:r>
              <a:rPr lang="ru-RU" sz="2400" b="1" dirty="0" smtClean="0">
                <a:solidFill>
                  <a:srgbClr val="0070C0"/>
                </a:solidFill>
              </a:rPr>
              <a:t>будущих родителей </a:t>
            </a:r>
            <a:r>
              <a:rPr lang="ru-RU" sz="2400" dirty="0"/>
              <a:t>- курение, злоупотребление алкоголем, наркомания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5278" y="4149080"/>
            <a:ext cx="3806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Насчитывается более 3000 генетических нарушений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8482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033" cy="640676"/>
          </a:xfrm>
          <a:prstGeom prst="rect">
            <a:avLst/>
          </a:prstGeom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906033" y="764704"/>
            <a:ext cx="8130463" cy="72008"/>
          </a:xfrm>
          <a:prstGeom prst="round2Same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915816" y="190381"/>
            <a:ext cx="3010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ОБРАЗ ЖИЗНИ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40" y="1803892"/>
            <a:ext cx="6041303" cy="34248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020272" y="2264219"/>
            <a:ext cx="18245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Рациональное </a:t>
            </a:r>
            <a:endParaRPr lang="ru-RU" sz="2000" dirty="0" smtClean="0"/>
          </a:p>
          <a:p>
            <a:r>
              <a:rPr lang="ru-RU" sz="2000" dirty="0" smtClean="0"/>
              <a:t>питание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78214" y="3717032"/>
            <a:ext cx="28657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Регулярные физические </a:t>
            </a:r>
            <a:endParaRPr lang="ru-RU" sz="2000" dirty="0" smtClean="0"/>
          </a:p>
          <a:p>
            <a:r>
              <a:rPr lang="ru-RU" sz="2000" dirty="0" smtClean="0"/>
              <a:t>нагрузки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5261138"/>
            <a:ext cx="18822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Личная гигиена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3016" y="3702036"/>
            <a:ext cx="16460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Закаливание </a:t>
            </a:r>
            <a:endParaRPr lang="ru-RU" sz="2000" dirty="0" smtClean="0"/>
          </a:p>
          <a:p>
            <a:r>
              <a:rPr lang="ru-RU" sz="2000" dirty="0" smtClean="0"/>
              <a:t>организма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3016" y="2110330"/>
            <a:ext cx="12522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Отказ от </a:t>
            </a:r>
            <a:endParaRPr lang="ru-RU" sz="2000" dirty="0" smtClean="0"/>
          </a:p>
          <a:p>
            <a:r>
              <a:rPr lang="ru-RU" sz="2000" dirty="0" smtClean="0"/>
              <a:t>вредных </a:t>
            </a:r>
            <a:endParaRPr lang="ru-RU" sz="2000" dirty="0"/>
          </a:p>
          <a:p>
            <a:r>
              <a:rPr lang="ru-RU" sz="2000" dirty="0" smtClean="0"/>
              <a:t>привычек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5224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033" cy="640676"/>
          </a:xfrm>
          <a:prstGeom prst="rect">
            <a:avLst/>
          </a:prstGeom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906033" y="764704"/>
            <a:ext cx="8130463" cy="72008"/>
          </a:xfrm>
          <a:prstGeom prst="round2Same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71800" y="190381"/>
            <a:ext cx="3706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ЛИЧНАЯ ГИГИЕНА</a:t>
            </a: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73016"/>
            <a:ext cx="5712773" cy="306362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6033" y="1408055"/>
            <a:ext cx="4572000" cy="44627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План гигиенических процедур:</a:t>
            </a:r>
          </a:p>
          <a:p>
            <a:endParaRPr lang="ru-RU" sz="2000" b="1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Душ </a:t>
            </a:r>
            <a:r>
              <a:rPr lang="ru-RU" sz="2000" dirty="0"/>
              <a:t>или ванна ежедневно. Л</a:t>
            </a:r>
            <a:r>
              <a:rPr lang="ru-RU" sz="2000" dirty="0" smtClean="0"/>
              <a:t>учше </a:t>
            </a:r>
            <a:r>
              <a:rPr lang="ru-RU" sz="2000" dirty="0"/>
              <a:t>– два раза в день</a:t>
            </a:r>
            <a:r>
              <a:rPr lang="ru-RU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Мытье волос каждый день или через день</a:t>
            </a:r>
            <a:r>
              <a:rPr lang="ru-RU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Чистка зубов два раза в день. Использование зубной нити – ежедневно</a:t>
            </a:r>
            <a:r>
              <a:rPr lang="ru-RU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</a:t>
            </a:r>
            <a:r>
              <a:rPr lang="ru-RU" sz="2000" dirty="0" smtClean="0"/>
              <a:t>мена </a:t>
            </a:r>
            <a:r>
              <a:rPr lang="ru-RU" sz="2000" dirty="0"/>
              <a:t>нижнего белья и носков – ежедневно.</a:t>
            </a:r>
          </a:p>
        </p:txBody>
      </p:sp>
    </p:spTree>
    <p:extLst>
      <p:ext uri="{BB962C8B-B14F-4D97-AF65-F5344CB8AC3E}">
        <p14:creationId xmlns:p14="http://schemas.microsoft.com/office/powerpoint/2010/main" val="270881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033" cy="640676"/>
          </a:xfrm>
          <a:prstGeom prst="rect">
            <a:avLst/>
          </a:prstGeom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906033" y="764704"/>
            <a:ext cx="8130463" cy="72008"/>
          </a:xfrm>
          <a:prstGeom prst="round2Same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771800" y="190381"/>
            <a:ext cx="3204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НИЖНЕЕ БЕЛЬЕ</a:t>
            </a:r>
            <a:endParaRPr lang="ru-RU" sz="36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53406824"/>
              </p:ext>
            </p:extLst>
          </p:nvPr>
        </p:nvGraphicFramePr>
        <p:xfrm>
          <a:off x="1187624" y="1124744"/>
          <a:ext cx="691276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76370" y="2440632"/>
            <a:ext cx="945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Чистое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2132856"/>
            <a:ext cx="16296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/>
              <a:t>Из натуральной х/б ткани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60033" y="4005064"/>
            <a:ext cx="17281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/>
              <a:t>Соответствующего размера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3851175"/>
            <a:ext cx="17281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/>
              <a:t>Не рекомендуется носить </a:t>
            </a:r>
            <a:r>
              <a:rPr lang="ru-RU" sz="2000" b="1" dirty="0" err="1"/>
              <a:t>стринги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5198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3383</TotalTime>
  <Words>1314</Words>
  <Application>Microsoft Office PowerPoint</Application>
  <PresentationFormat>Экран (4:3)</PresentationFormat>
  <Paragraphs>299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Репродуктивное здоровье подростка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USER</cp:lastModifiedBy>
  <cp:revision>131</cp:revision>
  <cp:lastPrinted>2015-10-27T05:23:12Z</cp:lastPrinted>
  <dcterms:created xsi:type="dcterms:W3CDTF">2015-02-16T09:32:27Z</dcterms:created>
  <dcterms:modified xsi:type="dcterms:W3CDTF">2015-11-02T11:25:35Z</dcterms:modified>
</cp:coreProperties>
</file>