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289" r:id="rId2"/>
    <p:sldId id="282" r:id="rId3"/>
    <p:sldId id="287" r:id="rId4"/>
    <p:sldId id="290" r:id="rId5"/>
    <p:sldId id="288" r:id="rId6"/>
    <p:sldId id="266" r:id="rId7"/>
    <p:sldId id="283" r:id="rId8"/>
    <p:sldId id="284" r:id="rId9"/>
    <p:sldId id="28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99"/>
    <a:srgbClr val="66FFFF"/>
    <a:srgbClr val="15B0CF"/>
    <a:srgbClr val="CC9900"/>
    <a:srgbClr val="0094C8"/>
    <a:srgbClr val="FFFFFF"/>
    <a:srgbClr val="D7196A"/>
    <a:srgbClr val="15B0C3"/>
    <a:srgbClr val="826E72"/>
    <a:srgbClr val="EC6E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83309" autoAdjust="0"/>
  </p:normalViewPr>
  <p:slideViewPr>
    <p:cSldViewPr snapToGrid="0" snapToObjects="1">
      <p:cViewPr>
        <p:scale>
          <a:sx n="71" d="100"/>
          <a:sy n="71" d="100"/>
        </p:scale>
        <p:origin x="-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9D33F-2AA3-4838-AAA7-A6748EC4FF9E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078DE-0EAB-43EC-B0D5-FB8279C2EC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924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lidehunter.com/?utm_source=ppt&amp;utm_medium=logo&amp;utm_content=logolayout&amp;utm_campaign=ppt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E:\websites\slidehunter\2012beew\psd\logo2012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08301"/>
            <a:ext cx="3661082" cy="1059788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80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0D01C1-04BE-4996-AB3B-C87F51C2A1D7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hyperlink" Target="&#1057;%20&#1085;&#1072;&#1095;&#1072;&#1083;&#1086;&#1084;%20&#1091;&#1095;&#1077;&#1073;&#1085;&#1086;&#1075;&#1086;%20&#1075;&#1086;&#1076;&#1072;,%20&#1076;&#1086;&#1088;&#1086;&#1075;&#1080;&#1077;%20&#1087;&#1077;&#1076;&#1072;&#1075;&#1086;&#1075;&#1080;!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hyperlink" Target="&#1050;&#1086;&#1088;&#1087;&#1086;&#1088;&#1072;&#1090;&#1080;&#1074;&#1085;&#1099;&#1081;%20&#1084;&#1091;&#1083;&#1100;&#1090;&#1092;&#1080;&#1083;&#1100;&#1084;.mp4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youtu.be/V18szqa6ul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hyperlink" Target="https://youtu.be/V18szqa6ulw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s://wordwall.net/ru/resource/20768172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hyperlink" Target="https://wordwall.net/ru/resource/20768172" TargetMode="External"/><Relationship Id="rId4" Type="http://schemas.openxmlformats.org/officeDocument/2006/relationships/image" Target="../media/image11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hyperlink" Target="https://wordwall.net/ru/resource/20768172" TargetMode="External"/><Relationship Id="rId4" Type="http://schemas.openxmlformats.org/officeDocument/2006/relationships/image" Target="../media/image11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ordwall.net/ru/resource/20750996" TargetMode="External"/><Relationship Id="rId3" Type="http://schemas.openxmlformats.org/officeDocument/2006/relationships/oleObject" Target="../embeddings/oleObject9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0787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0184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647" y="3171906"/>
            <a:ext cx="6100482" cy="1181702"/>
          </a:xfrm>
        </p:spPr>
        <p:txBody>
          <a:bodyPr>
            <a:no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Муниципальное профессиональное объединение методистов </a:t>
            </a:r>
            <a:b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дошкольного уровня образования</a:t>
            </a:r>
            <a:b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3703" y="3208464"/>
            <a:ext cx="3513918" cy="351391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39450" y="1854993"/>
            <a:ext cx="1826793" cy="1907764"/>
          </a:xfrm>
          <a:prstGeom prst="rect">
            <a:avLst/>
          </a:prstGeom>
        </p:spPr>
      </p:pic>
      <p:pic>
        <p:nvPicPr>
          <p:cNvPr id="50179" name="Picture 3" descr="C:\Users\oks\Desktop\Степанова Ирэн\Документы по ММО\герб ВОГ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015" y="156322"/>
            <a:ext cx="880373" cy="106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180" name="Picture 4" descr="C:\Users\oks\Desktop\Степанова Ирэн\Документы по ММО\логотип Отдела образован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2846" y="54231"/>
            <a:ext cx="1203801" cy="11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04012" y="4960959"/>
            <a:ext cx="39399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Руководитель МПО</a:t>
            </a:r>
            <a:br>
              <a:rPr lang="ru-RU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Степанова Ирина Ивановна,</a:t>
            </a:r>
            <a:br>
              <a:rPr lang="ru-RU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методист МБОУ «ВОК»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0215" y="6228210"/>
            <a:ext cx="3939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Верещагино,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67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338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5373" name="think-cell Slide" r:id="rId3" imgW="360" imgH="36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"/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Старт  командного состава  методистов в 2021-2022 учебный год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705768" y="1771734"/>
            <a:ext cx="1630059" cy="170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50" y="2955211"/>
            <a:ext cx="3267075" cy="3267075"/>
          </a:xfrm>
          <a:prstGeom prst="rect">
            <a:avLst/>
          </a:prstGeom>
        </p:spPr>
      </p:pic>
      <p:pic>
        <p:nvPicPr>
          <p:cNvPr id="26" name="Picture 25">
            <a:hlinkClick r:id="rId6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8993" y="3669586"/>
            <a:ext cx="2638425" cy="26384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2847" y="2993311"/>
            <a:ext cx="3513918" cy="35139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53709" flipH="1">
            <a:off x="4875933" y="2671820"/>
            <a:ext cx="1353418" cy="14134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286000" y="1639840"/>
            <a:ext cx="1826793" cy="19077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7" y="3610634"/>
            <a:ext cx="2238375" cy="22383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07434" flipH="1">
            <a:off x="266699" y="2605146"/>
            <a:ext cx="1353418" cy="141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22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338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7111" name="think-cell Slide" r:id="rId3" imgW="360" imgH="36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"/>
            <a:r>
              <a:rPr lang="ru-RU" sz="2400" dirty="0" smtClean="0">
                <a:latin typeface="Arial Black" pitchFamily="34" charset="0"/>
                <a:cs typeface="Aharoni" pitchFamily="2" charset="-79"/>
              </a:rPr>
              <a:t>«Командная работа — это топливо, которое позволяет простым людям добиваться необычайных результатов»</a:t>
            </a:r>
            <a:endParaRPr lang="en-US" sz="2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705768" y="1771734"/>
            <a:ext cx="1630059" cy="170231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50" y="2955211"/>
            <a:ext cx="3267075" cy="32670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8993" y="3669586"/>
            <a:ext cx="2638425" cy="26384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2847" y="2993311"/>
            <a:ext cx="3513918" cy="35139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53709" flipH="1">
            <a:off x="4875933" y="2671820"/>
            <a:ext cx="1353418" cy="14134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286000" y="1639840"/>
            <a:ext cx="1826793" cy="19077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7" y="3610634"/>
            <a:ext cx="2238375" cy="22383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07434" flipH="1">
            <a:off x="266699" y="2605146"/>
            <a:ext cx="1353418" cy="141340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62406" y="6222286"/>
            <a:ext cx="77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https://youtu.be/V18szqa6ulw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2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338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6562" name="think-cell Slide" r:id="rId3" imgW="360" imgH="36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7" y="3610634"/>
            <a:ext cx="2238375" cy="22383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07434" flipH="1">
            <a:off x="266699" y="2605146"/>
            <a:ext cx="1353418" cy="1413407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cs typeface="Aharoni" pitchFamily="2" charset="-79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cs typeface="Aharoni" pitchFamily="2" charset="-79"/>
              </a:rPr>
              <a:t>оказатели эффективной деятельности МПО методистов за 2020-2021 учебный год </a:t>
            </a:r>
            <a:endParaRPr lang="ru-RU" sz="32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96721" y="1592429"/>
            <a:ext cx="5966279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haroni" pitchFamily="2" charset="-79"/>
              </a:rPr>
              <a:t>100 % выполнение Плана </a:t>
            </a:r>
            <a:r>
              <a:rPr lang="ru-RU" b="1" dirty="0" smtClean="0">
                <a:cs typeface="Aharoni" pitchFamily="2" charset="-79"/>
              </a:rPr>
              <a:t>работы </a:t>
            </a:r>
            <a:r>
              <a:rPr lang="ru-RU" b="1" dirty="0" smtClean="0">
                <a:cs typeface="Aharoni" pitchFamily="2" charset="-79"/>
              </a:rPr>
              <a:t>муниципального профессионального объединения методистов </a:t>
            </a:r>
          </a:p>
          <a:p>
            <a:pPr algn="ctr"/>
            <a:r>
              <a:rPr lang="ru-RU" b="1" dirty="0" smtClean="0">
                <a:cs typeface="Aharoni" pitchFamily="2" charset="-79"/>
              </a:rPr>
              <a:t>за 2020-2021 </a:t>
            </a:r>
            <a:r>
              <a:rPr lang="ru-RU" b="1" dirty="0" err="1" smtClean="0">
                <a:cs typeface="Aharoni" pitchFamily="2" charset="-79"/>
              </a:rPr>
              <a:t>уч.год</a:t>
            </a:r>
            <a:r>
              <a:rPr lang="ru-RU" b="1" dirty="0" smtClean="0">
                <a:cs typeface="Aharoni" pitchFamily="2" charset="-79"/>
              </a:rPr>
              <a:t> </a:t>
            </a:r>
            <a:endParaRPr lang="ru-RU" b="1" dirty="0">
              <a:cs typeface="Aharoni" pitchFamily="2" charset="-79"/>
            </a:endParaRPr>
          </a:p>
        </p:txBody>
      </p:sp>
      <p:pic>
        <p:nvPicPr>
          <p:cNvPr id="16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2023" y="1571061"/>
            <a:ext cx="944698" cy="944698"/>
          </a:xfrm>
          <a:prstGeom prst="rect">
            <a:avLst/>
          </a:prstGeom>
          <a:noFill/>
        </p:spPr>
      </p:pic>
      <p:pic>
        <p:nvPicPr>
          <p:cNvPr id="17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2022" y="2473394"/>
            <a:ext cx="944698" cy="944698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796721" y="2597779"/>
            <a:ext cx="5966279" cy="646331"/>
          </a:xfrm>
          <a:prstGeom prst="rect">
            <a:avLst/>
          </a:prstGeom>
          <a:solidFill>
            <a:srgbClr val="00FF99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haroni" pitchFamily="2" charset="-79"/>
              </a:rPr>
              <a:t>Все материалы в полном объеме опубликованы на сайте МБОУ «ВОК»</a:t>
            </a:r>
            <a:endParaRPr lang="ru-RU" b="1" dirty="0">
              <a:cs typeface="Aharoni" pitchFamily="2" charset="-79"/>
            </a:endParaRPr>
          </a:p>
        </p:txBody>
      </p:sp>
      <p:pic>
        <p:nvPicPr>
          <p:cNvPr id="19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2022" y="3244110"/>
            <a:ext cx="944698" cy="944698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796720" y="3418092"/>
            <a:ext cx="611868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haroni" pitchFamily="2" charset="-79"/>
              </a:rPr>
              <a:t>Выстроено взаимодействие со всеми методистами дошкольного уровня образования</a:t>
            </a:r>
            <a:endParaRPr lang="ru-RU" b="1" dirty="0">
              <a:cs typeface="Aharoni" pitchFamily="2" charset="-79"/>
            </a:endParaRPr>
          </a:p>
        </p:txBody>
      </p:sp>
      <p:pic>
        <p:nvPicPr>
          <p:cNvPr id="21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4423" y="4188808"/>
            <a:ext cx="944698" cy="944698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796721" y="4487175"/>
            <a:ext cx="611868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haroni" pitchFamily="2" charset="-79"/>
              </a:rPr>
              <a:t>Повысилась компетентность методистов выстраивать образовательный процесс о всеми участниками ОО на </a:t>
            </a:r>
            <a:r>
              <a:rPr lang="ru-RU" b="1" dirty="0" err="1" smtClean="0">
                <a:cs typeface="Aharoni" pitchFamily="2" charset="-79"/>
              </a:rPr>
              <a:t>дистанте</a:t>
            </a:r>
            <a:r>
              <a:rPr lang="ru-RU" b="1" dirty="0" smtClean="0">
                <a:cs typeface="Aharoni" pitchFamily="2" charset="-79"/>
              </a:rPr>
              <a:t> с применением цифровых технологий</a:t>
            </a:r>
            <a:endParaRPr lang="ru-RU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324372" y="4084499"/>
            <a:ext cx="6438628" cy="2328202"/>
          </a:xfrm>
          <a:prstGeom prst="rect">
            <a:avLst/>
          </a:prstGeom>
          <a:solidFill>
            <a:schemeClr val="bg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62097" y="3025638"/>
            <a:ext cx="2380593" cy="868446"/>
          </a:xfrm>
          <a:prstGeom prst="downArrow">
            <a:avLst>
              <a:gd name="adj1" fmla="val 50000"/>
              <a:gd name="adj2" fmla="val 51815"/>
            </a:avLst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338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9159" name="think-cell Slide" r:id="rId3" imgW="360" imgH="36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1" y="3175"/>
            <a:ext cx="8782093" cy="1216025"/>
          </a:xfrm>
        </p:spPr>
        <p:txBody>
          <a:bodyPr>
            <a:noAutofit/>
          </a:bodyPr>
          <a:lstStyle/>
          <a:p>
            <a:pPr algn="ctr" fontAlgn="b"/>
            <a:r>
              <a:rPr lang="ru-RU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Цели и задачи </a:t>
            </a:r>
            <a:r>
              <a:rPr lang="ru-RU" sz="2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МПО методистов дошкольных образовательных учреждений</a:t>
            </a:r>
            <a:endParaRPr lang="en-US" sz="2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7" y="3610634"/>
            <a:ext cx="2238375" cy="22383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07434" flipH="1">
            <a:off x="283150" y="2834382"/>
            <a:ext cx="1146968" cy="119780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2721" y="6222286"/>
            <a:ext cx="77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https://youtu.be/V18szqa6ulw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172721" y="1749637"/>
            <a:ext cx="1541374" cy="100899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10879" y="1734207"/>
            <a:ext cx="6852121" cy="120374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2971800" algn="l"/>
                <a:tab pos="-2857500" algn="l"/>
                <a:tab pos="809625" algn="l"/>
              </a:tabLst>
            </a:pPr>
            <a:r>
              <a:rPr lang="ru-RU" sz="1200" dirty="0" smtClean="0">
                <a:latin typeface="Arial Black" pitchFamily="34" charset="0"/>
              </a:rPr>
              <a:t>создание условий для повышения качества дошкольного образования через развитие среды профессионального взаимодействия педагогов, содействие повышению уровня профессиональной компетентности методистов,</a:t>
            </a:r>
            <a:r>
              <a:rPr lang="ru-RU" sz="1200" b="1" dirty="0" smtClean="0">
                <a:latin typeface="Arial Black" pitchFamily="34" charset="0"/>
              </a:rPr>
              <a:t> </a:t>
            </a:r>
            <a:r>
              <a:rPr lang="ru-RU" sz="1200" dirty="0" smtClean="0">
                <a:latin typeface="Arial Black" pitchFamily="34" charset="0"/>
              </a:rPr>
              <a:t>расширение и обогащение их</a:t>
            </a:r>
            <a:r>
              <a:rPr lang="ru-RU" sz="1200" b="1" dirty="0" smtClean="0">
                <a:latin typeface="Arial Black" pitchFamily="34" charset="0"/>
              </a:rPr>
              <a:t> </a:t>
            </a:r>
            <a:r>
              <a:rPr lang="ru-RU" sz="1200" dirty="0" smtClean="0">
                <a:latin typeface="Arial Black" pitchFamily="34" charset="0"/>
              </a:rPr>
              <a:t>профессионального опыта, поиск новых педагогических идей.</a:t>
            </a:r>
            <a:endParaRPr lang="ru-RU" sz="1200" dirty="0"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24247" y="2937947"/>
            <a:ext cx="1148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2971800" algn="l"/>
                <a:tab pos="-2857500" algn="l"/>
                <a:tab pos="809625" algn="l"/>
              </a:tabLst>
            </a:pPr>
            <a:endParaRPr lang="ru-RU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-2971800" algn="l"/>
                <a:tab pos="-2857500" algn="l"/>
                <a:tab pos="809625" algn="l"/>
              </a:tabLst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 </a:t>
            </a:r>
            <a:endParaRPr lang="ru-RU" sz="105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24372" y="4084499"/>
            <a:ext cx="64386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1600" dirty="0" smtClean="0"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latin typeface="Arial Black" pitchFamily="34" charset="0"/>
              </a:rPr>
              <a:t> объединить ресурсы для достижения общей цели;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˗ создать единое информационно-методическое пространство; 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˗ транслировать инновационные практики, проекты, продукты;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 ˗ создать банк инновационных практик, проектов, продуктов.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221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06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35676"/>
          </a:xfrm>
        </p:spPr>
        <p:txBody>
          <a:bodyPr>
            <a:normAutofit/>
          </a:bodyPr>
          <a:lstStyle/>
          <a:p>
            <a:pPr algn="ctr" fontAlgn="b"/>
            <a:r>
              <a:rPr lang="ru-RU" sz="2400" b="1" dirty="0" smtClean="0">
                <a:solidFill>
                  <a:srgbClr val="0094C8"/>
                </a:solidFill>
                <a:latin typeface="Arial"/>
              </a:rPr>
              <a:t>Календарь мероприятий  на 2021-2022 </a:t>
            </a:r>
            <a:r>
              <a:rPr lang="ru-RU" sz="2400" b="1" dirty="0" err="1" smtClean="0">
                <a:solidFill>
                  <a:srgbClr val="0094C8"/>
                </a:solidFill>
                <a:latin typeface="Arial"/>
              </a:rPr>
              <a:t>уч.год</a:t>
            </a:r>
            <a:endParaRPr lang="en-US" sz="2400" b="1" dirty="0">
              <a:solidFill>
                <a:srgbClr val="0094C8"/>
              </a:solidFill>
              <a:latin typeface="Algerian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1253711" y="2101932"/>
            <a:ext cx="3928196" cy="10450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Проектирование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ООП ДОУ в части ФУОО 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105" name="Picture 57" descr="https://avatars.mds.yandex.net/get-zen_doc/3323992/pub_5f5afd09d5e15d30de5ebc1a_5f5afd0e56f2d820a9ff09b8/scale_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441" y="1431234"/>
            <a:ext cx="1715727" cy="1715727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>
            <a:off x="1642487" y="3430741"/>
            <a:ext cx="3539420" cy="8732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 шагов к проектированию ООП в части ФУОО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09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791" y="3359288"/>
            <a:ext cx="944698" cy="94469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642487" y="4501736"/>
            <a:ext cx="3539419" cy="74235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Структура ООП в части ФУОО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8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449" y="4381806"/>
            <a:ext cx="974063" cy="974063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1642489" y="5517373"/>
            <a:ext cx="3539418" cy="851896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Способы включения родителей в разработку ООП в части ФУОО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355869"/>
            <a:ext cx="965912" cy="965912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7140563" y="1569929"/>
            <a:ext cx="1941791" cy="1621729"/>
            <a:chOff x="2755125" y="782044"/>
            <a:chExt cx="6781800" cy="5787533"/>
          </a:xfrm>
        </p:grpSpPr>
        <p:grpSp>
          <p:nvGrpSpPr>
            <p:cNvPr id="4" name="Group 3"/>
            <p:cNvGrpSpPr/>
            <p:nvPr/>
          </p:nvGrpSpPr>
          <p:grpSpPr>
            <a:xfrm>
              <a:off x="2755125" y="2562225"/>
              <a:ext cx="6781800" cy="4007352"/>
              <a:chOff x="942975" y="2463229"/>
              <a:chExt cx="6781800" cy="4007352"/>
            </a:xfrm>
          </p:grpSpPr>
          <p:sp>
            <p:nvSpPr>
              <p:cNvPr id="30" name="Ellipse 98"/>
              <p:cNvSpPr/>
              <p:nvPr/>
            </p:nvSpPr>
            <p:spPr bwMode="auto">
              <a:xfrm>
                <a:off x="942975" y="4533900"/>
                <a:ext cx="6781800" cy="144780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 smtClean="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 rot="120000">
                <a:off x="2045651" y="2693267"/>
                <a:ext cx="4800600" cy="3777314"/>
                <a:chOff x="2286000" y="1785286"/>
                <a:chExt cx="4800600" cy="3777314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2286000" y="1785286"/>
                  <a:ext cx="4800600" cy="3777314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700130" y="1981200"/>
                  <a:ext cx="3776870" cy="2971800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8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166009" y="2463229"/>
                <a:ext cx="2019267" cy="2108769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72225" y="782044"/>
              <a:ext cx="2695575" cy="2695575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5785945" y="3430741"/>
            <a:ext cx="3018210" cy="293852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Трансляция педагогических практик: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Зюкайская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школа, СП Соколовская школа, 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Детский сад №1 корпус 1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4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5945" y="3215321"/>
            <a:ext cx="965912" cy="965912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768276" y="1569929"/>
            <a:ext cx="4372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https://wordwall.net/ru/resource/20768172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5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91" y="3511688"/>
            <a:ext cx="944698" cy="944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6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221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3015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35676"/>
          </a:xfrm>
        </p:spPr>
        <p:txBody>
          <a:bodyPr>
            <a:normAutofit/>
          </a:bodyPr>
          <a:lstStyle/>
          <a:p>
            <a:pPr algn="ctr" fontAlgn="b"/>
            <a:r>
              <a:rPr lang="ru-RU" sz="2400" b="1" dirty="0" smtClean="0">
                <a:solidFill>
                  <a:srgbClr val="0094C8"/>
                </a:solidFill>
                <a:latin typeface="Arial"/>
              </a:rPr>
              <a:t>Календарь мероприятий  на 2021-2022 </a:t>
            </a:r>
            <a:r>
              <a:rPr lang="ru-RU" sz="2400" b="1" dirty="0" err="1" smtClean="0">
                <a:solidFill>
                  <a:srgbClr val="0094C8"/>
                </a:solidFill>
                <a:latin typeface="Arial"/>
              </a:rPr>
              <a:t>уч.год</a:t>
            </a:r>
            <a:endParaRPr lang="en-US" sz="2400" b="1" dirty="0">
              <a:solidFill>
                <a:srgbClr val="0094C8"/>
              </a:solidFill>
              <a:latin typeface="Algerian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1642488" y="1928806"/>
            <a:ext cx="4647953" cy="1021700"/>
          </a:xfrm>
          <a:prstGeom prst="rect">
            <a:avLst/>
          </a:prstGeom>
          <a:solidFill>
            <a:srgbClr val="00FF99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Мониторинг качества освоения детьми ООП ДОУ 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71853" y="3517936"/>
            <a:ext cx="3940671" cy="605231"/>
          </a:xfrm>
          <a:prstGeom prst="rect">
            <a:avLst/>
          </a:prstGeom>
          <a:solidFill>
            <a:schemeClr val="bg1"/>
          </a:solidFill>
          <a:ln w="76200">
            <a:solidFill>
              <a:srgbClr val="15B0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Понятие мониторинг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09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004" y="3215321"/>
            <a:ext cx="944698" cy="94469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663702" y="4280744"/>
            <a:ext cx="3970036" cy="907847"/>
          </a:xfrm>
          <a:prstGeom prst="rect">
            <a:avLst/>
          </a:prstGeom>
          <a:solidFill>
            <a:schemeClr val="bg1"/>
          </a:solidFill>
          <a:ln w="76200">
            <a:solidFill>
              <a:srgbClr val="15B0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Требования к организации и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проведению мониторинга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8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7790" y="4214528"/>
            <a:ext cx="974063" cy="974063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1642488" y="5378370"/>
            <a:ext cx="3970036" cy="920910"/>
          </a:xfrm>
          <a:prstGeom prst="rect">
            <a:avLst/>
          </a:prstGeom>
          <a:solidFill>
            <a:schemeClr val="bg1"/>
          </a:solidFill>
          <a:ln w="76200">
            <a:solidFill>
              <a:srgbClr val="15B0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Инструментарий для проведения мониторинга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004" y="5378370"/>
            <a:ext cx="965912" cy="965912"/>
          </a:xfrm>
          <a:prstGeom prst="rect">
            <a:avLst/>
          </a:prstGeom>
          <a:noFill/>
        </p:spPr>
      </p:pic>
      <p:grpSp>
        <p:nvGrpSpPr>
          <p:cNvPr id="3" name="Group 13"/>
          <p:cNvGrpSpPr/>
          <p:nvPr/>
        </p:nvGrpSpPr>
        <p:grpSpPr>
          <a:xfrm>
            <a:off x="7140563" y="1569929"/>
            <a:ext cx="1941791" cy="1621729"/>
            <a:chOff x="2755125" y="782044"/>
            <a:chExt cx="6781800" cy="5787533"/>
          </a:xfrm>
        </p:grpSpPr>
        <p:grpSp>
          <p:nvGrpSpPr>
            <p:cNvPr id="4" name="Group 3"/>
            <p:cNvGrpSpPr/>
            <p:nvPr/>
          </p:nvGrpSpPr>
          <p:grpSpPr>
            <a:xfrm>
              <a:off x="2755125" y="2562225"/>
              <a:ext cx="6781800" cy="4007352"/>
              <a:chOff x="942975" y="2463229"/>
              <a:chExt cx="6781800" cy="4007352"/>
            </a:xfrm>
          </p:grpSpPr>
          <p:sp>
            <p:nvSpPr>
              <p:cNvPr id="30" name="Ellipse 98"/>
              <p:cNvSpPr/>
              <p:nvPr/>
            </p:nvSpPr>
            <p:spPr bwMode="auto">
              <a:xfrm>
                <a:off x="942975" y="4533900"/>
                <a:ext cx="6781800" cy="144780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 smtClean="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6" name="Group 30"/>
              <p:cNvGrpSpPr/>
              <p:nvPr/>
            </p:nvGrpSpPr>
            <p:grpSpPr>
              <a:xfrm rot="120000">
                <a:off x="2045651" y="2693267"/>
                <a:ext cx="4800600" cy="3777314"/>
                <a:chOff x="2286000" y="1785286"/>
                <a:chExt cx="4800600" cy="3777314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2286000" y="1785286"/>
                  <a:ext cx="4800600" cy="3777314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700130" y="1981200"/>
                  <a:ext cx="3776870" cy="2971800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166009" y="2463229"/>
                <a:ext cx="2019267" cy="2108769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72225" y="782044"/>
              <a:ext cx="2695575" cy="2695575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5971087" y="3436814"/>
            <a:ext cx="2791913" cy="2862466"/>
          </a:xfrm>
          <a:prstGeom prst="rect">
            <a:avLst/>
          </a:prstGeom>
          <a:solidFill>
            <a:schemeClr val="bg1"/>
          </a:solidFill>
          <a:ln w="76200">
            <a:solidFill>
              <a:srgbClr val="15B0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Трансляция  педагогических практик: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Детский сад 1 корпус 2,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Бородулинская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школа,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 Вознесенская школа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3012" name="Picture 4" descr="http://hobbyi.ru/wp-content/uploads/2017/10/15-1-150x200.jpg"/>
          <p:cNvPicPr>
            <a:picLocks noChangeAspect="1" noChangeArrowheads="1"/>
          </p:cNvPicPr>
          <p:nvPr/>
        </p:nvPicPr>
        <p:blipFill>
          <a:blip r:embed="rId9" cstate="print"/>
          <a:srcRect b="11711"/>
          <a:stretch>
            <a:fillRect/>
          </a:stretch>
        </p:blipFill>
        <p:spPr bwMode="auto">
          <a:xfrm>
            <a:off x="213738" y="1268596"/>
            <a:ext cx="1428750" cy="168191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768276" y="1569929"/>
            <a:ext cx="4372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https://wordwall.net/ru/resource/20768172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6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1087" y="3054668"/>
            <a:ext cx="944698" cy="944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6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221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4039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35676"/>
          </a:xfrm>
        </p:spPr>
        <p:txBody>
          <a:bodyPr>
            <a:normAutofit/>
          </a:bodyPr>
          <a:lstStyle/>
          <a:p>
            <a:pPr algn="ctr" fontAlgn="b"/>
            <a:r>
              <a:rPr lang="ru-RU" sz="2400" b="1" dirty="0" smtClean="0">
                <a:solidFill>
                  <a:srgbClr val="0094C8"/>
                </a:solidFill>
                <a:latin typeface="Arial"/>
              </a:rPr>
              <a:t>Календарь мероприятий  на 2021-2022 </a:t>
            </a:r>
            <a:r>
              <a:rPr lang="ru-RU" sz="2400" b="1" dirty="0" err="1" smtClean="0">
                <a:solidFill>
                  <a:srgbClr val="0094C8"/>
                </a:solidFill>
                <a:latin typeface="Arial"/>
              </a:rPr>
              <a:t>уч.год</a:t>
            </a:r>
            <a:endParaRPr lang="en-US" sz="2400" b="1" dirty="0">
              <a:solidFill>
                <a:srgbClr val="0094C8"/>
              </a:solidFill>
              <a:latin typeface="Algerian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1985220" y="2016817"/>
            <a:ext cx="5155343" cy="1198504"/>
          </a:xfrm>
          <a:prstGeom prst="rect">
            <a:avLst/>
          </a:prstGeom>
          <a:solidFill>
            <a:srgbClr val="66FF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Система планирования воспитательно-образовательной работы в ДОУ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в соответствии с </a:t>
            </a:r>
            <a:r>
              <a:rPr lang="ru-RU" b="1" smtClean="0">
                <a:solidFill>
                  <a:schemeClr val="tx1"/>
                </a:solidFill>
                <a:latin typeface="Arial Black" pitchFamily="34" charset="0"/>
              </a:rPr>
              <a:t>ФГОС ДО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42488" y="3430741"/>
            <a:ext cx="4206518" cy="605231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Планирование: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виды планов, специфика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09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037" y="3146961"/>
            <a:ext cx="944698" cy="94469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642488" y="4280745"/>
            <a:ext cx="4206518" cy="605231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Этапы планирования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8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672" y="4035972"/>
            <a:ext cx="974063" cy="974063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1642487" y="5049178"/>
            <a:ext cx="4206519" cy="613382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Формы календарного и перспективного планирования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0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037" y="4872913"/>
            <a:ext cx="965912" cy="965912"/>
          </a:xfrm>
          <a:prstGeom prst="rect">
            <a:avLst/>
          </a:prstGeom>
          <a:noFill/>
        </p:spPr>
      </p:pic>
      <p:grpSp>
        <p:nvGrpSpPr>
          <p:cNvPr id="3" name="Group 13"/>
          <p:cNvGrpSpPr/>
          <p:nvPr/>
        </p:nvGrpSpPr>
        <p:grpSpPr>
          <a:xfrm>
            <a:off x="7140563" y="1569929"/>
            <a:ext cx="1941791" cy="1621729"/>
            <a:chOff x="2755125" y="782044"/>
            <a:chExt cx="6781800" cy="5787533"/>
          </a:xfrm>
        </p:grpSpPr>
        <p:grpSp>
          <p:nvGrpSpPr>
            <p:cNvPr id="4" name="Group 3"/>
            <p:cNvGrpSpPr/>
            <p:nvPr/>
          </p:nvGrpSpPr>
          <p:grpSpPr>
            <a:xfrm>
              <a:off x="2755125" y="2562225"/>
              <a:ext cx="6781800" cy="4007352"/>
              <a:chOff x="942975" y="2463229"/>
              <a:chExt cx="6781800" cy="4007352"/>
            </a:xfrm>
          </p:grpSpPr>
          <p:sp>
            <p:nvSpPr>
              <p:cNvPr id="30" name="Ellipse 98"/>
              <p:cNvSpPr/>
              <p:nvPr/>
            </p:nvSpPr>
            <p:spPr bwMode="auto">
              <a:xfrm>
                <a:off x="942975" y="4533900"/>
                <a:ext cx="6781800" cy="144780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 smtClean="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6" name="Group 30"/>
              <p:cNvGrpSpPr/>
              <p:nvPr/>
            </p:nvGrpSpPr>
            <p:grpSpPr>
              <a:xfrm rot="120000">
                <a:off x="2045651" y="2693267"/>
                <a:ext cx="4800600" cy="3777314"/>
                <a:chOff x="2286000" y="1785286"/>
                <a:chExt cx="4800600" cy="3777314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2286000" y="1785286"/>
                  <a:ext cx="4800600" cy="3777314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700130" y="1981200"/>
                  <a:ext cx="3776870" cy="2971800"/>
                </a:xfrm>
                <a:prstGeom prst="ellipse">
                  <a:avLst/>
                </a:prstGeo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isometricOffAxis1Top"/>
                  <a:lightRig rig="threePt" dir="t"/>
                </a:scene3d>
                <a:sp3d>
                  <a:bevelT w="19050" h="196850"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166009" y="2463229"/>
                <a:ext cx="2019267" cy="2108769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72225" y="782044"/>
              <a:ext cx="2695575" cy="2695575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1642488" y="5838825"/>
            <a:ext cx="4206518" cy="789647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Планирование образовательного процесса МР, ФИ, УЛ, ПП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4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037" y="5662560"/>
            <a:ext cx="965912" cy="965912"/>
          </a:xfrm>
          <a:prstGeom prst="rect">
            <a:avLst/>
          </a:prstGeom>
          <a:noFill/>
        </p:spPr>
      </p:pic>
      <p:pic>
        <p:nvPicPr>
          <p:cNvPr id="44038" name="Picture 6" descr="https://starsity.ru/wp-content/uploads/2020/03/14031618.jpg"/>
          <p:cNvPicPr>
            <a:picLocks noChangeAspect="1" noChangeArrowheads="1"/>
          </p:cNvPicPr>
          <p:nvPr/>
        </p:nvPicPr>
        <p:blipFill>
          <a:blip r:embed="rId9" cstate="print"/>
          <a:srcRect l="27320" r="30723" b="15035"/>
          <a:stretch>
            <a:fillRect/>
          </a:stretch>
        </p:blipFill>
        <p:spPr bwMode="auto">
          <a:xfrm>
            <a:off x="412672" y="1263385"/>
            <a:ext cx="1572547" cy="1791283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768276" y="1569929"/>
            <a:ext cx="4372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https://wordwall.net/ru/resource/20768172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55075" y="3556536"/>
            <a:ext cx="2815246" cy="2906997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Трансляция педагогических практик: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Детский сад 2 корпус 3,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Детский сад 3 корпус 2,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 Детский сад 3 корпус 3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6" name="Picture 61" descr="https://yt3.ggpht.com/a/AGF-l7-gA42zk1NdaWDSZRxqakUwtnG1wzpil0syfA=s900-c-k-c0xffffffff-no-rj-m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5865" y="3215321"/>
            <a:ext cx="944698" cy="944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6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3387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6087" name="think-cell Slide" r:id="rId3" imgW="360" imgH="36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5838825"/>
            <a:ext cx="9144000" cy="1019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alpha val="0"/>
                </a:schemeClr>
              </a:gs>
              <a:gs pos="62000">
                <a:schemeClr val="tx1">
                  <a:lumMod val="50000"/>
                  <a:lumOff val="50000"/>
                  <a:alpha val="32000"/>
                </a:schemeClr>
              </a:gs>
              <a:gs pos="100000">
                <a:schemeClr val="tx1">
                  <a:lumMod val="85000"/>
                  <a:lumOff val="15000"/>
                  <a:alpha val="37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"/>
            <a:r>
              <a:rPr lang="ru-RU" sz="2400" dirty="0" smtClean="0">
                <a:latin typeface="Arial Black" pitchFamily="34" charset="0"/>
                <a:cs typeface="Aharoni" pitchFamily="2" charset="-79"/>
              </a:rPr>
              <a:t>«Командная работа — это топливо, которое позволяет простым людям добиваться необычайных результатов»</a:t>
            </a:r>
            <a:endParaRPr lang="en-US" sz="24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705768" y="1771734"/>
            <a:ext cx="1630059" cy="170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50" y="2955211"/>
            <a:ext cx="3267075" cy="32670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8993" y="3669586"/>
            <a:ext cx="2638425" cy="26384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2847" y="2993311"/>
            <a:ext cx="3513918" cy="35139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53709" flipH="1">
            <a:off x="4875933" y="2671820"/>
            <a:ext cx="1353418" cy="14134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286000" y="1639840"/>
            <a:ext cx="1826793" cy="19077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7" y="3610634"/>
            <a:ext cx="2238375" cy="22383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07434" flipH="1">
            <a:off x="266699" y="2605146"/>
            <a:ext cx="1353418" cy="141340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62406" y="6184063"/>
            <a:ext cx="7700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https://wordwall.net/ru/resource/20750996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2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f2dc9585b64f179dea72f1f88955f3243263"/>
  <p:tag name="THINKCELLUNDODONOTDELETE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1463</TotalTime>
  <Words>353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Обычная</vt:lpstr>
      <vt:lpstr>think-cell Slide</vt:lpstr>
      <vt:lpstr>Муниципальное профессиональное объединение методистов  дошкольного уровня образования  </vt:lpstr>
      <vt:lpstr>Старт  командного состава  методистов в 2021-2022 учебный год</vt:lpstr>
      <vt:lpstr>«Командная работа — это топливо, которое позволяет простым людям добиваться необычайных результатов»</vt:lpstr>
      <vt:lpstr>Показатели эффективной деятельности МПО методистов за 2020-2021 учебный год </vt:lpstr>
      <vt:lpstr>Цели и задачи  МПО методистов дошкольных образовательных учреждений</vt:lpstr>
      <vt:lpstr>Календарь мероприятий  на 2021-2022 уч.год</vt:lpstr>
      <vt:lpstr>Календарь мероприятий  на 2021-2022 уч.год</vt:lpstr>
      <vt:lpstr>Календарь мероприятий  на 2021-2022 уч.год</vt:lpstr>
      <vt:lpstr>«Командная работа — это топливо, которое позволяет простым людям добиваться необычайных результатов»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businessman-in-a-hurry-with-suitcase-powerpoint</dc:title>
  <dc:creator>SlideHunter</dc:creator>
  <cp:lastModifiedBy>ирина</cp:lastModifiedBy>
  <cp:revision>141</cp:revision>
  <dcterms:created xsi:type="dcterms:W3CDTF">2013-07-28T22:59:31Z</dcterms:created>
  <dcterms:modified xsi:type="dcterms:W3CDTF">2021-09-10T10:14:22Z</dcterms:modified>
</cp:coreProperties>
</file>