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89353" autoAdjust="0"/>
  </p:normalViewPr>
  <p:slideViewPr>
    <p:cSldViewPr snapToGrid="0">
      <p:cViewPr varScale="1">
        <p:scale>
          <a:sx n="103" d="100"/>
          <a:sy n="103" d="100"/>
        </p:scale>
        <p:origin x="11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4DB99-2565-4B47-B405-6179D4D31D0A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68E19-E97A-4713-9EC2-A785DDA5D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8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2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8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4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03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4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09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8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9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72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2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F0F6-017C-4249-8360-D8DC45E2BC36}" type="datetimeFigureOut">
              <a:rPr lang="ru-RU" smtClean="0"/>
              <a:t>чт 19.08.21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3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2394" y="2304483"/>
            <a:ext cx="9144000" cy="68655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Верещагинский образовательный комплекс - Школа социального успеха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9914" y="3980411"/>
            <a:ext cx="4812632" cy="1348971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педагогических работников МБОУ «ВОК»</a:t>
            </a:r>
          </a:p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73F86E-9D9D-4245-A08D-3A05BD9723F7}"/>
              </a:ext>
            </a:extLst>
          </p:cNvPr>
          <p:cNvSpPr txBox="1"/>
          <p:nvPr/>
        </p:nvSpPr>
        <p:spPr>
          <a:xfrm>
            <a:off x="4156364" y="6225309"/>
            <a:ext cx="373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2021 год</a:t>
            </a:r>
          </a:p>
        </p:txBody>
      </p:sp>
    </p:spTree>
    <p:extLst>
      <p:ext uri="{BB962C8B-B14F-4D97-AF65-F5344CB8AC3E}">
        <p14:creationId xmlns:p14="http://schemas.microsoft.com/office/powerpoint/2010/main" val="358966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3545633" y="74645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5"/>
                </a:solidFill>
              </a:rPr>
              <a:t>Успех Ребенка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F80AD85-F510-405F-9105-BE893904D3A9}"/>
              </a:ext>
            </a:extLst>
          </p:cNvPr>
          <p:cNvSpPr/>
          <p:nvPr/>
        </p:nvSpPr>
        <p:spPr>
          <a:xfrm>
            <a:off x="752344" y="1214636"/>
            <a:ext cx="110135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Всероссийский робототехнический форум дошкольных образовательных организаций «</a:t>
            </a:r>
            <a:r>
              <a:rPr lang="ru-RU" sz="1600" b="1" dirty="0" err="1">
                <a:solidFill>
                  <a:srgbClr val="FF0000"/>
                </a:solidFill>
              </a:rPr>
              <a:t>ИКаРенок</a:t>
            </a:r>
            <a:r>
              <a:rPr lang="ru-RU" sz="1600" b="1" dirty="0">
                <a:solidFill>
                  <a:srgbClr val="FF0000"/>
                </a:solidFill>
              </a:rPr>
              <a:t>» </a:t>
            </a:r>
            <a:r>
              <a:rPr lang="ru-RU" sz="1600" dirty="0"/>
              <a:t>участники: команда «Спасатели» СП Детский сад № 3 корпус 4 и команда «Лего-</a:t>
            </a:r>
            <a:r>
              <a:rPr lang="ru-RU" sz="1600" dirty="0" err="1"/>
              <a:t>знайки</a:t>
            </a:r>
            <a:r>
              <a:rPr lang="ru-RU" sz="1600" dirty="0"/>
              <a:t>» СП Детский сад № 2 корпус 1</a:t>
            </a:r>
          </a:p>
          <a:p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Региональный конкурс среди обучающихся 1 – 4 классов «Умники Пермского края» </a:t>
            </a:r>
            <a:r>
              <a:rPr lang="ru-RU" sz="1600" dirty="0"/>
              <a:t>Участники: СП Школа №1, СП Школа №2, СП </a:t>
            </a:r>
            <a:r>
              <a:rPr lang="ru-RU" sz="1600" dirty="0" err="1"/>
              <a:t>Зюкайская</a:t>
            </a:r>
            <a:r>
              <a:rPr lang="ru-RU" sz="1600" dirty="0"/>
              <a:t> школа, СП Путинская школа, СП </a:t>
            </a:r>
            <a:r>
              <a:rPr lang="ru-RU" sz="1600" dirty="0" err="1"/>
              <a:t>Сепычевская</a:t>
            </a:r>
            <a:r>
              <a:rPr lang="ru-RU" sz="1600" dirty="0"/>
              <a:t> школа (всего 35 работ). Призеры - 6 обучающихся.</a:t>
            </a:r>
          </a:p>
          <a:p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Региональный этап Всероссийской Олимпиады школьников  </a:t>
            </a:r>
            <a:r>
              <a:rPr lang="ru-RU" sz="1600" dirty="0"/>
              <a:t>призер Феклистова Екатерина СП Школа №121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Всероссийская многопрофильная инженерная олимпиада «Звезда» </a:t>
            </a:r>
            <a:r>
              <a:rPr lang="ru-RU" sz="1600" dirty="0"/>
              <a:t>призеры заключительного этапа – 2 человека</a:t>
            </a:r>
          </a:p>
          <a:p>
            <a:r>
              <a:rPr lang="ru-RU" sz="1600" dirty="0"/>
              <a:t> (СП Школа №1, №121)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Региональный конкурс исследовательских работ среди обучающихся 1-11 классов </a:t>
            </a:r>
            <a:r>
              <a:rPr lang="ru-RU" sz="1600" dirty="0"/>
              <a:t>– 16 призеров (СП Школа №1, №2, №121, Гимназия, </a:t>
            </a:r>
            <a:r>
              <a:rPr lang="ru-RU" sz="1600" dirty="0" err="1"/>
              <a:t>Нижнегалинская</a:t>
            </a:r>
            <a:r>
              <a:rPr lang="ru-RU" sz="1600" dirty="0"/>
              <a:t>,  Вознесенская, </a:t>
            </a:r>
            <a:r>
              <a:rPr lang="ru-RU" sz="1600" dirty="0" err="1"/>
              <a:t>Сепычевская</a:t>
            </a:r>
            <a:r>
              <a:rPr lang="ru-RU" sz="1600" dirty="0"/>
              <a:t> школы)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Всероссийский конкурс "Юность, наука, культура (зимний конкурс)" </a:t>
            </a:r>
            <a:r>
              <a:rPr lang="ru-RU" sz="1600" dirty="0"/>
              <a:t>– призер Сабуров Степан, СП </a:t>
            </a:r>
            <a:r>
              <a:rPr lang="ru-RU" sz="1600" dirty="0" err="1"/>
              <a:t>Сепычевская</a:t>
            </a:r>
            <a:r>
              <a:rPr lang="ru-RU" sz="1600" dirty="0"/>
              <a:t> школа</a:t>
            </a:r>
          </a:p>
          <a:p>
            <a:endParaRPr lang="ru-RU" sz="1600" dirty="0"/>
          </a:p>
          <a:p>
            <a:r>
              <a:rPr lang="ru-RU" sz="1600" dirty="0"/>
              <a:t>Обучающиеся детского объединения «Робототехника» (СП Станция юных техников), рук. </a:t>
            </a:r>
            <a:r>
              <a:rPr lang="ru-RU" sz="1600" dirty="0" err="1"/>
              <a:t>Белослудцева</a:t>
            </a:r>
            <a:r>
              <a:rPr lang="ru-RU" sz="1600" dirty="0"/>
              <a:t> Н.В.: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Краевой  конкурс – фестиваль «Робототехнический танковый биатлон» </a:t>
            </a:r>
            <a:r>
              <a:rPr lang="ru-RU" sz="1600" dirty="0"/>
              <a:t>- 1 место.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Первенство Пермского края по робототехнике среди обучающихся</a:t>
            </a:r>
            <a:r>
              <a:rPr lang="ru-RU" sz="1600" dirty="0"/>
              <a:t> –- 2 и 3 место 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Национальный чемпионат по робототехнике «FIRST ROBOTICS CHAMPIONSHIP – НИЖНИЙ НОВГОРОД 2.0»- </a:t>
            </a:r>
            <a:r>
              <a:rPr lang="ru-RU" sz="1600" dirty="0"/>
              <a:t>победители в номинации «За взаимодействие».</a:t>
            </a:r>
          </a:p>
          <a:p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 Всероссийский конкурс </a:t>
            </a:r>
            <a:r>
              <a:rPr lang="ru-RU" sz="1600" b="1" dirty="0" err="1">
                <a:solidFill>
                  <a:srgbClr val="FF0000"/>
                </a:solidFill>
              </a:rPr>
              <a:t>АгроНТИ</a:t>
            </a:r>
            <a:r>
              <a:rPr lang="ru-RU" sz="1600" dirty="0"/>
              <a:t>  7 обучающихся (СП Школа №2, СП Гимназия, СП Вознесенская школа)- участники Краевого этапа , 3 обучающихся - участники Всероссийского (Лопатин Данил, обучающийся 6 класса СП Гимназия, Глушков Всеволод, обучающийся 7 класса СП Вознесенская школа, Бычкова Анна, обучающаяся 8 класса СП Вознесенская школа). </a:t>
            </a:r>
          </a:p>
        </p:txBody>
      </p:sp>
    </p:spTree>
    <p:extLst>
      <p:ext uri="{BB962C8B-B14F-4D97-AF65-F5344CB8AC3E}">
        <p14:creationId xmlns:p14="http://schemas.microsoft.com/office/powerpoint/2010/main" val="255741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F6FDE2-D6AE-4E36-9B67-5520A5D2E662}"/>
              </a:ext>
            </a:extLst>
          </p:cNvPr>
          <p:cNvSpPr txBox="1"/>
          <p:nvPr/>
        </p:nvSpPr>
        <p:spPr>
          <a:xfrm>
            <a:off x="3620278" y="195943"/>
            <a:ext cx="5551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5"/>
                </a:solidFill>
              </a:rPr>
              <a:t>Успех учителя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236BF7-4B01-43E8-BE6C-1FB8D9FB7230}"/>
              </a:ext>
            </a:extLst>
          </p:cNvPr>
          <p:cNvSpPr/>
          <p:nvPr/>
        </p:nvSpPr>
        <p:spPr>
          <a:xfrm>
            <a:off x="385666" y="1009363"/>
            <a:ext cx="114206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Региональный этап VIII Всероссийского конкурса «Воспитатели России: </a:t>
            </a:r>
            <a:r>
              <a:rPr lang="ru-RU" dirty="0"/>
              <a:t>победитель </a:t>
            </a:r>
            <a:r>
              <a:rPr lang="ru-RU" b="1" dirty="0">
                <a:solidFill>
                  <a:srgbClr val="FF0000"/>
                </a:solidFill>
              </a:rPr>
              <a:t>Катаева Ксения Сергеевна</a:t>
            </a:r>
            <a:r>
              <a:rPr lang="ru-RU" dirty="0"/>
              <a:t>, воспитатель СП Детский сад № 2 корпус 1, призер (2 место )</a:t>
            </a:r>
            <a:r>
              <a:rPr lang="ru-RU" b="1" dirty="0">
                <a:solidFill>
                  <a:srgbClr val="FF0000"/>
                </a:solidFill>
              </a:rPr>
              <a:t>Фадеева Татьяна Андреевна</a:t>
            </a:r>
            <a:r>
              <a:rPr lang="ru-RU" dirty="0"/>
              <a:t>, воспитатель СП Детский сад № 2 корпус 1 </a:t>
            </a:r>
          </a:p>
          <a:p>
            <a:r>
              <a:rPr lang="ru-RU" b="1" dirty="0">
                <a:solidFill>
                  <a:srgbClr val="FF0000"/>
                </a:solidFill>
              </a:rPr>
              <a:t>Межмуниципальный этап Всероссийского робототехнического форума «</a:t>
            </a:r>
            <a:r>
              <a:rPr lang="ru-RU" b="1" dirty="0" err="1">
                <a:solidFill>
                  <a:srgbClr val="FF0000"/>
                </a:solidFill>
              </a:rPr>
              <a:t>ИКаРенок</a:t>
            </a:r>
            <a:r>
              <a:rPr lang="ru-RU" b="1" dirty="0">
                <a:solidFill>
                  <a:srgbClr val="FF0000"/>
                </a:solidFill>
              </a:rPr>
              <a:t>»</a:t>
            </a:r>
            <a:r>
              <a:rPr lang="ru-RU" dirty="0"/>
              <a:t> призер (2 место) </a:t>
            </a:r>
            <a:r>
              <a:rPr lang="ru-RU" b="1" dirty="0" err="1">
                <a:solidFill>
                  <a:srgbClr val="FF0000"/>
                </a:solidFill>
              </a:rPr>
              <a:t>Варанкина</a:t>
            </a:r>
            <a:r>
              <a:rPr lang="ru-RU" b="1" dirty="0">
                <a:solidFill>
                  <a:srgbClr val="FF0000"/>
                </a:solidFill>
              </a:rPr>
              <a:t> Юлия Александровна </a:t>
            </a:r>
            <a:r>
              <a:rPr lang="ru-RU" dirty="0"/>
              <a:t>(тренер команды), воспитатель СП Детский сад № 3 корпус4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Краевой смотр-конкурс «Лучший учитель основ безопасности жизнедеятельности» - </a:t>
            </a:r>
            <a:r>
              <a:rPr lang="ru-RU" b="1" dirty="0"/>
              <a:t>п</a:t>
            </a:r>
            <a:r>
              <a:rPr lang="ru-RU" dirty="0"/>
              <a:t>обедитель в номинации «Педагогическая целостность в обучении» </a:t>
            </a:r>
            <a:r>
              <a:rPr lang="ru-RU" b="1" dirty="0">
                <a:solidFill>
                  <a:srgbClr val="FF0000"/>
                </a:solidFill>
              </a:rPr>
              <a:t>Бакшеева Елена Анатольевна</a:t>
            </a:r>
            <a:r>
              <a:rPr lang="ru-RU" dirty="0"/>
              <a:t>, учитель  физической культуры и ОБЖ СП Школа №121</a:t>
            </a:r>
          </a:p>
          <a:p>
            <a:endParaRPr lang="ru-RU" dirty="0"/>
          </a:p>
          <a:p>
            <a:r>
              <a:rPr lang="ru-RU" sz="1400" b="1" u="sng" dirty="0"/>
              <a:t>Участие:</a:t>
            </a:r>
          </a:p>
          <a:p>
            <a:r>
              <a:rPr lang="ru-RU" sz="1400" b="1" dirty="0"/>
              <a:t>Международная олимпиада учителей-предметников «Профи-2021» </a:t>
            </a:r>
          </a:p>
          <a:p>
            <a:r>
              <a:rPr lang="ru-RU" sz="1400" b="1" dirty="0"/>
              <a:t>Олимпиада учителей математики на уровне Приволжского Федерального  округа</a:t>
            </a:r>
          </a:p>
          <a:p>
            <a:r>
              <a:rPr lang="ru-RU" sz="1400" b="1" dirty="0"/>
              <a:t>Краевой конкурс «</a:t>
            </a:r>
            <a:r>
              <a:rPr lang="ru-RU" sz="1400" b="1" dirty="0" err="1"/>
              <a:t>Эпос.Учитель.Урок</a:t>
            </a:r>
            <a:r>
              <a:rPr lang="ru-RU" sz="1400" b="1" dirty="0"/>
              <a:t>» </a:t>
            </a:r>
          </a:p>
          <a:p>
            <a:r>
              <a:rPr lang="ru-RU" sz="1400" b="1" dirty="0"/>
              <a:t>Краевой конкурс «Методист-2020» </a:t>
            </a:r>
          </a:p>
          <a:p>
            <a:r>
              <a:rPr lang="ru-RU" sz="1400" b="1" dirty="0"/>
              <a:t>VI Краевая методико-математическая Олимпиада молодых учителей математики общеобразовательных организаций Пермского края</a:t>
            </a:r>
          </a:p>
          <a:p>
            <a:r>
              <a:rPr lang="ru-RU" sz="1400" b="1" dirty="0"/>
              <a:t>V Краевая метапредметная педагогическая олимпиада</a:t>
            </a:r>
          </a:p>
          <a:p>
            <a:r>
              <a:rPr lang="ru-RU" sz="1400" b="1" dirty="0"/>
              <a:t>Региональный этап II Всероссийского дистанционного конкурса среди классных руководителей на лучшие методические разработки воспитательных мероприятий и событий в Пермском крае</a:t>
            </a:r>
          </a:p>
          <a:p>
            <a:r>
              <a:rPr lang="ru-RU" sz="1400" b="1" dirty="0"/>
              <a:t>Региональный этап Всероссийского конкурса «Учитель года -2021»</a:t>
            </a:r>
          </a:p>
          <a:p>
            <a:r>
              <a:rPr lang="ru-RU" sz="1400" b="1" dirty="0"/>
              <a:t> Конкурс на присуждение премий лучшим учителям Пермского края за достижения в педагогической деятельности (ПНПО)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1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A5DDDC-01AE-4A29-A6B7-94B31D617396}"/>
              </a:ext>
            </a:extLst>
          </p:cNvPr>
          <p:cNvSpPr txBox="1"/>
          <p:nvPr/>
        </p:nvSpPr>
        <p:spPr>
          <a:xfrm>
            <a:off x="3592286" y="382555"/>
            <a:ext cx="8014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5"/>
                </a:solidFill>
              </a:rPr>
              <a:t>Результаты ОГЭ, контрольных работ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E1D6EFE-CA32-4E27-98F1-EC58AD06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458316"/>
              </p:ext>
            </p:extLst>
          </p:nvPr>
        </p:nvGraphicFramePr>
        <p:xfrm>
          <a:off x="1866122" y="1214636"/>
          <a:ext cx="9162661" cy="5281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55">
                  <a:extLst>
                    <a:ext uri="{9D8B030D-6E8A-4147-A177-3AD203B41FA5}">
                      <a16:colId xmlns:a16="http://schemas.microsoft.com/office/drawing/2014/main" val="3958774870"/>
                    </a:ext>
                  </a:extLst>
                </a:gridCol>
                <a:gridCol w="1672462">
                  <a:extLst>
                    <a:ext uri="{9D8B030D-6E8A-4147-A177-3AD203B41FA5}">
                      <a16:colId xmlns:a16="http://schemas.microsoft.com/office/drawing/2014/main" val="2864822964"/>
                    </a:ext>
                  </a:extLst>
                </a:gridCol>
                <a:gridCol w="640283">
                  <a:extLst>
                    <a:ext uri="{9D8B030D-6E8A-4147-A177-3AD203B41FA5}">
                      <a16:colId xmlns:a16="http://schemas.microsoft.com/office/drawing/2014/main" val="3172480964"/>
                    </a:ext>
                  </a:extLst>
                </a:gridCol>
                <a:gridCol w="1102096">
                  <a:extLst>
                    <a:ext uri="{9D8B030D-6E8A-4147-A177-3AD203B41FA5}">
                      <a16:colId xmlns:a16="http://schemas.microsoft.com/office/drawing/2014/main" val="30305692"/>
                    </a:ext>
                  </a:extLst>
                </a:gridCol>
                <a:gridCol w="1103016">
                  <a:extLst>
                    <a:ext uri="{9D8B030D-6E8A-4147-A177-3AD203B41FA5}">
                      <a16:colId xmlns:a16="http://schemas.microsoft.com/office/drawing/2014/main" val="4168809104"/>
                    </a:ext>
                  </a:extLst>
                </a:gridCol>
                <a:gridCol w="1357840">
                  <a:extLst>
                    <a:ext uri="{9D8B030D-6E8A-4147-A177-3AD203B41FA5}">
                      <a16:colId xmlns:a16="http://schemas.microsoft.com/office/drawing/2014/main" val="3443183324"/>
                    </a:ext>
                  </a:extLst>
                </a:gridCol>
                <a:gridCol w="961344">
                  <a:extLst>
                    <a:ext uri="{9D8B030D-6E8A-4147-A177-3AD203B41FA5}">
                      <a16:colId xmlns:a16="http://schemas.microsoft.com/office/drawing/2014/main" val="220971413"/>
                    </a:ext>
                  </a:extLst>
                </a:gridCol>
                <a:gridCol w="403855">
                  <a:extLst>
                    <a:ext uri="{9D8B030D-6E8A-4147-A177-3AD203B41FA5}">
                      <a16:colId xmlns:a16="http://schemas.microsoft.com/office/drawing/2014/main" val="882244204"/>
                    </a:ext>
                  </a:extLst>
                </a:gridCol>
                <a:gridCol w="505970">
                  <a:extLst>
                    <a:ext uri="{9D8B030D-6E8A-4147-A177-3AD203B41FA5}">
                      <a16:colId xmlns:a16="http://schemas.microsoft.com/office/drawing/2014/main" val="555447436"/>
                    </a:ext>
                  </a:extLst>
                </a:gridCol>
                <a:gridCol w="505970">
                  <a:extLst>
                    <a:ext uri="{9D8B030D-6E8A-4147-A177-3AD203B41FA5}">
                      <a16:colId xmlns:a16="http://schemas.microsoft.com/office/drawing/2014/main" val="2790454135"/>
                    </a:ext>
                  </a:extLst>
                </a:gridCol>
                <a:gridCol w="505970">
                  <a:extLst>
                    <a:ext uri="{9D8B030D-6E8A-4147-A177-3AD203B41FA5}">
                      <a16:colId xmlns:a16="http://schemas.microsoft.com/office/drawing/2014/main" val="1916451996"/>
                    </a:ext>
                  </a:extLst>
                </a:gridCol>
              </a:tblGrid>
              <a:tr h="738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балл ВОК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балл Пермский край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Динамика: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Кол-во 100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6199280"/>
                  </a:ext>
                </a:extLst>
              </a:tr>
              <a:tr h="247961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ОГЭ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553039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366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54,73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55,9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-1,17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153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2327910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Математика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364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50,20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51,4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-1,2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213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3321394"/>
                  </a:ext>
                </a:extLst>
              </a:tr>
              <a:tr h="247961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ГВЭ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10752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10,37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-0,93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2222302"/>
                  </a:ext>
                </a:extLst>
              </a:tr>
              <a:tr h="4883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Математика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4,63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-1,57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27271520"/>
                  </a:ext>
                </a:extLst>
              </a:tr>
              <a:tr h="488337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Предметы по выбору (контрольные работы)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703865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52,90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50,0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+2,9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9440663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67,25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65,7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+1,55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3525887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Информатика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55,45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57,4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-1,95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02450988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52,54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50,0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+2,54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36334586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70,17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64,8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+5,37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7484162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59,66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50,1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+9,56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44690310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Английский язык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89,00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82,1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+6,9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2260395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67,63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66,1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+1,53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8896410"/>
                  </a:ext>
                </a:extLst>
              </a:tr>
              <a:tr h="2479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82,33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65,2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+17,13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78203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17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D53C10-34FA-4686-A5EF-851FB7B37E51}"/>
              </a:ext>
            </a:extLst>
          </p:cNvPr>
          <p:cNvSpPr txBox="1"/>
          <p:nvPr/>
        </p:nvSpPr>
        <p:spPr>
          <a:xfrm>
            <a:off x="3526971" y="382555"/>
            <a:ext cx="65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5"/>
                </a:solidFill>
              </a:rPr>
              <a:t>Результаты ЕГЭ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81B3AC4-D339-4BC9-86A3-BFFFA1435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29662"/>
              </p:ext>
            </p:extLst>
          </p:nvPr>
        </p:nvGraphicFramePr>
        <p:xfrm>
          <a:off x="688910" y="1448897"/>
          <a:ext cx="10515599" cy="4482120"/>
        </p:xfrm>
        <a:graphic>
          <a:graphicData uri="http://schemas.openxmlformats.org/drawingml/2006/table">
            <a:tbl>
              <a:tblPr/>
              <a:tblGrid>
                <a:gridCol w="1030995">
                  <a:extLst>
                    <a:ext uri="{9D8B030D-6E8A-4147-A177-3AD203B41FA5}">
                      <a16:colId xmlns:a16="http://schemas.microsoft.com/office/drawing/2014/main" val="3457584827"/>
                    </a:ext>
                  </a:extLst>
                </a:gridCol>
                <a:gridCol w="592274">
                  <a:extLst>
                    <a:ext uri="{9D8B030D-6E8A-4147-A177-3AD203B41FA5}">
                      <a16:colId xmlns:a16="http://schemas.microsoft.com/office/drawing/2014/main" val="3636494211"/>
                    </a:ext>
                  </a:extLst>
                </a:gridCol>
                <a:gridCol w="778730">
                  <a:extLst>
                    <a:ext uri="{9D8B030D-6E8A-4147-A177-3AD203B41FA5}">
                      <a16:colId xmlns:a16="http://schemas.microsoft.com/office/drawing/2014/main" val="3398849340"/>
                    </a:ext>
                  </a:extLst>
                </a:gridCol>
                <a:gridCol w="978896">
                  <a:extLst>
                    <a:ext uri="{9D8B030D-6E8A-4147-A177-3AD203B41FA5}">
                      <a16:colId xmlns:a16="http://schemas.microsoft.com/office/drawing/2014/main" val="2215933396"/>
                    </a:ext>
                  </a:extLst>
                </a:gridCol>
                <a:gridCol w="965187">
                  <a:extLst>
                    <a:ext uri="{9D8B030D-6E8A-4147-A177-3AD203B41FA5}">
                      <a16:colId xmlns:a16="http://schemas.microsoft.com/office/drawing/2014/main" val="180428076"/>
                    </a:ext>
                  </a:extLst>
                </a:gridCol>
                <a:gridCol w="712922">
                  <a:extLst>
                    <a:ext uri="{9D8B030D-6E8A-4147-A177-3AD203B41FA5}">
                      <a16:colId xmlns:a16="http://schemas.microsoft.com/office/drawing/2014/main" val="4057570636"/>
                    </a:ext>
                  </a:extLst>
                </a:gridCol>
                <a:gridCol w="649855">
                  <a:extLst>
                    <a:ext uri="{9D8B030D-6E8A-4147-A177-3AD203B41FA5}">
                      <a16:colId xmlns:a16="http://schemas.microsoft.com/office/drawing/2014/main" val="3995795665"/>
                    </a:ext>
                  </a:extLst>
                </a:gridCol>
                <a:gridCol w="682760">
                  <a:extLst>
                    <a:ext uri="{9D8B030D-6E8A-4147-A177-3AD203B41FA5}">
                      <a16:colId xmlns:a16="http://schemas.microsoft.com/office/drawing/2014/main" val="1175576840"/>
                    </a:ext>
                  </a:extLst>
                </a:gridCol>
                <a:gridCol w="592274">
                  <a:extLst>
                    <a:ext uri="{9D8B030D-6E8A-4147-A177-3AD203B41FA5}">
                      <a16:colId xmlns:a16="http://schemas.microsoft.com/office/drawing/2014/main" val="3445904553"/>
                    </a:ext>
                  </a:extLst>
                </a:gridCol>
                <a:gridCol w="680018">
                  <a:extLst>
                    <a:ext uri="{9D8B030D-6E8A-4147-A177-3AD203B41FA5}">
                      <a16:colId xmlns:a16="http://schemas.microsoft.com/office/drawing/2014/main" val="1059367599"/>
                    </a:ext>
                  </a:extLst>
                </a:gridCol>
                <a:gridCol w="614210">
                  <a:extLst>
                    <a:ext uri="{9D8B030D-6E8A-4147-A177-3AD203B41FA5}">
                      <a16:colId xmlns:a16="http://schemas.microsoft.com/office/drawing/2014/main" val="3358445662"/>
                    </a:ext>
                  </a:extLst>
                </a:gridCol>
                <a:gridCol w="745826">
                  <a:extLst>
                    <a:ext uri="{9D8B030D-6E8A-4147-A177-3AD203B41FA5}">
                      <a16:colId xmlns:a16="http://schemas.microsoft.com/office/drawing/2014/main" val="3317131937"/>
                    </a:ext>
                  </a:extLst>
                </a:gridCol>
                <a:gridCol w="592274">
                  <a:extLst>
                    <a:ext uri="{9D8B030D-6E8A-4147-A177-3AD203B41FA5}">
                      <a16:colId xmlns:a16="http://schemas.microsoft.com/office/drawing/2014/main" val="1462242608"/>
                    </a:ext>
                  </a:extLst>
                </a:gridCol>
                <a:gridCol w="899378">
                  <a:extLst>
                    <a:ext uri="{9D8B030D-6E8A-4147-A177-3AD203B41FA5}">
                      <a16:colId xmlns:a16="http://schemas.microsoft.com/office/drawing/2014/main" val="2471176113"/>
                    </a:ext>
                  </a:extLst>
                </a:gridCol>
              </a:tblGrid>
              <a:tr h="482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Предмет</a:t>
                      </a:r>
                    </a:p>
                  </a:txBody>
                  <a:tcPr marL="8232" marR="8232" marT="82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(ч\экз)</a:t>
                      </a:r>
                    </a:p>
                  </a:txBody>
                  <a:tcPr marL="8232" marR="8232" marT="82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справились</a:t>
                      </a:r>
                    </a:p>
                  </a:txBody>
                  <a:tcPr marL="8232" marR="8232" marT="82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справляемости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2" marR="8232" marT="82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уч-ся, набравших                            81-100 баллов</a:t>
                      </a:r>
                    </a:p>
                  </a:txBody>
                  <a:tcPr marL="8232" marR="8232" marT="82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уч-ся                81-100</a:t>
                      </a:r>
                    </a:p>
                  </a:txBody>
                  <a:tcPr marL="8232" marR="8232" marT="82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баллов</a:t>
                      </a:r>
                    </a:p>
                  </a:txBody>
                  <a:tcPr marL="8232" marR="8232" marT="82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Средний балл 2021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Средний балл 2020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 край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относительно ПК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 в РФ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относительно РФ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166616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36,60%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+3,2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+4,5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232539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Математика П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98,40%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+8,3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+2,5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+9,2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36207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Физика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96,40%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3,57%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260752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Химия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94,50%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+5,8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58,6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+0,2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+5,0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93103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Информатика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- 6,7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67,5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63168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95,60%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+4,4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+4,3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15981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История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35,70%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+12,9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+16,9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+19,0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18551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+0,6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+9,1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340536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Обществознание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+14,6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45682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62,3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-3,6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42954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Английский язык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77,00%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- 0,4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+10,9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+10,5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55420"/>
                  </a:ext>
                </a:extLst>
              </a:tr>
              <a:tr h="1728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Средний балл по предметам по выбору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58,8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+5,0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966859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98,30%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21,68%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67,9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+5,2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98837"/>
                  </a:ext>
                </a:extLst>
              </a:tr>
              <a:tr h="17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ЕГЭ 2020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96,40%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17,80%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32" marR="8232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72423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27DA7F9-F41A-4F14-AFD5-433DD9024F68}"/>
              </a:ext>
            </a:extLst>
          </p:cNvPr>
          <p:cNvSpPr txBox="1"/>
          <p:nvPr/>
        </p:nvSpPr>
        <p:spPr>
          <a:xfrm>
            <a:off x="1698171" y="6251510"/>
            <a:ext cx="906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81 и более баллов обеспечил  21 учитель по 9 предметам</a:t>
            </a:r>
          </a:p>
        </p:txBody>
      </p:sp>
    </p:spTree>
    <p:extLst>
      <p:ext uri="{BB962C8B-B14F-4D97-AF65-F5344CB8AC3E}">
        <p14:creationId xmlns:p14="http://schemas.microsoft.com/office/powerpoint/2010/main" val="116539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983</Words>
  <Application>Microsoft Office PowerPoint</Application>
  <PresentationFormat>Широкоэкранный</PresentationFormat>
  <Paragraphs>406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Верещагинский образовательный комплекс - Школа социального успеха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Uzver</dc:creator>
  <cp:lastModifiedBy>user53</cp:lastModifiedBy>
  <cp:revision>96</cp:revision>
  <dcterms:created xsi:type="dcterms:W3CDTF">2021-05-26T11:10:10Z</dcterms:created>
  <dcterms:modified xsi:type="dcterms:W3CDTF">2021-08-19T10:22:34Z</dcterms:modified>
</cp:coreProperties>
</file>