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94" r:id="rId4"/>
    <p:sldId id="296" r:id="rId5"/>
    <p:sldId id="259" r:id="rId6"/>
    <p:sldId id="267" r:id="rId7"/>
    <p:sldId id="273" r:id="rId8"/>
    <p:sldId id="268" r:id="rId9"/>
    <p:sldId id="274" r:id="rId10"/>
    <p:sldId id="272" r:id="rId11"/>
    <p:sldId id="276" r:id="rId12"/>
    <p:sldId id="269" r:id="rId13"/>
    <p:sldId id="271" r:id="rId14"/>
    <p:sldId id="258" r:id="rId15"/>
    <p:sldId id="292" r:id="rId16"/>
    <p:sldId id="29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4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lud.mihaleva@yandex.r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0;&#1082;&#1072;&#1088;.&#1092;&#1075;&#1086;&#1089;.&#1088;&#1092;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Рабочий стол\LEGO 2018-2019 гг\схемы\681febfb71bf2f62e2c7be72697a1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7999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630" y="2420888"/>
            <a:ext cx="6753231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002060"/>
                </a:solidFill>
              </a:rPr>
              <a:t>Постоянно действующий семинар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«Детский </a:t>
            </a:r>
            <a:r>
              <a:rPr lang="ru-RU" dirty="0" err="1" smtClean="0">
                <a:solidFill>
                  <a:srgbClr val="002060"/>
                </a:solidFill>
              </a:rPr>
              <a:t>Техномир</a:t>
            </a:r>
            <a:r>
              <a:rPr lang="ru-RU" dirty="0" smtClean="0">
                <a:solidFill>
                  <a:srgbClr val="002060"/>
                </a:solidFill>
              </a:rPr>
              <a:t>: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краевой проект в действии»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15003" y="610148"/>
            <a:ext cx="4896544" cy="1296143"/>
          </a:xfr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  <a:r>
              <a:rPr lang="ru-RU" alt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Верещагинский</a:t>
            </a:r>
            <a:r>
              <a:rPr lang="ru-RU" alt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Образовательный комплекс»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071" y="627351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Верещагино, 2021 год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9" y="4437112"/>
            <a:ext cx="3456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Михалева Л.И.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воспитатель МБОУ  «ВОК»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СП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№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корпус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171" y="13394"/>
            <a:ext cx="1872208" cy="98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86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0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t="6053" r="18037" b="10801"/>
          <a:stretch/>
        </p:blipFill>
        <p:spPr bwMode="auto">
          <a:xfrm>
            <a:off x="251520" y="116633"/>
            <a:ext cx="3828722" cy="339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2"/>
          <a:stretch/>
        </p:blipFill>
        <p:spPr bwMode="auto">
          <a:xfrm>
            <a:off x="4847087" y="150896"/>
            <a:ext cx="3835508" cy="342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-7438" r="7047" b="7438"/>
          <a:stretch/>
        </p:blipFill>
        <p:spPr bwMode="auto">
          <a:xfrm>
            <a:off x="226388" y="3176814"/>
            <a:ext cx="3853854" cy="367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92" y="3605360"/>
            <a:ext cx="4130299" cy="309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51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2"/>
          <a:stretch/>
        </p:blipFill>
        <p:spPr bwMode="auto">
          <a:xfrm>
            <a:off x="755576" y="131380"/>
            <a:ext cx="3560973" cy="289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5947"/>
          <a:stretch/>
        </p:blipFill>
        <p:spPr bwMode="auto">
          <a:xfrm>
            <a:off x="755576" y="3137520"/>
            <a:ext cx="3512982" cy="368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5" b="10085"/>
          <a:stretch/>
        </p:blipFill>
        <p:spPr bwMode="auto">
          <a:xfrm>
            <a:off x="4860032" y="1170604"/>
            <a:ext cx="3400103" cy="370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78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116632"/>
            <a:ext cx="73448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3200" dirty="0" smtClean="0">
                <a:ea typeface="Calibri"/>
                <a:cs typeface="Times New Roman"/>
              </a:rPr>
              <a:t>Краевая </a:t>
            </a:r>
            <a:r>
              <a:rPr lang="ru-RU" sz="3200" dirty="0">
                <a:ea typeface="Calibri"/>
                <a:cs typeface="Times New Roman"/>
              </a:rPr>
              <a:t>выставка-конкурс для детей дошкольного возраста «Каждый Робот имеет Шанс</a:t>
            </a:r>
            <a:r>
              <a:rPr lang="ru-RU" sz="3200" dirty="0" smtClean="0">
                <a:ea typeface="Calibri"/>
                <a:cs typeface="Times New Roman"/>
              </a:rPr>
              <a:t>»</a:t>
            </a:r>
            <a:endParaRPr lang="ru-RU" sz="3200" dirty="0">
              <a:ea typeface="Calibri"/>
              <a:cs typeface="Times New Roman"/>
            </a:endParaRPr>
          </a:p>
          <a:p>
            <a:pPr lvl="0" fontAlgn="base"/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/>
          <a:stretch/>
        </p:blipFill>
        <p:spPr bwMode="auto">
          <a:xfrm>
            <a:off x="6372199" y="5914712"/>
            <a:ext cx="2758825" cy="9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32581" r="11762" b="41900"/>
          <a:stretch/>
        </p:blipFill>
        <p:spPr bwMode="auto">
          <a:xfrm>
            <a:off x="492450" y="1772816"/>
            <a:ext cx="3687626" cy="230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62" y="1761077"/>
            <a:ext cx="2939818" cy="22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33584" r="6416" b="39463"/>
          <a:stretch/>
        </p:blipFill>
        <p:spPr bwMode="auto">
          <a:xfrm>
            <a:off x="388559" y="4221088"/>
            <a:ext cx="3895409" cy="249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059831" cy="22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4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24824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Краевой конкурс «ПАРА </a:t>
            </a:r>
            <a:r>
              <a:rPr lang="ru-RU" sz="3200" dirty="0" err="1" smtClean="0"/>
              <a:t>ИКаРёнок</a:t>
            </a:r>
            <a:r>
              <a:rPr lang="ru-RU" sz="3200" dirty="0" smtClean="0"/>
              <a:t>» </a:t>
            </a:r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r="10540"/>
          <a:stretch/>
        </p:blipFill>
        <p:spPr bwMode="auto">
          <a:xfrm>
            <a:off x="3483270" y="1412776"/>
            <a:ext cx="5266968" cy="344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8561"/>
            <a:ext cx="4211960" cy="31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1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194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План работы семинара:</a:t>
            </a:r>
            <a:endParaRPr lang="ru-RU" dirty="0"/>
          </a:p>
        </p:txBody>
      </p:sp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16787" r="4973" b="21662"/>
          <a:stretch/>
        </p:blipFill>
        <p:spPr bwMode="auto">
          <a:xfrm>
            <a:off x="6588224" y="6082802"/>
            <a:ext cx="2643468" cy="85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391356"/>
              </p:ext>
            </p:extLst>
          </p:nvPr>
        </p:nvGraphicFramePr>
        <p:xfrm>
          <a:off x="183557" y="620688"/>
          <a:ext cx="8786874" cy="610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1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776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№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Тема 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Содержание 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Срок 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186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rgbClr val="0000CC"/>
                          </a:solidFill>
                        </a:rPr>
                        <a:t>Календарь краевого проекта «Детский ТЕХНОМИР» сезон 2021 – 2022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 учебного </a:t>
                      </a:r>
                      <a:r>
                        <a:rPr lang="ru-RU" sz="1600" dirty="0" smtClean="0">
                          <a:solidFill>
                            <a:srgbClr val="0000CC"/>
                          </a:solidFill>
                        </a:rPr>
                        <a:t>года.</a:t>
                      </a:r>
                      <a:endParaRPr lang="ru-RU" sz="1600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ru-RU" sz="1800" dirty="0" smtClean="0"/>
                        <a:t>Календарь краевого проекта «Детский </a:t>
                      </a:r>
                      <a:r>
                        <a:rPr lang="ru-RU" sz="1800" dirty="0" err="1" smtClean="0"/>
                        <a:t>Техномир</a:t>
                      </a:r>
                      <a:r>
                        <a:rPr lang="ru-RU" sz="1800" dirty="0" smtClean="0"/>
                        <a:t>» (сезон 2020 – 2021 года);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800" dirty="0" smtClean="0"/>
                        <a:t>Конкурсы технической направленности </a:t>
                      </a:r>
                      <a:r>
                        <a:rPr lang="ru-RU" sz="1800" dirty="0" err="1" smtClean="0"/>
                        <a:t>Верещагинского</a:t>
                      </a:r>
                      <a:r>
                        <a:rPr lang="ru-RU" sz="1800" dirty="0" smtClean="0"/>
                        <a:t> городского округа.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800" dirty="0" smtClean="0"/>
                        <a:t>Старт ТЕХНО – марафона.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Октябрь </a:t>
                      </a:r>
                      <a:r>
                        <a:rPr lang="ru-RU" sz="1800" baseline="0" dirty="0" smtClean="0"/>
                        <a:t> 2021</a:t>
                      </a:r>
                      <a:r>
                        <a:rPr lang="ru-RU" sz="1800" dirty="0" smtClean="0"/>
                        <a:t> </a:t>
                      </a:r>
                      <a:endParaRPr lang="ru-RU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2168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rgbClr val="0000CC"/>
                          </a:solidFill>
                        </a:rPr>
                        <a:t>Как успешно подготовиться  к межмуниципальному этапу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 всероссийского  форума «</a:t>
                      </a:r>
                      <a:r>
                        <a:rPr lang="ru-RU" sz="1600" baseline="0" dirty="0" err="1" smtClean="0">
                          <a:solidFill>
                            <a:srgbClr val="0000CC"/>
                          </a:solidFill>
                        </a:rPr>
                        <a:t>ИКаРёнок</a:t>
                      </a:r>
                      <a:r>
                        <a:rPr lang="ru-RU" sz="1600" baseline="0" dirty="0" smtClean="0">
                          <a:solidFill>
                            <a:srgbClr val="0000CC"/>
                          </a:solidFill>
                        </a:rPr>
                        <a:t>»</a:t>
                      </a:r>
                      <a:endParaRPr lang="ru-RU" sz="1600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Особенности проведения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содержание испытаний Всероссийского робототехнического форума дошкольных образовательных организаций 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ИКаРёнок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»;</a:t>
                      </a: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ru-RU" sz="1400" dirty="0" smtClean="0"/>
                        <a:t>Презентация </a:t>
                      </a:r>
                      <a:r>
                        <a:rPr lang="ru-RU" sz="1400" baseline="0" dirty="0" smtClean="0"/>
                        <a:t> и</a:t>
                      </a:r>
                      <a:r>
                        <a:rPr lang="ru-RU" sz="1400" dirty="0" smtClean="0"/>
                        <a:t>нженерных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 книг</a:t>
                      </a:r>
                      <a:r>
                        <a:rPr lang="ru-RU" sz="1400" baseline="0" dirty="0" smtClean="0"/>
                        <a:t> – структура и алгоритм  разработки.</a:t>
                      </a: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ru-RU" sz="1400" baseline="0" dirty="0" smtClean="0"/>
                        <a:t>Инженерная книга – совместный творческий продукт детей и взрослых.</a:t>
                      </a:r>
                      <a:endParaRPr lang="ru-RU" sz="1400" dirty="0" smtClean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Ноябрь</a:t>
                      </a:r>
                    </a:p>
                    <a:p>
                      <a:pPr algn="ctr"/>
                      <a:r>
                        <a:rPr lang="ru-RU" sz="1800" dirty="0" smtClean="0"/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460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rgbClr val="0000CC"/>
                          </a:solidFill>
                        </a:rPr>
                        <a:t>Практики  по  организации совместной деятельности по техническому конструированию</a:t>
                      </a:r>
                      <a:endParaRPr lang="ru-RU" sz="1800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Просмотр и анализ эффективных форм совместной деятельности с детьми технической направленности: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     * конкурс по техническому  конструированию;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     * кружок по робототехническому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        конструированию;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     * взаимодействие с  родителями по техническому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      конструированию.</a:t>
                      </a: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Март</a:t>
                      </a:r>
                    </a:p>
                    <a:p>
                      <a:pPr algn="ctr"/>
                      <a:r>
                        <a:rPr lang="ru-RU" sz="1800" dirty="0" smtClean="0"/>
                        <a:t>2022</a:t>
                      </a:r>
                      <a:endParaRPr lang="ru-RU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99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rgbClr val="0000CC"/>
                          </a:solidFill>
                        </a:rPr>
                        <a:t>Организация конструктивной деятельности дошкольников</a:t>
                      </a:r>
                      <a:endParaRPr lang="ru-RU" sz="1800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ru-RU" sz="1600" dirty="0" smtClean="0"/>
                        <a:t>Анализ просмотренных  форм деятельности с детьми</a:t>
                      </a:r>
                      <a:endParaRPr lang="ru-RU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Май 2022г</a:t>
                      </a:r>
                      <a:endParaRPr lang="ru-RU" sz="1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3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828092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pPr algn="ctr"/>
            <a:r>
              <a:rPr lang="ru-RU" sz="2400" b="1" dirty="0"/>
              <a:t>Михалева Людмила Ивановна</a:t>
            </a:r>
          </a:p>
          <a:p>
            <a:pPr algn="ctr"/>
            <a:r>
              <a:rPr lang="ru-RU" sz="2400" b="1" dirty="0"/>
              <a:t>Воспитатель МБОУ «ВОК» </a:t>
            </a:r>
          </a:p>
          <a:p>
            <a:pPr algn="ctr"/>
            <a:r>
              <a:rPr lang="ru-RU" sz="2400" b="1" dirty="0"/>
              <a:t>СП Детский сад № 2 корпус 1</a:t>
            </a:r>
          </a:p>
          <a:p>
            <a:pPr algn="ctr"/>
            <a:r>
              <a:rPr lang="ru-RU" sz="2400" dirty="0" smtClean="0"/>
              <a:t>89082675312</a:t>
            </a:r>
            <a:endParaRPr lang="ru-RU" sz="2400" dirty="0"/>
          </a:p>
          <a:p>
            <a:pPr algn="ctr"/>
            <a:r>
              <a:rPr lang="en-US" sz="3200" b="1" dirty="0" smtClean="0">
                <a:hlinkClick r:id="rId3"/>
              </a:rPr>
              <a:t>lud.mihaleva@yandex.ru</a:t>
            </a:r>
            <a:endParaRPr lang="ru-RU" sz="3200" b="1" dirty="0" smtClean="0"/>
          </a:p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627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75134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72084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7200" b="1" i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72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3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1340768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Всероссийский робототехнический форум, номинация «</a:t>
            </a:r>
            <a:r>
              <a:rPr lang="ru-RU" sz="3600" dirty="0" err="1">
                <a:latin typeface="+mn-lt"/>
              </a:rPr>
              <a:t>ИКаРёнок</a:t>
            </a:r>
            <a:r>
              <a:rPr lang="ru-RU" sz="3600" dirty="0">
                <a:latin typeface="+mn-lt"/>
              </a:rPr>
              <a:t> с пелёнок» </a:t>
            </a:r>
            <a:r>
              <a:rPr lang="ru-RU" sz="3600" dirty="0" smtClean="0">
                <a:latin typeface="+mn-lt"/>
              </a:rPr>
              <a:t/>
            </a:r>
            <a:br>
              <a:rPr lang="ru-RU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(</a:t>
            </a:r>
            <a:r>
              <a:rPr lang="ru-RU" sz="3600" dirty="0">
                <a:latin typeface="+mn-lt"/>
              </a:rPr>
              <a:t>заочная форма</a:t>
            </a:r>
            <a:r>
              <a:rPr lang="ru-RU" sz="3600" dirty="0" smtClean="0">
                <a:latin typeface="+mn-lt"/>
              </a:rPr>
              <a:t>)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518" y="2276872"/>
            <a:ext cx="8568952" cy="5247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  *    СП </a:t>
            </a:r>
            <a:r>
              <a:rPr lang="ru-RU" sz="2400" dirty="0"/>
              <a:t>Детский сад № 1 корпус 4</a:t>
            </a:r>
          </a:p>
          <a:p>
            <a:pPr marL="0" indent="0">
              <a:buNone/>
            </a:pPr>
            <a:r>
              <a:rPr lang="ru-RU" sz="2400" dirty="0"/>
              <a:t>   </a:t>
            </a:r>
            <a:r>
              <a:rPr lang="ru-RU" sz="2400" dirty="0" smtClean="0"/>
              <a:t>*    СП </a:t>
            </a:r>
            <a:r>
              <a:rPr lang="ru-RU" sz="2400" dirty="0"/>
              <a:t>Детский сад № 3 корпус 4</a:t>
            </a:r>
          </a:p>
          <a:p>
            <a:pPr marL="0" indent="0">
              <a:buNone/>
            </a:pPr>
            <a:r>
              <a:rPr lang="ru-RU" sz="2400" dirty="0"/>
              <a:t>   </a:t>
            </a:r>
            <a:r>
              <a:rPr lang="ru-RU" sz="2400" dirty="0" smtClean="0"/>
              <a:t>*    СП </a:t>
            </a:r>
            <a:r>
              <a:rPr lang="ru-RU" sz="2400" dirty="0"/>
              <a:t>Путинская </a:t>
            </a:r>
            <a:r>
              <a:rPr lang="ru-RU" sz="2400" dirty="0" smtClean="0"/>
              <a:t>школа</a:t>
            </a:r>
          </a:p>
        </p:txBody>
      </p:sp>
      <p:pic>
        <p:nvPicPr>
          <p:cNvPr id="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16787" r="4973" b="21662"/>
          <a:stretch/>
        </p:blipFill>
        <p:spPr bwMode="auto">
          <a:xfrm>
            <a:off x="5940152" y="5949280"/>
            <a:ext cx="3312368" cy="98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0806" y="80628"/>
            <a:ext cx="7772400" cy="4536504"/>
          </a:xfrm>
        </p:spPr>
        <p:txBody>
          <a:bodyPr>
            <a:normAutofit fontScale="92500" lnSpcReduction="10000"/>
          </a:bodyPr>
          <a:lstStyle/>
          <a:p>
            <a:pPr lv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sz="3500" dirty="0">
                <a:solidFill>
                  <a:schemeClr val="tx1"/>
                </a:solidFill>
                <a:ea typeface="Calibri"/>
                <a:cs typeface="Times New Roman"/>
              </a:rPr>
              <a:t>Муниципальный этап Всероссийского робототехнического форума «</a:t>
            </a:r>
            <a:r>
              <a:rPr lang="ru-RU" sz="3500" dirty="0" err="1">
                <a:solidFill>
                  <a:schemeClr val="tx1"/>
                </a:solidFill>
                <a:ea typeface="Calibri"/>
                <a:cs typeface="Times New Roman"/>
              </a:rPr>
              <a:t>ИКаРёнок</a:t>
            </a:r>
            <a:r>
              <a:rPr lang="ru-RU" sz="3500" dirty="0" smtClean="0">
                <a:solidFill>
                  <a:schemeClr val="tx1"/>
                </a:solidFill>
                <a:ea typeface="Calibri"/>
                <a:cs typeface="Times New Roman"/>
              </a:rPr>
              <a:t>»</a:t>
            </a:r>
          </a:p>
          <a:p>
            <a:pPr lv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sz="3500" dirty="0" smtClean="0">
                <a:solidFill>
                  <a:schemeClr val="tx1"/>
                </a:solidFill>
                <a:ea typeface="Calibri"/>
                <a:cs typeface="Times New Roman"/>
              </a:rPr>
              <a:t>«</a:t>
            </a:r>
            <a:r>
              <a:rPr lang="ru-RU" sz="3500" dirty="0" err="1" smtClean="0">
                <a:solidFill>
                  <a:schemeClr val="tx1"/>
                </a:solidFill>
                <a:ea typeface="Calibri"/>
                <a:cs typeface="Times New Roman"/>
              </a:rPr>
              <a:t>Легоград</a:t>
            </a:r>
            <a:r>
              <a:rPr lang="ru-RU" sz="3500" dirty="0" smtClean="0">
                <a:solidFill>
                  <a:schemeClr val="tx1"/>
                </a:solidFill>
                <a:ea typeface="Calibri"/>
                <a:cs typeface="Times New Roman"/>
              </a:rPr>
              <a:t>»</a:t>
            </a:r>
            <a:r>
              <a:rPr lang="ru-RU" sz="3500" dirty="0">
                <a:solidFill>
                  <a:schemeClr val="tx1"/>
                </a:solidFill>
                <a:ea typeface="Calibri"/>
                <a:cs typeface="Times New Roman"/>
              </a:rPr>
              <a:t> </a:t>
            </a:r>
            <a:r>
              <a:rPr lang="ru-RU" sz="3500" b="1" dirty="0">
                <a:solidFill>
                  <a:srgbClr val="C00000"/>
                </a:solidFill>
                <a:ea typeface="Calibri"/>
                <a:cs typeface="Times New Roman"/>
              </a:rPr>
              <a:t> </a:t>
            </a:r>
            <a:endParaRPr lang="ru-RU" sz="3500" b="1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 lvl="0" fontAlgn="t">
              <a:lnSpc>
                <a:spcPct val="115000"/>
              </a:lnSpc>
              <a:spcBef>
                <a:spcPts val="0"/>
              </a:spcBef>
            </a:pPr>
            <a:endParaRPr lang="ru-RU" sz="3500" b="1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 lvl="0" fontAlgn="t">
              <a:lnSpc>
                <a:spcPct val="115000"/>
              </a:lnSpc>
              <a:spcBef>
                <a:spcPts val="0"/>
              </a:spcBef>
            </a:pPr>
            <a:endParaRPr lang="ru-RU" sz="3000" b="1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 lvl="0" fontAlgn="t">
              <a:lnSpc>
                <a:spcPct val="115000"/>
              </a:lnSpc>
              <a:spcBef>
                <a:spcPts val="0"/>
              </a:spcBef>
            </a:pPr>
            <a:endParaRPr lang="ru-RU" sz="30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lvl="0" fontAlgn="t">
              <a:lnSpc>
                <a:spcPct val="115000"/>
              </a:lnSpc>
              <a:spcBef>
                <a:spcPts val="0"/>
              </a:spcBef>
            </a:pPr>
            <a:endParaRPr lang="ru-RU" sz="30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lv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16787" r="4973" b="21662"/>
          <a:stretch/>
        </p:blipFill>
        <p:spPr bwMode="auto">
          <a:xfrm>
            <a:off x="323528" y="5500888"/>
            <a:ext cx="4000384" cy="13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 b="53226"/>
          <a:stretch/>
        </p:blipFill>
        <p:spPr bwMode="auto">
          <a:xfrm>
            <a:off x="4644008" y="3491366"/>
            <a:ext cx="4201972" cy="312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2" b="23262"/>
          <a:stretch/>
        </p:blipFill>
        <p:spPr bwMode="auto">
          <a:xfrm>
            <a:off x="182847" y="2348880"/>
            <a:ext cx="4227934" cy="315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0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hlinkClick r:id="rId3"/>
            </a:endParaRPr>
          </a:p>
          <a:p>
            <a:pPr algn="ctr"/>
            <a:endParaRPr lang="ru-RU" sz="3200" b="1" dirty="0">
              <a:solidFill>
                <a:srgbClr val="FF0000"/>
              </a:solidFill>
              <a:hlinkClick r:id="rId3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hlinkClick r:id="rId3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" b="59324"/>
          <a:stretch/>
        </p:blipFill>
        <p:spPr bwMode="auto">
          <a:xfrm>
            <a:off x="4576994" y="193367"/>
            <a:ext cx="4423420" cy="327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36" b="22688"/>
          <a:stretch/>
        </p:blipFill>
        <p:spPr bwMode="auto">
          <a:xfrm>
            <a:off x="173222" y="3659365"/>
            <a:ext cx="4268982" cy="318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49610"/>
          <a:stretch/>
        </p:blipFill>
        <p:spPr bwMode="auto">
          <a:xfrm>
            <a:off x="4608004" y="3659365"/>
            <a:ext cx="4278238" cy="317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7" b="16667"/>
          <a:stretch/>
        </p:blipFill>
        <p:spPr bwMode="auto">
          <a:xfrm>
            <a:off x="116385" y="193367"/>
            <a:ext cx="4271593" cy="314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0806" y="371918"/>
            <a:ext cx="7772400" cy="6192688"/>
          </a:xfrm>
        </p:spPr>
        <p:txBody>
          <a:bodyPr>
            <a:normAutofit/>
          </a:bodyPr>
          <a:lstStyle/>
          <a:p>
            <a:endParaRPr lang="ru-RU" sz="3200" b="1" dirty="0" smtClean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endParaRPr lang="ru-RU" sz="3200" b="1" dirty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endParaRPr lang="ru-RU" sz="3200" b="1" dirty="0" smtClean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endParaRPr lang="ru-RU" sz="3200" b="1" dirty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endParaRPr lang="ru-RU" sz="3200" b="1" dirty="0" smtClean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pPr algn="ctr"/>
            <a:r>
              <a:rPr lang="ru-RU" sz="3200" dirty="0" smtClean="0">
                <a:solidFill>
                  <a:schemeClr val="tx1"/>
                </a:solidFill>
                <a:ea typeface="Calibri"/>
                <a:cs typeface="Times New Roman"/>
              </a:rPr>
              <a:t>Межмуниципальный </a:t>
            </a:r>
            <a:r>
              <a:rPr lang="ru-RU" sz="3200" dirty="0">
                <a:solidFill>
                  <a:schemeClr val="tx1"/>
                </a:solidFill>
                <a:ea typeface="Calibri"/>
                <a:cs typeface="Times New Roman"/>
              </a:rPr>
              <a:t>этап Всероссийского робототехнического форума «</a:t>
            </a:r>
            <a:r>
              <a:rPr lang="ru-RU" sz="3200" dirty="0" err="1" smtClean="0">
                <a:solidFill>
                  <a:schemeClr val="tx1"/>
                </a:solidFill>
                <a:ea typeface="Calibri"/>
                <a:cs typeface="Times New Roman"/>
              </a:rPr>
              <a:t>ИКаРёнок</a:t>
            </a:r>
            <a:r>
              <a:rPr lang="ru-RU" sz="3200" dirty="0" smtClean="0">
                <a:solidFill>
                  <a:schemeClr val="tx1"/>
                </a:solidFill>
                <a:ea typeface="Calibri"/>
                <a:cs typeface="Times New Roman"/>
              </a:rPr>
              <a:t>» </a:t>
            </a:r>
            <a:endParaRPr lang="ru-RU" sz="3200" dirty="0">
              <a:solidFill>
                <a:prstClr val="black"/>
              </a:solidFill>
            </a:endParaRPr>
          </a:p>
          <a:p>
            <a:endParaRPr lang="ru-RU" sz="3200" dirty="0" smtClean="0">
              <a:solidFill>
                <a:prstClr val="black"/>
              </a:solidFill>
              <a:latin typeface="+mj-lt"/>
            </a:endParaRPr>
          </a:p>
          <a:p>
            <a:endParaRPr lang="ru-RU" sz="3200" dirty="0">
              <a:solidFill>
                <a:prstClr val="black"/>
              </a:solidFill>
              <a:latin typeface="+mj-lt"/>
            </a:endParaRPr>
          </a:p>
          <a:p>
            <a:r>
              <a:rPr lang="ru-RU" sz="3200" dirty="0" smtClean="0">
                <a:solidFill>
                  <a:prstClr val="black"/>
                </a:solidFill>
                <a:latin typeface="+mj-lt"/>
              </a:rPr>
              <a:t>     </a:t>
            </a:r>
          </a:p>
          <a:p>
            <a:pPr algn="ctr"/>
            <a:endParaRPr lang="ru-RU" sz="3200" dirty="0">
              <a:solidFill>
                <a:prstClr val="black"/>
              </a:solidFill>
              <a:latin typeface="+mj-lt"/>
            </a:endParaRPr>
          </a:p>
          <a:p>
            <a:pPr algn="ctr"/>
            <a:endParaRPr lang="ru-RU" sz="3200" dirty="0" smtClean="0">
              <a:solidFill>
                <a:prstClr val="black"/>
              </a:solidFill>
              <a:latin typeface="+mj-lt"/>
            </a:endParaRPr>
          </a:p>
          <a:p>
            <a:pPr algn="ctr"/>
            <a:endParaRPr lang="ru-RU" sz="3200" dirty="0">
              <a:solidFill>
                <a:prstClr val="black"/>
              </a:solidFill>
              <a:latin typeface="+mj-lt"/>
            </a:endParaRPr>
          </a:p>
          <a:p>
            <a:endParaRPr lang="ru-RU" sz="2400" i="1" dirty="0" smtClean="0">
              <a:solidFill>
                <a:prstClr val="black"/>
              </a:solidFill>
              <a:latin typeface="+mj-lt"/>
            </a:endParaRPr>
          </a:p>
          <a:p>
            <a:pPr algn="ctr"/>
            <a:endParaRPr lang="ru-RU" sz="3200" dirty="0">
              <a:solidFill>
                <a:prstClr val="black"/>
              </a:solidFill>
              <a:latin typeface="+mj-lt"/>
            </a:endParaRPr>
          </a:p>
          <a:p>
            <a:pPr algn="ctr"/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16787" r="4973" b="21662"/>
          <a:stretch/>
        </p:blipFill>
        <p:spPr bwMode="auto">
          <a:xfrm>
            <a:off x="6357764" y="5948336"/>
            <a:ext cx="2776248" cy="9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t="12184"/>
          <a:stretch/>
        </p:blipFill>
        <p:spPr bwMode="auto">
          <a:xfrm>
            <a:off x="4567006" y="1989735"/>
            <a:ext cx="4441014" cy="30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11102" r="8158"/>
          <a:stretch/>
        </p:blipFill>
        <p:spPr bwMode="auto">
          <a:xfrm>
            <a:off x="189836" y="3468262"/>
            <a:ext cx="4291781" cy="299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6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16787" r="4973" b="21662"/>
          <a:stretch/>
        </p:blipFill>
        <p:spPr bwMode="auto">
          <a:xfrm>
            <a:off x="5760968" y="5760874"/>
            <a:ext cx="3348373" cy="109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19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en-US" sz="3600" dirty="0" smtClean="0">
                <a:latin typeface="+mn-lt"/>
              </a:rPr>
              <a:t>FLL </a:t>
            </a:r>
            <a:r>
              <a:rPr lang="en-US" sz="3600" dirty="0">
                <a:latin typeface="+mn-lt"/>
              </a:rPr>
              <a:t>DISCOVERY (4 – 6 </a:t>
            </a:r>
            <a:r>
              <a:rPr lang="en-US" sz="3600" dirty="0" err="1">
                <a:latin typeface="+mn-lt"/>
              </a:rPr>
              <a:t>лет</a:t>
            </a:r>
            <a:r>
              <a:rPr lang="en-US" sz="3600" dirty="0">
                <a:latin typeface="+mn-lt"/>
              </a:rPr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2194" y="148478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СП Детский сад №1 корпус 1</a:t>
            </a:r>
          </a:p>
          <a:p>
            <a:r>
              <a:rPr lang="ru-RU" dirty="0"/>
              <a:t>СП Детский сад № 1 корпус 2</a:t>
            </a:r>
          </a:p>
          <a:p>
            <a:r>
              <a:rPr lang="ru-RU" dirty="0"/>
              <a:t>СП Детский сад № 1 корпус 3</a:t>
            </a:r>
          </a:p>
          <a:p>
            <a:r>
              <a:rPr lang="ru-RU" dirty="0"/>
              <a:t>СП Детский сад № 2 корпус 1</a:t>
            </a:r>
          </a:p>
          <a:p>
            <a:r>
              <a:rPr lang="ru-RU" dirty="0"/>
              <a:t>СП Детский сад № 2 корпус 2</a:t>
            </a:r>
          </a:p>
          <a:p>
            <a:r>
              <a:rPr lang="ru-RU" dirty="0"/>
              <a:t>СП Детский сад № 3 корпус 1</a:t>
            </a:r>
          </a:p>
          <a:p>
            <a:r>
              <a:rPr lang="ru-RU" dirty="0"/>
              <a:t>СП Детский сад № 3 корпус 3</a:t>
            </a:r>
          </a:p>
          <a:p>
            <a:r>
              <a:rPr lang="ru-RU" dirty="0"/>
              <a:t>СП Детский сад № 3 корпус 4</a:t>
            </a:r>
          </a:p>
          <a:p>
            <a:r>
              <a:rPr lang="ru-RU" dirty="0"/>
              <a:t>СП Путинская школа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74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01525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7644" y="-26663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3200" dirty="0"/>
              <a:t>FLL EXPLORE (6 – 9 лет</a:t>
            </a:r>
            <a:r>
              <a:rPr lang="ru-RU" sz="3200" dirty="0" smtClean="0"/>
              <a:t>)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55" y="764704"/>
            <a:ext cx="434967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02" y="3645024"/>
            <a:ext cx="4075984" cy="306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3" y="2703676"/>
            <a:ext cx="4099933" cy="273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7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16787" r="4973" b="21662"/>
          <a:stretch/>
        </p:blipFill>
        <p:spPr bwMode="auto">
          <a:xfrm>
            <a:off x="6143870" y="5805264"/>
            <a:ext cx="2772308" cy="9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8941" y="-272417"/>
            <a:ext cx="77048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sz="2400" b="1" dirty="0">
              <a:solidFill>
                <a:srgbClr val="C00000"/>
              </a:solidFill>
              <a:cs typeface="Times New Roman"/>
            </a:endParaRPr>
          </a:p>
          <a:p>
            <a:pPr algn="ctr" fontAlgn="base"/>
            <a:r>
              <a:rPr lang="ru-RU" sz="3200" dirty="0" smtClean="0"/>
              <a:t>Дистанционная командная   игра</a:t>
            </a:r>
            <a:r>
              <a:rPr lang="ru-RU" sz="3200" dirty="0"/>
              <a:t> </a:t>
            </a:r>
            <a:endParaRPr lang="ru-RU" sz="3200" dirty="0" smtClean="0"/>
          </a:p>
          <a:p>
            <a:pPr algn="ctr" fontAlgn="base"/>
            <a:r>
              <a:rPr lang="ru-RU" sz="3200" dirty="0" smtClean="0"/>
              <a:t>«</a:t>
            </a:r>
            <a:r>
              <a:rPr lang="ru-RU" sz="3200" dirty="0"/>
              <a:t>LEGO TRAVEL» </a:t>
            </a:r>
            <a:endParaRPr lang="ru-RU" sz="3200" dirty="0" smtClean="0"/>
          </a:p>
          <a:p>
            <a:pPr fontAlgn="base"/>
            <a:r>
              <a:rPr lang="ru-RU" sz="2400" dirty="0"/>
              <a:t> </a:t>
            </a:r>
            <a:endParaRPr lang="ru-RU" sz="3200" dirty="0" smtClean="0"/>
          </a:p>
          <a:p>
            <a:pPr algn="ctr" fontAlgn="base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7"/>
          <a:stretch/>
        </p:blipFill>
        <p:spPr bwMode="auto">
          <a:xfrm>
            <a:off x="4932040" y="1184014"/>
            <a:ext cx="3888431" cy="353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9"/>
          <a:stretch/>
        </p:blipFill>
        <p:spPr bwMode="auto">
          <a:xfrm>
            <a:off x="1043608" y="1184014"/>
            <a:ext cx="3233238" cy="296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2" r="2378"/>
          <a:stretch/>
        </p:blipFill>
        <p:spPr bwMode="auto">
          <a:xfrm>
            <a:off x="390294" y="4128650"/>
            <a:ext cx="4345853" cy="27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7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"/>
            <a:ext cx="9134012" cy="6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6793" r="9366" b="17530"/>
          <a:stretch/>
        </p:blipFill>
        <p:spPr bwMode="auto">
          <a:xfrm>
            <a:off x="395536" y="152445"/>
            <a:ext cx="3702755" cy="331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5" b="9362"/>
          <a:stretch/>
        </p:blipFill>
        <p:spPr bwMode="auto">
          <a:xfrm>
            <a:off x="4860032" y="152445"/>
            <a:ext cx="3816424" cy="325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7212" r="16021"/>
          <a:stretch/>
        </p:blipFill>
        <p:spPr bwMode="auto">
          <a:xfrm>
            <a:off x="405959" y="3608660"/>
            <a:ext cx="3692332" cy="322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r="11101" b="5884"/>
          <a:stretch/>
        </p:blipFill>
        <p:spPr bwMode="auto">
          <a:xfrm>
            <a:off x="4652331" y="3543513"/>
            <a:ext cx="3988569" cy="328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5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345</Words>
  <Application>Microsoft Office PowerPoint</Application>
  <PresentationFormat>Экран (4:3)</PresentationFormat>
  <Paragraphs>95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Monotype Corsiva</vt:lpstr>
      <vt:lpstr>Times New Roman</vt:lpstr>
      <vt:lpstr>Wingdings</vt:lpstr>
      <vt:lpstr>Тема Office</vt:lpstr>
      <vt:lpstr>Постоянно действующий семинар «Детский Техномир:  краевой проект в действии»</vt:lpstr>
      <vt:lpstr>Всероссийский робототехнический форум, номинация «ИКаРёнок с пелёнок»  (заочная форма) </vt:lpstr>
      <vt:lpstr>Презентация PowerPoint</vt:lpstr>
      <vt:lpstr>Презентация PowerPoint</vt:lpstr>
      <vt:lpstr>Презентация PowerPoint</vt:lpstr>
      <vt:lpstr>  FLL DISCOVERY (4 – 6 лет)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работы семинара: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user</dc:creator>
  <cp:lastModifiedBy>tech</cp:lastModifiedBy>
  <cp:revision>107</cp:revision>
  <dcterms:created xsi:type="dcterms:W3CDTF">2019-06-26T04:58:30Z</dcterms:created>
  <dcterms:modified xsi:type="dcterms:W3CDTF">2021-08-27T08:20:12Z</dcterms:modified>
</cp:coreProperties>
</file>