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1"/>
  </p:notesMasterIdLst>
  <p:sldIdLst>
    <p:sldId id="261" r:id="rId2"/>
    <p:sldId id="265" r:id="rId3"/>
    <p:sldId id="266" r:id="rId4"/>
    <p:sldId id="260" r:id="rId5"/>
    <p:sldId id="268" r:id="rId6"/>
    <p:sldId id="269" r:id="rId7"/>
    <p:sldId id="274" r:id="rId8"/>
    <p:sldId id="270" r:id="rId9"/>
    <p:sldId id="271" r:id="rId10"/>
    <p:sldId id="272" r:id="rId11"/>
    <p:sldId id="273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76" r:id="rId25"/>
    <p:sldId id="277" r:id="rId26"/>
    <p:sldId id="278" r:id="rId27"/>
    <p:sldId id="279" r:id="rId28"/>
    <p:sldId id="280" r:id="rId29"/>
    <p:sldId id="267" r:id="rId30"/>
  </p:sldIdLst>
  <p:sldSz cx="9144000" cy="6858000" type="screen4x3"/>
  <p:notesSz cx="6858000" cy="9144000"/>
  <p:embeddedFontLst>
    <p:embeddedFont>
      <p:font typeface="Comic Sans MS" pitchFamily="66" charset="0"/>
      <p:regular r:id="rId32"/>
      <p:bold r:id="rId33"/>
    </p:embeddedFont>
    <p:embeddedFont>
      <p:font typeface="Cambria" pitchFamily="18" charset="0"/>
      <p:regular r:id="rId34"/>
      <p:bold r:id="rId35"/>
      <p:italic r:id="rId36"/>
      <p:boldItalic r:id="rId37"/>
    </p:embeddedFont>
    <p:embeddedFont>
      <p:font typeface="맑은 고딕" pitchFamily="34" charset="-127"/>
      <p:regular r:id="rId38"/>
      <p:bold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Arial Black" pitchFamily="34" charset="0"/>
      <p:bold r:id="rId44"/>
    </p:embeddedFont>
    <p:embeddedFont>
      <p:font typeface="Tahoma" pitchFamily="34" charset="0"/>
      <p:regular r:id="rId45"/>
      <p:bold r:id="rId46"/>
    </p:embeddedFont>
    <p:embeddedFont>
      <p:font typeface="Georgia" pitchFamily="18" charset="0"/>
      <p:regular r:id="rId47"/>
      <p:bold r:id="rId48"/>
      <p:italic r:id="rId49"/>
      <p:boldItalic r:id="rId5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86" d="100"/>
          <a:sy n="86" d="100"/>
        </p:scale>
        <p:origin x="-822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B16A-D881-47BC-A945-9631231FF02D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DAE46-9FAC-4C1D-8913-99D63435C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AE46-9FAC-4C1D-8913-99D63435CD1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25.05.2022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988830" y="1484784"/>
            <a:ext cx="7183570" cy="4851831"/>
            <a:chOff x="1115616" y="2146448"/>
            <a:chExt cx="7165477" cy="384429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8737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Формирование финансовой грамотности средствами </a:t>
              </a:r>
              <a:r>
                <a:rPr lang="ru-RU" sz="44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Лэпбука</a:t>
              </a: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02090" y="4823017"/>
              <a:ext cx="5732382" cy="1167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Автор : </a:t>
              </a:r>
              <a:r>
                <a:rPr lang="ru-RU" sz="2000" dirty="0" err="1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Азанова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Ирина Юрьевна, 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учитель начальных </a:t>
              </a: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классов МБОУ ВОК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СП Школа № 121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2022 г.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04864"/>
            <a:ext cx="412204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2. Деньги в разных странах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35433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3. Поговорки о деньгах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032447" cy="217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39814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4. Какие бывают деньги?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38385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41529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5. Раскрась картинку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4104456" cy="23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42576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6. Как экономить деньги?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40768"/>
            <a:ext cx="3528392" cy="211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05064"/>
            <a:ext cx="39243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7. Бюджет семьи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4005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3573016"/>
            <a:ext cx="367240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14109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8. Что такое банк?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42195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4191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9. Счет в банке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320" y="1340769"/>
            <a:ext cx="403468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221088"/>
            <a:ext cx="33432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10. Что такое банковская карта?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165476" cy="228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77072"/>
            <a:ext cx="4286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3741534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11. Что такое вклад и кредит?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340768"/>
            <a:ext cx="2645668" cy="216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5024"/>
            <a:ext cx="32956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45024"/>
            <a:ext cx="31766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836712"/>
            <a:ext cx="7546032" cy="5289451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  «Нажить много денег – храбрость; сохранить их – мудрость, а умело расходовать – искусство».</a:t>
            </a:r>
          </a:p>
          <a:p>
            <a:pPr algn="r">
              <a:buNone/>
            </a:pPr>
            <a:r>
              <a:rPr lang="ru-RU" altLang="ko-KR" sz="2800" b="1" dirty="0" smtClean="0">
                <a:latin typeface="Cambria" pitchFamily="18" charset="0"/>
                <a:cs typeface="Arial" pitchFamily="34" charset="0"/>
              </a:rPr>
              <a:t>Бертольд Авербах</a:t>
            </a:r>
            <a:endParaRPr lang="en-US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https://avatars.mds.yandex.net/get-zen_doc/1246934/pub_5ce704bf740ccd00b332500e_5ce976b444f2e000b49f5862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4266357" cy="3138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12. Банкомат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39582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43398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13. Магазин, корзина покупок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7469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816424" cy="22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933056"/>
            <a:ext cx="44005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14. Терминал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4536504" cy="251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4486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15. Кошелек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456384" cy="20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76872"/>
            <a:ext cx="3384376" cy="228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3588048" cy="217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</a:rPr>
              <a:t>Урочная деятельность.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Окружающий мир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«Моя семья» (Что нужно семье)</a:t>
            </a:r>
          </a:p>
          <a:p>
            <a:r>
              <a:rPr lang="ru-RU" sz="2400" dirty="0" smtClean="0"/>
              <a:t>«Что такое экономика и для чего она нужна» (Как разумно делать покупки)</a:t>
            </a:r>
          </a:p>
          <a:p>
            <a:r>
              <a:rPr lang="ru-RU" sz="2400" dirty="0" smtClean="0"/>
              <a:t>«Семейный бюджет» (Зачем семье сбережения)</a:t>
            </a:r>
          </a:p>
          <a:p>
            <a:r>
              <a:rPr lang="ru-RU" sz="2400" dirty="0" smtClean="0"/>
              <a:t>«Что такое деньги» (Из истории денег)</a:t>
            </a:r>
          </a:p>
          <a:p>
            <a:r>
              <a:rPr lang="ru-RU" sz="2400" dirty="0" smtClean="0"/>
              <a:t>«Путешествия по городам и странам» (Деньги в разных странах)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  <a:br>
              <a:rPr lang="ru-RU" sz="2400" b="1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Знакомство с единицами измерения стоимости – копейкой и рублём,</a:t>
            </a:r>
          </a:p>
          <a:p>
            <a:r>
              <a:rPr lang="ru-RU" sz="2400" dirty="0" smtClean="0"/>
              <a:t>понятие денег, их функции: мера стоимости, средство обращения, платежа и </a:t>
            </a:r>
            <a:r>
              <a:rPr lang="ru-RU" sz="2400" dirty="0" err="1" smtClean="0"/>
              <a:t>накопления,цена</a:t>
            </a:r>
            <a:r>
              <a:rPr lang="ru-RU" sz="2400" dirty="0" smtClean="0"/>
              <a:t> товара, количество, стоимость покупки</a:t>
            </a:r>
          </a:p>
          <a:p>
            <a:r>
              <a:rPr lang="ru-RU" sz="2400" dirty="0" smtClean="0"/>
              <a:t>новые понятия: статья расходов и доходов семьи, семейный бюджет, планирование семейного бюджета.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</a:rPr>
              <a:t>Урочная деятельность.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Русский язык и Литературное чтение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2400" dirty="0" smtClean="0"/>
              <a:t>обсуждение ситуаций, связанных с прочтением произведений, в которых упоминаются различные социальные и финансовые ситуации, деньги в литературных произведениях,</a:t>
            </a:r>
          </a:p>
          <a:p>
            <a:r>
              <a:rPr lang="ru-RU" sz="2400" dirty="0" smtClean="0"/>
              <a:t>Работа с ребусами, анаграммами, пословицами о деньгах.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</a:rPr>
              <a:t> Урочная деятельность, классные часы, проектная деятельность, внеурочная деятельность: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«Развитие речи» (работа с текстом, тесты, загадки, упражнения «Закончи верные утверждения»).</a:t>
            </a:r>
            <a:br>
              <a:rPr lang="ru-RU" sz="2400" dirty="0" smtClean="0"/>
            </a:br>
            <a:r>
              <a:rPr lang="ru-RU" sz="2400" dirty="0" smtClean="0"/>
              <a:t>«Разговор о правильном питании» (Игра «Магазин»)</a:t>
            </a:r>
            <a:br>
              <a:rPr lang="ru-RU" sz="2400" dirty="0" smtClean="0"/>
            </a:br>
            <a:r>
              <a:rPr lang="ru-RU" sz="2400" dirty="0" smtClean="0"/>
              <a:t>«Я – гражданин и патриот России» (Путешествие по России – умение пользоваться пластиковой картой и проездным билетом, основной закон России – Конституция, государственный бюджет и др.)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Проектная деятельность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/>
              <a:t>Разработка ученического проекта</a:t>
            </a:r>
            <a:br>
              <a:rPr lang="ru-RU" sz="2800" b="1" i="1" dirty="0" smtClean="0"/>
            </a:br>
            <a:r>
              <a:rPr lang="ru-RU" sz="2800" b="1" i="1" dirty="0" smtClean="0"/>
              <a:t>«</a:t>
            </a:r>
            <a:r>
              <a:rPr lang="ru-RU" sz="2800" b="1" i="1" dirty="0" err="1" smtClean="0"/>
              <a:t>Лэпбук</a:t>
            </a:r>
            <a:r>
              <a:rPr lang="ru-RU" sz="2800" b="1" i="1" dirty="0" smtClean="0"/>
              <a:t> «Финансовая грамотность»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4929694" cy="270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  <a:latin typeface="Arial Black" pitchFamily="34" charset="0"/>
              </a:rPr>
              <a:t>        </a:t>
            </a:r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</a:rPr>
              <a:t>Спасибо </a:t>
            </a:r>
          </a:p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</a:rPr>
              <a:t>    за внимание!</a:t>
            </a:r>
            <a:endParaRPr lang="ru-RU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692696"/>
            <a:ext cx="7474024" cy="72494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8000"/>
              </a:lnSpc>
              <a:spcAft>
                <a:spcPts val="7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 Black" pitchFamily="32" charset="0"/>
              </a:rPr>
              <a:t>Премьер-министр России Дмитрий Медведев подписал распоряжение об утверждении стратегии повышения финансовой грамотности населения на 2017-2023 гг. </a:t>
            </a:r>
            <a:br>
              <a:rPr lang="ru-RU" sz="2400" dirty="0" smtClean="0">
                <a:solidFill>
                  <a:srgbClr val="000000"/>
                </a:solidFill>
                <a:latin typeface="Arial Black" pitchFamily="32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 Black" pitchFamily="32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 Black" pitchFamily="32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 Black" pitchFamily="32" charset="0"/>
              </a:rPr>
              <a:t>Цель стратегии - </a:t>
            </a:r>
            <a:r>
              <a:rPr lang="ru-RU" sz="2400" dirty="0" smtClean="0">
                <a:solidFill>
                  <a:srgbClr val="004586"/>
                </a:solidFill>
                <a:latin typeface="Arial Black" pitchFamily="32" charset="0"/>
              </a:rPr>
              <a:t>создание основ для формирования финансово грамотного поведения граждан</a:t>
            </a:r>
            <a:br>
              <a:rPr lang="ru-RU" sz="2400" dirty="0" smtClean="0">
                <a:solidFill>
                  <a:srgbClr val="004586"/>
                </a:solidFill>
                <a:latin typeface="Arial Black" pitchFamily="32" charset="0"/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971600" y="2157944"/>
            <a:ext cx="7213855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 l="8344" t="73705" r="71107" b="13794"/>
          <a:stretch>
            <a:fillRect/>
          </a:stretch>
        </p:blipFill>
        <p:spPr bwMode="auto">
          <a:xfrm>
            <a:off x="720725" y="504825"/>
            <a:ext cx="3015088" cy="112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115616" y="1412777"/>
            <a:ext cx="7056784" cy="541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2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ru-RU" sz="2400" b="1" dirty="0" smtClean="0">
                <a:solidFill>
                  <a:srgbClr val="4F6228"/>
                </a:solidFill>
                <a:latin typeface="Calibri" pitchFamily="34" charset="0"/>
                <a:cs typeface="Times New Roman" pitchFamily="16" charset="0"/>
              </a:rPr>
              <a:t>Совместный проект Минфина России и Всемирного банка «Содействие повышению уровня финансовой грамотности населения и развитию финансового образования в РФ»</a:t>
            </a:r>
          </a:p>
          <a:p>
            <a:pPr algn="ctr">
              <a:lnSpc>
                <a:spcPct val="102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ru-RU" sz="2400" b="1" dirty="0" smtClean="0">
              <a:solidFill>
                <a:srgbClr val="4F6228"/>
              </a:solidFill>
              <a:latin typeface="Calibri" pitchFamily="34" charset="0"/>
              <a:cs typeface="Times New Roman" pitchFamily="16" charset="0"/>
            </a:endParaRPr>
          </a:p>
          <a:p>
            <a:pPr algn="ctr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400" b="1" dirty="0" smtClean="0">
                <a:solidFill>
                  <a:srgbClr val="000080"/>
                </a:solidFill>
                <a:cs typeface="Tahoma" pitchFamily="32" charset="0"/>
              </a:rPr>
              <a:t>Цель проекта:</a:t>
            </a:r>
          </a:p>
          <a:p>
            <a:pPr algn="ctr">
              <a:lnSpc>
                <a:spcPct val="118000"/>
              </a:lnSpc>
              <a:spcBef>
                <a:spcPts val="12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Формирование разумного финансового поведения и ответственного отношения российских граждан к личным финансам, повышение эффективности защиты их интересов как потребителей финансовых услуг.</a:t>
            </a:r>
          </a:p>
          <a:p>
            <a:pPr algn="ctr">
              <a:lnSpc>
                <a:spcPct val="102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ru-RU" b="1" dirty="0" smtClean="0">
              <a:solidFill>
                <a:srgbClr val="4F6228"/>
              </a:solidFill>
              <a:latin typeface="Calibri" pitchFamily="34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56490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Финансовая грамотность</a:t>
            </a:r>
            <a:r>
              <a:rPr lang="ru-RU" sz="2400" dirty="0" smtClean="0"/>
              <a:t> – 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</a:t>
            </a:r>
            <a:endParaRPr lang="ru-RU" sz="2400" dirty="0"/>
          </a:p>
        </p:txBody>
      </p:sp>
      <p:pic>
        <p:nvPicPr>
          <p:cNvPr id="1028" name="Picture 4" descr="Финансовой грамотно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93096"/>
            <a:ext cx="3456384" cy="2016224"/>
          </a:xfrm>
          <a:prstGeom prst="rect">
            <a:avLst/>
          </a:prstGeom>
          <a:noFill/>
        </p:spPr>
      </p:pic>
      <p:pic>
        <p:nvPicPr>
          <p:cNvPr id="1030" name="Picture 6" descr="Нефинансовая грамот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6672"/>
            <a:ext cx="313234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341875"/>
            <a:ext cx="816191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изучения основ финансовой грамотности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на уровне НОО,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обучающиеся должны знать: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понимание природы и функции денег;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ценить деньги;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считать деньги;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составлять финансовый отчёт (доходы и расходы семьи);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экономить и сберегать;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тратить деньги и жить по средствам.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Финансовая грамотность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653136"/>
            <a:ext cx="3518909" cy="163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r>
              <a:rPr lang="ru-RU" sz="3600" b="1" i="1" dirty="0" err="1" smtClean="0">
                <a:solidFill>
                  <a:srgbClr val="C00000"/>
                </a:solidFill>
              </a:rPr>
              <a:t>Лэпбук</a:t>
            </a:r>
            <a:r>
              <a:rPr lang="ru-RU" sz="3600" b="1" i="1" dirty="0" smtClean="0">
                <a:solidFill>
                  <a:srgbClr val="C00000"/>
                </a:solidFill>
              </a:rPr>
              <a:t> «Финансовая грамотность»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770" y="1916833"/>
            <a:ext cx="4929694" cy="270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Что такое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?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«</a:t>
            </a:r>
            <a:r>
              <a:rPr lang="ru-RU" sz="2400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 (</a:t>
            </a:r>
            <a:r>
              <a:rPr lang="en-US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lap</a:t>
            </a:r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– колени, </a:t>
            </a:r>
            <a:r>
              <a:rPr lang="en-US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book</a:t>
            </a:r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- книга</a:t>
            </a:r>
            <a:r>
              <a:rPr lang="en-US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) </a:t>
            </a:r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75958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</a:t>
            </a:r>
            <a:r>
              <a:rPr lang="ru-RU" sz="2400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-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интерактивная, тематическая   папка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Разделы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Лэпбука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1.Когда появились деньги и зачем они нужны?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573760" cy="19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517" y="4365104"/>
            <a:ext cx="351629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2108582"/>
            <a:ext cx="3888432" cy="214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398</Words>
  <Application>Microsoft Office PowerPoint</Application>
  <PresentationFormat>Экран (4:3)</PresentationFormat>
  <Paragraphs>61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Comic Sans MS</vt:lpstr>
      <vt:lpstr>Cambria</vt:lpstr>
      <vt:lpstr>맑은 고딕</vt:lpstr>
      <vt:lpstr>Calibri</vt:lpstr>
      <vt:lpstr>Arial Black</vt:lpstr>
      <vt:lpstr>Times New Roman</vt:lpstr>
      <vt:lpstr>Tahoma</vt:lpstr>
      <vt:lpstr>Georgia</vt:lpstr>
      <vt:lpstr>1_Тема Office</vt:lpstr>
      <vt:lpstr>Слайд 1</vt:lpstr>
      <vt:lpstr>Слайд 2</vt:lpstr>
      <vt:lpstr>Премьер-министр России Дмитрий Медведев подписал распоряжение об утверждении стратегии повышения финансовой грамотности населения на 2017-2023 гг.   Цель стратегии - создание основ для формирования финансово грамотного поведения граждан </vt:lpstr>
      <vt:lpstr>Слайд 4</vt:lpstr>
      <vt:lpstr>Слайд 5</vt:lpstr>
      <vt:lpstr>Слайд 6</vt:lpstr>
      <vt:lpstr>Лэпбук «Финансовая грамотность»</vt:lpstr>
      <vt:lpstr>Слайд 8</vt:lpstr>
      <vt:lpstr>Разделы Лэпбука: 1.Когда появились деньги и зачем они нужны? </vt:lpstr>
      <vt:lpstr>Разделы Лэпбука:  2. Деньги в разных странах</vt:lpstr>
      <vt:lpstr>Разделы Лэпбука:  3. Поговорки о деньгах</vt:lpstr>
      <vt:lpstr>Разделы Лэпбука:  4. Какие бывают деньги? </vt:lpstr>
      <vt:lpstr>Разделы Лэпбука: 5. Раскрась картинку </vt:lpstr>
      <vt:lpstr>Разделы Лэпбука: 6. Как экономить деньги?</vt:lpstr>
      <vt:lpstr>Разделы Лэпбука: 7. Бюджет семьи</vt:lpstr>
      <vt:lpstr>Разделы Лэпбука: 8. Что такое банк?</vt:lpstr>
      <vt:lpstr>Разделы Лэпбука: 9. Счет в банке</vt:lpstr>
      <vt:lpstr>Разделы Лэпбука: 10. Что такое банковская карта? </vt:lpstr>
      <vt:lpstr>Разделы Лэпбука: 11. Что такое вклад и кредит?</vt:lpstr>
      <vt:lpstr>Разделы Лэпбука: 12. Банкомат</vt:lpstr>
      <vt:lpstr>Разделы Лэпбука: 13. Магазин, корзина покупок</vt:lpstr>
      <vt:lpstr>Разделы Лэпбука: 14. Терминал </vt:lpstr>
      <vt:lpstr>Разделы Лэпбука: 15. Кошелек</vt:lpstr>
      <vt:lpstr>Урочная деятельность. Окружающий мир </vt:lpstr>
      <vt:lpstr>Урочная деятельность. Математика </vt:lpstr>
      <vt:lpstr>Урочная деятельность. Русский язык и Литературное чтение </vt:lpstr>
      <vt:lpstr> Урочная деятельность, классные часы, проектная деятельность, внеурочная деятельность:  «Развитие речи» (работа с текстом, тесты, загадки, упражнения «Закончи верные утверждения»). «Разговор о правильном питании» (Игра «Магазин») «Я – гражданин и патриот России» (Путешествие по России – умение пользоваться пластиковой картой и проездным билетом, основной закон России – Конституция, государственный бюджет и др.)  </vt:lpstr>
      <vt:lpstr>Проектная деятельность  Разработка ученического проекта «Лэпбук «Финансовая грамотность»   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уголком</dc:title>
  <dc:creator>Фокина Лидия Петровна</dc:creator>
  <cp:keywords>Шаблон презентации</cp:keywords>
  <cp:lastModifiedBy>User_2</cp:lastModifiedBy>
  <cp:revision>104</cp:revision>
  <dcterms:created xsi:type="dcterms:W3CDTF">2014-07-06T18:18:01Z</dcterms:created>
  <dcterms:modified xsi:type="dcterms:W3CDTF">2022-05-25T06:46:56Z</dcterms:modified>
</cp:coreProperties>
</file>