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4 класс-20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справляемость</c:v>
                </c:pt>
                <c:pt idx="1">
                  <c:v>качество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88</c:v>
                </c:pt>
                <c:pt idx="1">
                  <c:v>30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4 класс 21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справляемость</c:v>
                </c:pt>
                <c:pt idx="1">
                  <c:v>качество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91</c:v>
                </c:pt>
                <c:pt idx="1">
                  <c:v>45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5 класс-20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справляемость</c:v>
                </c:pt>
                <c:pt idx="1">
                  <c:v>качество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97</c:v>
                </c:pt>
                <c:pt idx="1">
                  <c:v>56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5 класс-21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справляемость</c:v>
                </c:pt>
                <c:pt idx="1">
                  <c:v>качество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92</c:v>
                </c:pt>
                <c:pt idx="1">
                  <c:v>51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6 класс-20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справляемость</c:v>
                </c:pt>
                <c:pt idx="1">
                  <c:v>качество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91</c:v>
                </c:pt>
                <c:pt idx="1">
                  <c:v>40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6 класс-21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справляемость</c:v>
                </c:pt>
                <c:pt idx="1">
                  <c:v>качество</c:v>
                </c:pt>
              </c:strCache>
            </c:str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93</c:v>
                </c:pt>
                <c:pt idx="1">
                  <c:v>45</c:v>
                </c:pt>
              </c:numCache>
            </c:numRef>
          </c:val>
        </c:ser>
        <c:shape val="box"/>
        <c:axId val="145996032"/>
        <c:axId val="146010112"/>
        <c:axId val="0"/>
      </c:bar3DChart>
      <c:catAx>
        <c:axId val="145996032"/>
        <c:scaling>
          <c:orientation val="minMax"/>
        </c:scaling>
        <c:axPos val="b"/>
        <c:tickLblPos val="nextTo"/>
        <c:crossAx val="146010112"/>
        <c:crosses val="autoZero"/>
        <c:auto val="1"/>
        <c:lblAlgn val="ctr"/>
        <c:lblOffset val="100"/>
      </c:catAx>
      <c:valAx>
        <c:axId val="146010112"/>
        <c:scaling>
          <c:orientation val="minMax"/>
        </c:scaling>
        <c:axPos val="l"/>
        <c:majorGridlines/>
        <c:numFmt formatCode="General" sourceLinked="1"/>
        <c:tickLblPos val="nextTo"/>
        <c:crossAx val="1459960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4 класс</c:v>
                </c:pt>
                <c:pt idx="1">
                  <c:v>5 класс</c:v>
                </c:pt>
                <c:pt idx="2">
                  <c:v>6 класс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88</c:v>
                </c:pt>
                <c:pt idx="1">
                  <c:v>97</c:v>
                </c:pt>
                <c:pt idx="2">
                  <c:v>91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4 класс</c:v>
                </c:pt>
                <c:pt idx="1">
                  <c:v>5 класс</c:v>
                </c:pt>
                <c:pt idx="2">
                  <c:v>6 класс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91</c:v>
                </c:pt>
                <c:pt idx="1">
                  <c:v>92</c:v>
                </c:pt>
                <c:pt idx="2">
                  <c:v>93</c:v>
                </c:pt>
              </c:numCache>
            </c:numRef>
          </c:val>
        </c:ser>
        <c:shape val="box"/>
        <c:axId val="145511552"/>
        <c:axId val="145513088"/>
        <c:axId val="0"/>
      </c:bar3DChart>
      <c:catAx>
        <c:axId val="145511552"/>
        <c:scaling>
          <c:orientation val="minMax"/>
        </c:scaling>
        <c:axPos val="b"/>
        <c:tickLblPos val="nextTo"/>
        <c:crossAx val="145513088"/>
        <c:crosses val="autoZero"/>
        <c:auto val="1"/>
        <c:lblAlgn val="ctr"/>
        <c:lblOffset val="100"/>
      </c:catAx>
      <c:valAx>
        <c:axId val="145513088"/>
        <c:scaling>
          <c:orientation val="minMax"/>
        </c:scaling>
        <c:axPos val="l"/>
        <c:majorGridlines/>
        <c:numFmt formatCode="General" sourceLinked="1"/>
        <c:tickLblPos val="nextTo"/>
        <c:crossAx val="1455115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4 класс</c:v>
                </c:pt>
                <c:pt idx="1">
                  <c:v>5 класс</c:v>
                </c:pt>
                <c:pt idx="2">
                  <c:v>6 класс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</c:v>
                </c:pt>
                <c:pt idx="1">
                  <c:v>56</c:v>
                </c:pt>
                <c:pt idx="2">
                  <c:v>40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4 класс</c:v>
                </c:pt>
                <c:pt idx="1">
                  <c:v>5 класс</c:v>
                </c:pt>
                <c:pt idx="2">
                  <c:v>6 класс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45</c:v>
                </c:pt>
                <c:pt idx="1">
                  <c:v>51</c:v>
                </c:pt>
                <c:pt idx="2">
                  <c:v>45</c:v>
                </c:pt>
              </c:numCache>
            </c:numRef>
          </c:val>
        </c:ser>
        <c:shape val="cylinder"/>
        <c:axId val="145990400"/>
        <c:axId val="145991936"/>
        <c:axId val="0"/>
      </c:bar3DChart>
      <c:catAx>
        <c:axId val="145990400"/>
        <c:scaling>
          <c:orientation val="minMax"/>
        </c:scaling>
        <c:axPos val="b"/>
        <c:tickLblPos val="nextTo"/>
        <c:crossAx val="145991936"/>
        <c:crosses val="autoZero"/>
        <c:auto val="1"/>
        <c:lblAlgn val="ctr"/>
        <c:lblOffset val="100"/>
      </c:catAx>
      <c:valAx>
        <c:axId val="145991936"/>
        <c:scaling>
          <c:orientation val="minMax"/>
        </c:scaling>
        <c:axPos val="l"/>
        <c:majorGridlines/>
        <c:numFmt formatCode="General" sourceLinked="1"/>
        <c:tickLblPos val="nextTo"/>
        <c:crossAx val="1459904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5 класс справляемость</c:v>
                </c:pt>
                <c:pt idx="1">
                  <c:v>5 класс              качество</c:v>
                </c:pt>
                <c:pt idx="2">
                  <c:v>6 класс справляемость</c:v>
                </c:pt>
                <c:pt idx="3">
                  <c:v>6 класс         качество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88</c:v>
                </c:pt>
                <c:pt idx="1">
                  <c:v>30</c:v>
                </c:pt>
                <c:pt idx="2">
                  <c:v>97</c:v>
                </c:pt>
                <c:pt idx="3">
                  <c:v>56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5 класс справляемость</c:v>
                </c:pt>
                <c:pt idx="1">
                  <c:v>5 класс              качество</c:v>
                </c:pt>
                <c:pt idx="2">
                  <c:v>6 класс справляемость</c:v>
                </c:pt>
                <c:pt idx="3">
                  <c:v>6 класс         качество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92</c:v>
                </c:pt>
                <c:pt idx="1">
                  <c:v>51</c:v>
                </c:pt>
                <c:pt idx="2">
                  <c:v>93</c:v>
                </c:pt>
                <c:pt idx="3">
                  <c:v>45</c:v>
                </c:pt>
              </c:numCache>
            </c:numRef>
          </c:val>
        </c:ser>
        <c:axId val="146340480"/>
        <c:axId val="139469184"/>
      </c:barChart>
      <c:catAx>
        <c:axId val="146340480"/>
        <c:scaling>
          <c:orientation val="minMax"/>
        </c:scaling>
        <c:axPos val="b"/>
        <c:tickLblPos val="nextTo"/>
        <c:crossAx val="139469184"/>
        <c:crosses val="autoZero"/>
        <c:auto val="1"/>
        <c:lblAlgn val="ctr"/>
        <c:lblOffset val="100"/>
      </c:catAx>
      <c:valAx>
        <c:axId val="139469184"/>
        <c:scaling>
          <c:orientation val="minMax"/>
        </c:scaling>
        <c:axPos val="l"/>
        <c:majorGridlines/>
        <c:numFmt formatCode="General" sourceLinked="1"/>
        <c:tickLblPos val="nextTo"/>
        <c:crossAx val="14634048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Муниципальный мониторинг качества образования по английскому языку в 4-6 классах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4653136"/>
            <a:ext cx="6400800" cy="1752600"/>
          </a:xfrm>
        </p:spPr>
        <p:txBody>
          <a:bodyPr/>
          <a:lstStyle/>
          <a:p>
            <a:r>
              <a:rPr lang="ru-RU" dirty="0" smtClean="0"/>
              <a:t>2020-21 учебный год</a:t>
            </a:r>
          </a:p>
          <a:p>
            <a:r>
              <a:rPr lang="ru-RU" sz="2000" dirty="0" smtClean="0"/>
              <a:t>Руководитель МПО: Л.В. Пашова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Динамика по годам (2020-2021)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класс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 класс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 класс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2020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2021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2020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2021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2020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2021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221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240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255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189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195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213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Справляемость</a:t>
                      </a:r>
                      <a:r>
                        <a:rPr lang="ru-RU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88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91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97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56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91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93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Качество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30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45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92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51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40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45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2339752" y="3861048"/>
          <a:ext cx="4824536" cy="2752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Справляемость</a:t>
            </a:r>
            <a:r>
              <a:rPr lang="ru-RU" dirty="0" smtClean="0"/>
              <a:t> по годам в %</a:t>
            </a:r>
            <a:br>
              <a:rPr lang="ru-RU" dirty="0" smtClean="0"/>
            </a:br>
            <a:r>
              <a:rPr lang="ru-RU" sz="3600" dirty="0" smtClean="0"/>
              <a:t>(классы прошлого года с классами этого года)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Качество по годам (2020-2021)</a:t>
            </a:r>
            <a:br>
              <a:rPr lang="ru-RU" dirty="0" smtClean="0"/>
            </a:br>
            <a:r>
              <a:rPr lang="ru-RU" sz="3100" dirty="0" smtClean="0"/>
              <a:t>(классы прошлого года с классами этого года)</a:t>
            </a:r>
            <a:br>
              <a:rPr lang="ru-RU" sz="3100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Динамика по классам </a:t>
            </a:r>
            <a:br>
              <a:rPr lang="ru-RU" dirty="0" smtClean="0"/>
            </a:br>
            <a:r>
              <a:rPr lang="ru-RU" sz="3100" dirty="0" smtClean="0"/>
              <a:t>(сравниваем класс сам с собой в 2020 и 2021 годах)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Пожелания и предложения.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Благодарю проектную группу за огромный труд по составлению и экспертизе тестов!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Бородулину С.Н.</a:t>
            </a:r>
            <a:r>
              <a:rPr lang="en-US" dirty="0" smtClean="0">
                <a:solidFill>
                  <a:srgbClr val="FF0000"/>
                </a:solidFill>
              </a:rPr>
              <a:t> (4 </a:t>
            </a:r>
            <a:r>
              <a:rPr lang="ru-RU" dirty="0" smtClean="0">
                <a:solidFill>
                  <a:srgbClr val="FF0000"/>
                </a:solidFill>
              </a:rPr>
              <a:t>класс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Прохорову О.С. (4 класс)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Петрову Н.Н. (5 класс)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Тиунову</a:t>
            </a:r>
            <a:r>
              <a:rPr lang="ru-RU" dirty="0" smtClean="0">
                <a:solidFill>
                  <a:srgbClr val="FF0000"/>
                </a:solidFill>
              </a:rPr>
              <a:t> Е.В. (5 класс)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Исаеву А.С. (6 класс)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Сабурову О.А. (6 класс)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Дубровскую Л.В. (эксперт)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Пожелания и предложения.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Autofit/>
          </a:bodyPr>
          <a:lstStyle/>
          <a:p>
            <a:r>
              <a:rPr lang="ru-RU" sz="2400" dirty="0" smtClean="0"/>
              <a:t>Благодарю коллег, вовремя приславших отчёты по мониторингу!</a:t>
            </a:r>
          </a:p>
          <a:p>
            <a:r>
              <a:rPr lang="ru-RU" sz="2400" dirty="0" smtClean="0"/>
              <a:t>Приславших отчёты не в срок прошу быть более пунктуальными. Все учителя английского имеют огромную нагрузку…</a:t>
            </a:r>
          </a:p>
          <a:p>
            <a:r>
              <a:rPr lang="ru-RU" sz="2400" dirty="0" smtClean="0"/>
              <a:t>Прошу внимательно составлять отчёт: </a:t>
            </a:r>
            <a:r>
              <a:rPr lang="ru-RU" sz="2400" b="1" dirty="0" smtClean="0"/>
              <a:t>отчёт учителя </a:t>
            </a:r>
            <a:r>
              <a:rPr lang="ru-RU" sz="2400" dirty="0" smtClean="0"/>
              <a:t>остаётся в школе – это материал для внутренней системы оценки качества образования по предмету, целенаправленной коррекционной работы на уроках и справок для </a:t>
            </a:r>
            <a:r>
              <a:rPr lang="ru-RU" sz="2400" dirty="0" err="1" smtClean="0"/>
              <a:t>портфолио</a:t>
            </a:r>
            <a:r>
              <a:rPr lang="ru-RU" sz="2400" dirty="0" smtClean="0"/>
              <a:t>. </a:t>
            </a:r>
            <a:r>
              <a:rPr lang="ru-RU" sz="2400" b="1" dirty="0" smtClean="0"/>
              <a:t>Отчёт методиста </a:t>
            </a:r>
            <a:r>
              <a:rPr lang="ru-RU" sz="2400" dirty="0" smtClean="0"/>
              <a:t>направляется руководителю МПО для анализа качества образования по английскому языку в городском округе.</a:t>
            </a:r>
          </a:p>
          <a:p>
            <a:r>
              <a:rPr lang="ru-RU" sz="2400" dirty="0" smtClean="0"/>
              <a:t>Также прошу грамотно и внимательно работать с </a:t>
            </a:r>
            <a:r>
              <a:rPr lang="ru-RU" sz="2400" b="1" dirty="0" smtClean="0"/>
              <a:t>документом </a:t>
            </a:r>
            <a:r>
              <a:rPr lang="en-US" sz="2400" b="1" dirty="0" smtClean="0"/>
              <a:t>Excel </a:t>
            </a:r>
            <a:endParaRPr lang="ru-RU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Заочная школа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Благодарю команду кураторов заочной школы за оперативность и ответственность!</a:t>
            </a:r>
          </a:p>
          <a:p>
            <a:r>
              <a:rPr lang="ru-RU" dirty="0" smtClean="0"/>
              <a:t>5 класс – Петрова Н.Н.</a:t>
            </a:r>
          </a:p>
          <a:p>
            <a:r>
              <a:rPr lang="ru-RU" dirty="0" smtClean="0"/>
              <a:t>6 класс – Бородулина С.Н.</a:t>
            </a:r>
          </a:p>
          <a:p>
            <a:r>
              <a:rPr lang="ru-RU" dirty="0" smtClean="0"/>
              <a:t>7 класс – Сабурова О.А.</a:t>
            </a:r>
          </a:p>
          <a:p>
            <a:r>
              <a:rPr lang="ru-RU" dirty="0" smtClean="0"/>
              <a:t>8 класс – Прохорова О.С., </a:t>
            </a:r>
            <a:r>
              <a:rPr lang="ru-RU" dirty="0" err="1" smtClean="0"/>
              <a:t>Узлова</a:t>
            </a:r>
            <a:r>
              <a:rPr lang="ru-RU" dirty="0" smtClean="0"/>
              <a:t> Е.Ю.</a:t>
            </a:r>
          </a:p>
          <a:p>
            <a:r>
              <a:rPr lang="ru-RU" dirty="0" smtClean="0"/>
              <a:t>9 класс – Дубровская Л.В.</a:t>
            </a:r>
          </a:p>
          <a:p>
            <a:r>
              <a:rPr lang="ru-RU" dirty="0" smtClean="0"/>
              <a:t>10 класс – </a:t>
            </a:r>
            <a:r>
              <a:rPr lang="ru-RU" dirty="0" err="1" smtClean="0"/>
              <a:t>Носкова</a:t>
            </a:r>
            <a:r>
              <a:rPr lang="ru-RU" dirty="0" smtClean="0"/>
              <a:t> М.В.</a:t>
            </a:r>
          </a:p>
          <a:p>
            <a:r>
              <a:rPr lang="ru-RU" dirty="0" smtClean="0"/>
              <a:t>11 класс – Рогожникова С.А.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Анкеты!!!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своевременного анализа работы МПО за 2020-21 учебный год очень жду ваши анкеты!!! Пока получила только анкеты </a:t>
            </a:r>
          </a:p>
          <a:p>
            <a:r>
              <a:rPr lang="ru-RU" dirty="0" smtClean="0"/>
              <a:t>О.С. Прохоровой</a:t>
            </a:r>
          </a:p>
          <a:p>
            <a:r>
              <a:rPr lang="ru-RU" dirty="0" smtClean="0"/>
              <a:t>О.А. Сабуровой</a:t>
            </a:r>
          </a:p>
          <a:p>
            <a:r>
              <a:rPr lang="ru-RU" dirty="0" smtClean="0"/>
              <a:t>Л.Л. Катаевой</a:t>
            </a:r>
          </a:p>
          <a:p>
            <a:pPr>
              <a:buNone/>
            </a:pPr>
            <a:r>
              <a:rPr lang="ru-RU" dirty="0" smtClean="0"/>
              <a:t>Спасибо большое!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307</Words>
  <Application>Microsoft Office PowerPoint</Application>
  <PresentationFormat>Экран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Муниципальный мониторинг качества образования по английскому языку в 4-6 классах</vt:lpstr>
      <vt:lpstr>Динамика по годам (2020-2021)</vt:lpstr>
      <vt:lpstr>Справляемость по годам в % (классы прошлого года с классами этого года)</vt:lpstr>
      <vt:lpstr> Качество по годам (2020-2021) (классы прошлого года с классами этого года) </vt:lpstr>
      <vt:lpstr>Динамика по классам  (сравниваем класс сам с собой в 2020 и 2021 годах)</vt:lpstr>
      <vt:lpstr>Пожелания и предложения.</vt:lpstr>
      <vt:lpstr>Пожелания и предложения.</vt:lpstr>
      <vt:lpstr>Заочная школа</vt:lpstr>
      <vt:lpstr>Анкеты!!!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Муниципальный мониторинг качества образования по английскому языку в 4-6 классах</dc:title>
  <dc:creator>1</dc:creator>
  <cp:lastModifiedBy>1</cp:lastModifiedBy>
  <cp:revision>3</cp:revision>
  <dcterms:created xsi:type="dcterms:W3CDTF">2021-05-02T15:41:01Z</dcterms:created>
  <dcterms:modified xsi:type="dcterms:W3CDTF">2021-05-11T12:35:58Z</dcterms:modified>
</cp:coreProperties>
</file>