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34105-116D-43D0-ADC9-6BC8B3686027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6AFCD44-77E0-4463-BBA7-538E2DB32E98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smtClean="0">
              <a:latin typeface="Comic Sans MS" panose="030F0702030302020204" pitchFamily="66" charset="0"/>
            </a:rPr>
            <a:t>Цели</a:t>
          </a:r>
          <a:endParaRPr lang="ru-RU" sz="1600" dirty="0">
            <a:latin typeface="Comic Sans MS" panose="030F0702030302020204" pitchFamily="66" charset="0"/>
          </a:endParaRPr>
        </a:p>
      </dgm:t>
    </dgm:pt>
    <dgm:pt modelId="{5D75A47C-E1F4-4BF3-8406-E0D96E7E0F09}" type="parTrans" cxnId="{A3363DDD-B3F2-41C8-A2EB-C34E760FEFD4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397D9051-BB90-42C6-9F22-887E088C07C8}" type="sibTrans" cxnId="{A3363DDD-B3F2-41C8-A2EB-C34E760FEFD4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7D49922B-2E8B-4908-9933-2F2D6D01750B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smtClean="0">
              <a:latin typeface="Comic Sans MS" panose="030F0702030302020204" pitchFamily="66" charset="0"/>
            </a:rPr>
            <a:t>Показатели</a:t>
          </a:r>
          <a:endParaRPr lang="ru-RU" sz="1600" dirty="0">
            <a:latin typeface="Comic Sans MS" panose="030F0702030302020204" pitchFamily="66" charset="0"/>
          </a:endParaRPr>
        </a:p>
      </dgm:t>
    </dgm:pt>
    <dgm:pt modelId="{E46152CC-7E45-4DBF-B2EF-A84D35450565}" type="parTrans" cxnId="{463ED70E-9914-4679-A8F7-78D18661A1FA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F26CDD89-F8C4-47E9-82E9-A292B69EED98}" type="sibTrans" cxnId="{463ED70E-9914-4679-A8F7-78D18661A1FA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BFC494F8-3985-4E08-900D-C2F7DAA3EF4F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latin typeface="Comic Sans MS" panose="030F0702030302020204" pitchFamily="66" charset="0"/>
            </a:rPr>
            <a:t>Методы сбора </a:t>
          </a:r>
          <a:br>
            <a:rPr lang="ru-RU" sz="1400" dirty="0" smtClean="0">
              <a:latin typeface="Comic Sans MS" panose="030F0702030302020204" pitchFamily="66" charset="0"/>
            </a:rPr>
          </a:br>
          <a:r>
            <a:rPr lang="ru-RU" sz="1400" dirty="0" smtClean="0">
              <a:latin typeface="Comic Sans MS" panose="030F0702030302020204" pitchFamily="66" charset="0"/>
            </a:rPr>
            <a:t>и обработки информации</a:t>
          </a:r>
          <a:endParaRPr lang="ru-RU" sz="1400" dirty="0">
            <a:latin typeface="Comic Sans MS" panose="030F0702030302020204" pitchFamily="66" charset="0"/>
          </a:endParaRPr>
        </a:p>
      </dgm:t>
    </dgm:pt>
    <dgm:pt modelId="{164EBCB2-9835-48B0-8D0A-D5B4B703D45E}" type="parTrans" cxnId="{4158860C-A94C-46DB-9335-BDB8666196E9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D91A71A0-EFFF-4DBE-B39B-D1B387FA2A84}" type="sibTrans" cxnId="{4158860C-A94C-46DB-9335-BDB8666196E9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F27A8BB7-9D0F-4CFB-B4BD-F495471F4242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omic Sans MS" panose="030F0702030302020204" pitchFamily="66" charset="0"/>
            </a:rPr>
            <a:t>Мониторинг показателей</a:t>
          </a:r>
          <a:endParaRPr lang="ru-RU" sz="1600" dirty="0">
            <a:latin typeface="Comic Sans MS" panose="030F0702030302020204" pitchFamily="66" charset="0"/>
          </a:endParaRPr>
        </a:p>
      </dgm:t>
    </dgm:pt>
    <dgm:pt modelId="{F00122A0-B9A2-43E9-92D7-C25ED20BB6B7}" type="parTrans" cxnId="{33AF3724-72C2-44D5-B586-2253E3893D0D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CE6D7F79-A2A5-4EF7-88D8-BBB1E35F1D8C}" type="sibTrans" cxnId="{33AF3724-72C2-44D5-B586-2253E3893D0D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26E3CC4D-15C4-47A0-B131-23643A117064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omic Sans MS" panose="030F0702030302020204" pitchFamily="66" charset="0"/>
            </a:rPr>
            <a:t>Анализ результатов мониторинга</a:t>
          </a:r>
          <a:endParaRPr lang="ru-RU" sz="1600" dirty="0">
            <a:latin typeface="Comic Sans MS" panose="030F0702030302020204" pitchFamily="66" charset="0"/>
          </a:endParaRPr>
        </a:p>
      </dgm:t>
    </dgm:pt>
    <dgm:pt modelId="{5E86502F-BABB-4E78-B94C-AA4BD4D3D345}" type="parTrans" cxnId="{8B558983-D76A-4D90-995B-519E3B77E192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1765EE23-D556-41ED-8A8A-27FD3BB529BE}" type="sibTrans" cxnId="{8B558983-D76A-4D90-995B-519E3B77E192}">
      <dgm:prSet/>
      <dgm:spPr/>
      <dgm:t>
        <a:bodyPr/>
        <a:lstStyle/>
        <a:p>
          <a:endParaRPr lang="ru-RU" sz="14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1C1112D7-9ACC-4925-B202-3CB97DDC5371}" type="pres">
      <dgm:prSet presAssocID="{CCD34105-116D-43D0-ADC9-6BC8B36860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EF84B0-07EA-459C-8DD1-4F66FB725636}" type="pres">
      <dgm:prSet presAssocID="{86AFCD44-77E0-4463-BBA7-538E2DB32E98}" presName="Name5" presStyleLbl="vennNode1" presStyleIdx="0" presStyleCnt="5" custLinFactX="-20811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32190-B796-4A51-A4F5-F76D839D653D}" type="pres">
      <dgm:prSet presAssocID="{397D9051-BB90-42C6-9F22-887E088C07C8}" presName="space" presStyleCnt="0"/>
      <dgm:spPr/>
    </dgm:pt>
    <dgm:pt modelId="{55F51D1D-F1BD-4201-95E6-DBBA948E4D06}" type="pres">
      <dgm:prSet presAssocID="{7D49922B-2E8B-4908-9933-2F2D6D01750B}" presName="Name5" presStyleLbl="vennNode1" presStyleIdx="1" presStyleCnt="5" custLinFactX="-5891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A1902-133B-4030-9A82-F9F77E982C00}" type="pres">
      <dgm:prSet presAssocID="{F26CDD89-F8C4-47E9-82E9-A292B69EED98}" presName="space" presStyleCnt="0"/>
      <dgm:spPr/>
    </dgm:pt>
    <dgm:pt modelId="{E9673BAA-67E4-4876-A5B2-8C648DE9CA01}" type="pres">
      <dgm:prSet presAssocID="{BFC494F8-3985-4E08-900D-C2F7DAA3EF4F}" presName="Name5" presStyleLbl="vennNode1" presStyleIdx="2" presStyleCnt="5" custLinFactNeighborX="-5704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2B15C-F936-4F62-9AA4-641106F7C5C6}" type="pres">
      <dgm:prSet presAssocID="{D91A71A0-EFFF-4DBE-B39B-D1B387FA2A84}" presName="space" presStyleCnt="0"/>
      <dgm:spPr/>
    </dgm:pt>
    <dgm:pt modelId="{4F633D10-5168-4F9F-96FE-720A79F90022}" type="pres">
      <dgm:prSet presAssocID="{F27A8BB7-9D0F-4CFB-B4BD-F495471F4242}" presName="Name5" presStyleLbl="vennNode1" presStyleIdx="3" presStyleCnt="5" custLinFactNeighborX="1535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1B9DB-BA72-43EF-A2CB-A2F4F45FC216}" type="pres">
      <dgm:prSet presAssocID="{CE6D7F79-A2A5-4EF7-88D8-BBB1E35F1D8C}" presName="space" presStyleCnt="0"/>
      <dgm:spPr/>
    </dgm:pt>
    <dgm:pt modelId="{3D86689F-53FA-408F-841E-C17FB83EE046}" type="pres">
      <dgm:prSet presAssocID="{26E3CC4D-15C4-47A0-B131-23643A117064}" presName="Name5" presStyleLbl="vennNode1" presStyleIdx="4" presStyleCnt="5" custLinFactNeighborX="9215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63DDD-B3F2-41C8-A2EB-C34E760FEFD4}" srcId="{CCD34105-116D-43D0-ADC9-6BC8B3686027}" destId="{86AFCD44-77E0-4463-BBA7-538E2DB32E98}" srcOrd="0" destOrd="0" parTransId="{5D75A47C-E1F4-4BF3-8406-E0D96E7E0F09}" sibTransId="{397D9051-BB90-42C6-9F22-887E088C07C8}"/>
    <dgm:cxn modelId="{33AF3724-72C2-44D5-B586-2253E3893D0D}" srcId="{CCD34105-116D-43D0-ADC9-6BC8B3686027}" destId="{F27A8BB7-9D0F-4CFB-B4BD-F495471F4242}" srcOrd="3" destOrd="0" parTransId="{F00122A0-B9A2-43E9-92D7-C25ED20BB6B7}" sibTransId="{CE6D7F79-A2A5-4EF7-88D8-BBB1E35F1D8C}"/>
    <dgm:cxn modelId="{463ED70E-9914-4679-A8F7-78D18661A1FA}" srcId="{CCD34105-116D-43D0-ADC9-6BC8B3686027}" destId="{7D49922B-2E8B-4908-9933-2F2D6D01750B}" srcOrd="1" destOrd="0" parTransId="{E46152CC-7E45-4DBF-B2EF-A84D35450565}" sibTransId="{F26CDD89-F8C4-47E9-82E9-A292B69EED98}"/>
    <dgm:cxn modelId="{4158860C-A94C-46DB-9335-BDB8666196E9}" srcId="{CCD34105-116D-43D0-ADC9-6BC8B3686027}" destId="{BFC494F8-3985-4E08-900D-C2F7DAA3EF4F}" srcOrd="2" destOrd="0" parTransId="{164EBCB2-9835-48B0-8D0A-D5B4B703D45E}" sibTransId="{D91A71A0-EFFF-4DBE-B39B-D1B387FA2A84}"/>
    <dgm:cxn modelId="{F41CFB45-014F-40F8-BFC6-8EE6AB154901}" type="presOf" srcId="{F27A8BB7-9D0F-4CFB-B4BD-F495471F4242}" destId="{4F633D10-5168-4F9F-96FE-720A79F90022}" srcOrd="0" destOrd="0" presId="urn:microsoft.com/office/officeart/2005/8/layout/venn3"/>
    <dgm:cxn modelId="{3163848C-2631-4F95-9914-3E326B4A165A}" type="presOf" srcId="{26E3CC4D-15C4-47A0-B131-23643A117064}" destId="{3D86689F-53FA-408F-841E-C17FB83EE046}" srcOrd="0" destOrd="0" presId="urn:microsoft.com/office/officeart/2005/8/layout/venn3"/>
    <dgm:cxn modelId="{ACFDC7AB-CC74-42B6-AE30-767BAC55FED5}" type="presOf" srcId="{86AFCD44-77E0-4463-BBA7-538E2DB32E98}" destId="{0CEF84B0-07EA-459C-8DD1-4F66FB725636}" srcOrd="0" destOrd="0" presId="urn:microsoft.com/office/officeart/2005/8/layout/venn3"/>
    <dgm:cxn modelId="{74CC32B6-33E4-4353-B651-E579CCC46C91}" type="presOf" srcId="{CCD34105-116D-43D0-ADC9-6BC8B3686027}" destId="{1C1112D7-9ACC-4925-B202-3CB97DDC5371}" srcOrd="0" destOrd="0" presId="urn:microsoft.com/office/officeart/2005/8/layout/venn3"/>
    <dgm:cxn modelId="{B83D5DE6-939D-40BF-BD81-8A0AB4F43B91}" type="presOf" srcId="{BFC494F8-3985-4E08-900D-C2F7DAA3EF4F}" destId="{E9673BAA-67E4-4876-A5B2-8C648DE9CA01}" srcOrd="0" destOrd="0" presId="urn:microsoft.com/office/officeart/2005/8/layout/venn3"/>
    <dgm:cxn modelId="{8B558983-D76A-4D90-995B-519E3B77E192}" srcId="{CCD34105-116D-43D0-ADC9-6BC8B3686027}" destId="{26E3CC4D-15C4-47A0-B131-23643A117064}" srcOrd="4" destOrd="0" parTransId="{5E86502F-BABB-4E78-B94C-AA4BD4D3D345}" sibTransId="{1765EE23-D556-41ED-8A8A-27FD3BB529BE}"/>
    <dgm:cxn modelId="{5160880E-C152-4EA5-8D35-2C3D3D135E6A}" type="presOf" srcId="{7D49922B-2E8B-4908-9933-2F2D6D01750B}" destId="{55F51D1D-F1BD-4201-95E6-DBBA948E4D06}" srcOrd="0" destOrd="0" presId="urn:microsoft.com/office/officeart/2005/8/layout/venn3"/>
    <dgm:cxn modelId="{C0AA2A28-FA64-4F49-BA62-A1D0EEA0A5C1}" type="presParOf" srcId="{1C1112D7-9ACC-4925-B202-3CB97DDC5371}" destId="{0CEF84B0-07EA-459C-8DD1-4F66FB725636}" srcOrd="0" destOrd="0" presId="urn:microsoft.com/office/officeart/2005/8/layout/venn3"/>
    <dgm:cxn modelId="{41F3110F-40AE-44F6-BDFF-1970B0A89CA2}" type="presParOf" srcId="{1C1112D7-9ACC-4925-B202-3CB97DDC5371}" destId="{A2932190-B796-4A51-A4F5-F76D839D653D}" srcOrd="1" destOrd="0" presId="urn:microsoft.com/office/officeart/2005/8/layout/venn3"/>
    <dgm:cxn modelId="{47DFAEAF-6654-4A91-A088-93E5108E8408}" type="presParOf" srcId="{1C1112D7-9ACC-4925-B202-3CB97DDC5371}" destId="{55F51D1D-F1BD-4201-95E6-DBBA948E4D06}" srcOrd="2" destOrd="0" presId="urn:microsoft.com/office/officeart/2005/8/layout/venn3"/>
    <dgm:cxn modelId="{923E01E5-2494-4428-80D9-C7AA90843F48}" type="presParOf" srcId="{1C1112D7-9ACC-4925-B202-3CB97DDC5371}" destId="{D36A1902-133B-4030-9A82-F9F77E982C00}" srcOrd="3" destOrd="0" presId="urn:microsoft.com/office/officeart/2005/8/layout/venn3"/>
    <dgm:cxn modelId="{43C03B14-29EC-4F53-B4B0-3548AE85AC24}" type="presParOf" srcId="{1C1112D7-9ACC-4925-B202-3CB97DDC5371}" destId="{E9673BAA-67E4-4876-A5B2-8C648DE9CA01}" srcOrd="4" destOrd="0" presId="urn:microsoft.com/office/officeart/2005/8/layout/venn3"/>
    <dgm:cxn modelId="{418D85E0-CAB6-4CFC-AAF0-841B8065AB45}" type="presParOf" srcId="{1C1112D7-9ACC-4925-B202-3CB97DDC5371}" destId="{2F02B15C-F936-4F62-9AA4-641106F7C5C6}" srcOrd="5" destOrd="0" presId="urn:microsoft.com/office/officeart/2005/8/layout/venn3"/>
    <dgm:cxn modelId="{4854D826-6828-41AF-81E7-D1ABFF6E1427}" type="presParOf" srcId="{1C1112D7-9ACC-4925-B202-3CB97DDC5371}" destId="{4F633D10-5168-4F9F-96FE-720A79F90022}" srcOrd="6" destOrd="0" presId="urn:microsoft.com/office/officeart/2005/8/layout/venn3"/>
    <dgm:cxn modelId="{85A24B31-903E-4C06-B560-386A59F09845}" type="presParOf" srcId="{1C1112D7-9ACC-4925-B202-3CB97DDC5371}" destId="{D9D1B9DB-BA72-43EF-A2CB-A2F4F45FC216}" srcOrd="7" destOrd="0" presId="urn:microsoft.com/office/officeart/2005/8/layout/venn3"/>
    <dgm:cxn modelId="{BCA00826-B4AD-41C8-BC11-91E1F2A5215F}" type="presParOf" srcId="{1C1112D7-9ACC-4925-B202-3CB97DDC5371}" destId="{3D86689F-53FA-408F-841E-C17FB83EE046}" srcOrd="8" destOrd="0" presId="urn:microsoft.com/office/officeart/2005/8/layout/venn3"/>
  </dgm:cxnLst>
  <dgm:bg/>
  <dgm:whole>
    <a:ln w="9525" cap="flat" cmpd="sng" algn="ctr">
      <a:solidFill>
        <a:schemeClr val="accent2">
          <a:shade val="80000"/>
          <a:hueOff val="0"/>
          <a:satOff val="0"/>
          <a:lumOff val="0"/>
          <a:alpha val="0"/>
        </a:schemeClr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34105-116D-43D0-ADC9-6BC8B3686027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3A3ABD0-4960-4090-96CD-92E6CB3C769C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latin typeface="Comic Sans MS" panose="030F0702030302020204" pitchFamily="66" charset="0"/>
            </a:rPr>
            <a:t>Анализ эффективности принятых мер</a:t>
          </a:r>
          <a:endParaRPr lang="ru-RU" sz="1400" dirty="0">
            <a:latin typeface="Comic Sans MS" panose="030F0702030302020204" pitchFamily="66" charset="0"/>
          </a:endParaRPr>
        </a:p>
      </dgm:t>
    </dgm:pt>
    <dgm:pt modelId="{9F778E78-77BB-4A3E-9EB8-772249B244B6}" type="parTrans" cxnId="{41C36991-F55F-41CF-B161-20812B1AF1EC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BA646C38-E24C-4636-A3BA-F0A17CEF3B4F}" type="sibTrans" cxnId="{41C36991-F55F-41CF-B161-20812B1AF1EC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747C7BD6-98C9-47A7-9E2F-AF40066CCCC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latin typeface="Comic Sans MS" panose="030F0702030302020204" pitchFamily="66" charset="0"/>
            </a:rPr>
            <a:t>Управленческие решения</a:t>
          </a:r>
        </a:p>
      </dgm:t>
    </dgm:pt>
    <dgm:pt modelId="{1E6BAB58-10B2-413B-9241-F6596626C14C}" type="parTrans" cxnId="{430569B0-8AA1-429E-9CDB-CC4B67088497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EBE2479B-9D0E-47BE-94D0-0F9DFD9AC9A6}" type="sibTrans" cxnId="{430569B0-8AA1-429E-9CDB-CC4B67088497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2E49098C-0396-4A98-87BF-1C7EB8232616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omic Sans MS" panose="030F0702030302020204" pitchFamily="66" charset="0"/>
            </a:rPr>
            <a:t>Меры, мероприятия</a:t>
          </a:r>
        </a:p>
        <a:p>
          <a:endParaRPr lang="ru-RU" sz="1600" dirty="0">
            <a:latin typeface="Comic Sans MS" panose="030F0702030302020204" pitchFamily="66" charset="0"/>
          </a:endParaRPr>
        </a:p>
      </dgm:t>
    </dgm:pt>
    <dgm:pt modelId="{8E2868BD-0A82-4BF0-A1D0-AB9EAAD4888C}" type="parTrans" cxnId="{4584C361-8D86-4D96-A45B-1D9353B40BD6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7C9263AD-A05F-4E24-A650-2488EAD4BA47}" type="sibTrans" cxnId="{4584C361-8D86-4D96-A45B-1D9353B40BD6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CB4ECC92-41B2-4F70-9F68-4D955F219C7C}">
      <dgm:prSet phldrT="[Текст]"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latin typeface="Comic Sans MS" panose="030F0702030302020204" pitchFamily="66" charset="0"/>
            </a:rPr>
            <a:t>Адресные рекомендации по результатам анализа</a:t>
          </a:r>
        </a:p>
      </dgm:t>
    </dgm:pt>
    <dgm:pt modelId="{F1E4979F-BECA-4332-9A2B-A3DA5E5CB022}" type="parTrans" cxnId="{2DAC4F24-369F-48AB-B20A-4B36D5EC1B78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C1457061-2EF8-4CC0-8B92-E7CABA36BFD9}" type="sibTrans" cxnId="{2DAC4F24-369F-48AB-B20A-4B36D5EC1B78}">
      <dgm:prSet/>
      <dgm:spPr/>
      <dgm:t>
        <a:bodyPr/>
        <a:lstStyle/>
        <a:p>
          <a:endParaRPr lang="ru-RU" sz="1600">
            <a:solidFill>
              <a:srgbClr val="002060"/>
            </a:solidFill>
            <a:latin typeface="Comic Sans MS" panose="030F0702030302020204" pitchFamily="66" charset="0"/>
          </a:endParaRPr>
        </a:p>
      </dgm:t>
    </dgm:pt>
    <dgm:pt modelId="{1C1112D7-9ACC-4925-B202-3CB97DDC5371}" type="pres">
      <dgm:prSet presAssocID="{CCD34105-116D-43D0-ADC9-6BC8B36860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58B14C-BC07-40E3-ACAC-56F410DB323C}" type="pres">
      <dgm:prSet presAssocID="{D3A3ABD0-4960-4090-96CD-92E6CB3C769C}" presName="Name5" presStyleLbl="vennNode1" presStyleIdx="0" presStyleCnt="4" custLinFactNeighborX="-82664" custLinFactNeighborY="-3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E33F3-C961-4061-A90E-9D85000FF7D3}" type="pres">
      <dgm:prSet presAssocID="{BA646C38-E24C-4636-A3BA-F0A17CEF3B4F}" presName="space" presStyleCnt="0"/>
      <dgm:spPr/>
    </dgm:pt>
    <dgm:pt modelId="{AA9C16DF-80EF-4AEA-B4F9-C680740FF827}" type="pres">
      <dgm:prSet presAssocID="{747C7BD6-98C9-47A7-9E2F-AF40066CCCC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B74F8-6C2C-45E8-AFE6-C9D66B1D8261}" type="pres">
      <dgm:prSet presAssocID="{EBE2479B-9D0E-47BE-94D0-0F9DFD9AC9A6}" presName="space" presStyleCnt="0"/>
      <dgm:spPr/>
    </dgm:pt>
    <dgm:pt modelId="{DCB541AD-A0B4-4D42-B818-F78272C3EB1E}" type="pres">
      <dgm:prSet presAssocID="{2E49098C-0396-4A98-87BF-1C7EB8232616}" presName="Name5" presStyleLbl="vennNode1" presStyleIdx="2" presStyleCnt="4" custScaleX="103014" custLinFactNeighborX="55750" custLinFactNeighborY="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BF0B9-9A8B-4294-AD5E-3B8973F6DDCA}" type="pres">
      <dgm:prSet presAssocID="{7C9263AD-A05F-4E24-A650-2488EAD4BA47}" presName="space" presStyleCnt="0"/>
      <dgm:spPr/>
    </dgm:pt>
    <dgm:pt modelId="{1D1B25FA-DA81-4F2C-98A3-F67C0CCCBD11}" type="pres">
      <dgm:prSet presAssocID="{CB4ECC92-41B2-4F70-9F68-4D955F219C7C}" presName="Name5" presStyleLbl="vennNode1" presStyleIdx="3" presStyleCnt="4" custLinFactNeighborX="99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4C361-8D86-4D96-A45B-1D9353B40BD6}" srcId="{CCD34105-116D-43D0-ADC9-6BC8B3686027}" destId="{2E49098C-0396-4A98-87BF-1C7EB8232616}" srcOrd="2" destOrd="0" parTransId="{8E2868BD-0A82-4BF0-A1D0-AB9EAAD4888C}" sibTransId="{7C9263AD-A05F-4E24-A650-2488EAD4BA47}"/>
    <dgm:cxn modelId="{3ECF9A89-A855-4E88-A33A-574E1D5475B0}" type="presOf" srcId="{CB4ECC92-41B2-4F70-9F68-4D955F219C7C}" destId="{1D1B25FA-DA81-4F2C-98A3-F67C0CCCBD11}" srcOrd="0" destOrd="0" presId="urn:microsoft.com/office/officeart/2005/8/layout/venn3"/>
    <dgm:cxn modelId="{16418439-6B60-4C93-BCF8-7F55E22DB6B4}" type="presOf" srcId="{747C7BD6-98C9-47A7-9E2F-AF40066CCCC6}" destId="{AA9C16DF-80EF-4AEA-B4F9-C680740FF827}" srcOrd="0" destOrd="0" presId="urn:microsoft.com/office/officeart/2005/8/layout/venn3"/>
    <dgm:cxn modelId="{59AF49C5-BFC8-4326-8E64-A51E5080EB0E}" type="presOf" srcId="{2E49098C-0396-4A98-87BF-1C7EB8232616}" destId="{DCB541AD-A0B4-4D42-B818-F78272C3EB1E}" srcOrd="0" destOrd="0" presId="urn:microsoft.com/office/officeart/2005/8/layout/venn3"/>
    <dgm:cxn modelId="{430569B0-8AA1-429E-9CDB-CC4B67088497}" srcId="{CCD34105-116D-43D0-ADC9-6BC8B3686027}" destId="{747C7BD6-98C9-47A7-9E2F-AF40066CCCC6}" srcOrd="1" destOrd="0" parTransId="{1E6BAB58-10B2-413B-9241-F6596626C14C}" sibTransId="{EBE2479B-9D0E-47BE-94D0-0F9DFD9AC9A6}"/>
    <dgm:cxn modelId="{74CC32B6-33E4-4353-B651-E579CCC46C91}" type="presOf" srcId="{CCD34105-116D-43D0-ADC9-6BC8B3686027}" destId="{1C1112D7-9ACC-4925-B202-3CB97DDC5371}" srcOrd="0" destOrd="0" presId="urn:microsoft.com/office/officeart/2005/8/layout/venn3"/>
    <dgm:cxn modelId="{8250B81B-6896-4397-8905-AB0AD232D5A6}" type="presOf" srcId="{D3A3ABD0-4960-4090-96CD-92E6CB3C769C}" destId="{5D58B14C-BC07-40E3-ACAC-56F410DB323C}" srcOrd="0" destOrd="0" presId="urn:microsoft.com/office/officeart/2005/8/layout/venn3"/>
    <dgm:cxn modelId="{41C36991-F55F-41CF-B161-20812B1AF1EC}" srcId="{CCD34105-116D-43D0-ADC9-6BC8B3686027}" destId="{D3A3ABD0-4960-4090-96CD-92E6CB3C769C}" srcOrd="0" destOrd="0" parTransId="{9F778E78-77BB-4A3E-9EB8-772249B244B6}" sibTransId="{BA646C38-E24C-4636-A3BA-F0A17CEF3B4F}"/>
    <dgm:cxn modelId="{2DAC4F24-369F-48AB-B20A-4B36D5EC1B78}" srcId="{CCD34105-116D-43D0-ADC9-6BC8B3686027}" destId="{CB4ECC92-41B2-4F70-9F68-4D955F219C7C}" srcOrd="3" destOrd="0" parTransId="{F1E4979F-BECA-4332-9A2B-A3DA5E5CB022}" sibTransId="{C1457061-2EF8-4CC0-8B92-E7CABA36BFD9}"/>
    <dgm:cxn modelId="{BCE9AF2D-62F7-4CAF-A183-11B549F0F933}" type="presParOf" srcId="{1C1112D7-9ACC-4925-B202-3CB97DDC5371}" destId="{5D58B14C-BC07-40E3-ACAC-56F410DB323C}" srcOrd="0" destOrd="0" presId="urn:microsoft.com/office/officeart/2005/8/layout/venn3"/>
    <dgm:cxn modelId="{01219172-BB33-4E7E-A192-8C2D3D26C019}" type="presParOf" srcId="{1C1112D7-9ACC-4925-B202-3CB97DDC5371}" destId="{1F6E33F3-C961-4061-A90E-9D85000FF7D3}" srcOrd="1" destOrd="0" presId="urn:microsoft.com/office/officeart/2005/8/layout/venn3"/>
    <dgm:cxn modelId="{55546B07-3C9A-4599-AF3E-09A1F68B2436}" type="presParOf" srcId="{1C1112D7-9ACC-4925-B202-3CB97DDC5371}" destId="{AA9C16DF-80EF-4AEA-B4F9-C680740FF827}" srcOrd="2" destOrd="0" presId="urn:microsoft.com/office/officeart/2005/8/layout/venn3"/>
    <dgm:cxn modelId="{26F032D3-43BD-492E-9408-04874F415791}" type="presParOf" srcId="{1C1112D7-9ACC-4925-B202-3CB97DDC5371}" destId="{274B74F8-6C2C-45E8-AFE6-C9D66B1D8261}" srcOrd="3" destOrd="0" presId="urn:microsoft.com/office/officeart/2005/8/layout/venn3"/>
    <dgm:cxn modelId="{1CD87F3A-CB19-49AA-BB8D-A5D42C60A03B}" type="presParOf" srcId="{1C1112D7-9ACC-4925-B202-3CB97DDC5371}" destId="{DCB541AD-A0B4-4D42-B818-F78272C3EB1E}" srcOrd="4" destOrd="0" presId="urn:microsoft.com/office/officeart/2005/8/layout/venn3"/>
    <dgm:cxn modelId="{36C3E282-1340-41C2-8A79-D63422068E0A}" type="presParOf" srcId="{1C1112D7-9ACC-4925-B202-3CB97DDC5371}" destId="{372BF0B9-9A8B-4294-AD5E-3B8973F6DDCA}" srcOrd="5" destOrd="0" presId="urn:microsoft.com/office/officeart/2005/8/layout/venn3"/>
    <dgm:cxn modelId="{7FAAFF86-193C-48DD-B758-E128C629B9BD}" type="presParOf" srcId="{1C1112D7-9ACC-4925-B202-3CB97DDC5371}" destId="{1D1B25FA-DA81-4F2C-98A3-F67C0CCCBD11}" srcOrd="6" destOrd="0" presId="urn:microsoft.com/office/officeart/2005/8/layout/venn3"/>
  </dgm:cxnLst>
  <dgm:bg/>
  <dgm:whole>
    <a:ln>
      <a:solidFill>
        <a:schemeClr val="accent2">
          <a:shade val="80000"/>
          <a:hueOff val="0"/>
          <a:satOff val="0"/>
          <a:lumOff val="0"/>
          <a:alpha val="0"/>
        </a:schemeClr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F84B0-07EA-459C-8DD1-4F66FB725636}">
      <dsp:nvSpPr>
        <dsp:cNvPr id="0" name=""/>
        <dsp:cNvSpPr/>
      </dsp:nvSpPr>
      <dsp:spPr>
        <a:xfrm>
          <a:off x="177701" y="596"/>
          <a:ext cx="2193366" cy="219336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708" tIns="20320" rIns="1207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omic Sans MS" panose="030F0702030302020204" pitchFamily="66" charset="0"/>
            </a:rPr>
            <a:t>Цели</a:t>
          </a:r>
          <a:endParaRPr lang="ru-RU" sz="1600" kern="1200" dirty="0">
            <a:latin typeface="Comic Sans MS" panose="030F0702030302020204" pitchFamily="66" charset="0"/>
          </a:endParaRPr>
        </a:p>
      </dsp:txBody>
      <dsp:txXfrm>
        <a:off x="498912" y="321807"/>
        <a:ext cx="1550944" cy="1550944"/>
      </dsp:txXfrm>
    </dsp:sp>
    <dsp:sp modelId="{55F51D1D-F1BD-4201-95E6-DBBA948E4D06}">
      <dsp:nvSpPr>
        <dsp:cNvPr id="0" name=""/>
        <dsp:cNvSpPr/>
      </dsp:nvSpPr>
      <dsp:spPr>
        <a:xfrm>
          <a:off x="2259644" y="596"/>
          <a:ext cx="2193366" cy="2193366"/>
        </a:xfrm>
        <a:prstGeom prst="ellipse">
          <a:avLst/>
        </a:prstGeom>
        <a:solidFill>
          <a:schemeClr val="accent4">
            <a:alpha val="50000"/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708" tIns="20320" rIns="1207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Comic Sans MS" panose="030F0702030302020204" pitchFamily="66" charset="0"/>
            </a:rPr>
            <a:t>Показатели</a:t>
          </a:r>
          <a:endParaRPr lang="ru-RU" sz="1600" kern="1200" dirty="0">
            <a:latin typeface="Comic Sans MS" panose="030F0702030302020204" pitchFamily="66" charset="0"/>
          </a:endParaRPr>
        </a:p>
      </dsp:txBody>
      <dsp:txXfrm>
        <a:off x="2580855" y="321807"/>
        <a:ext cx="1550944" cy="1550944"/>
      </dsp:txXfrm>
    </dsp:sp>
    <dsp:sp modelId="{E9673BAA-67E4-4876-A5B2-8C648DE9CA01}">
      <dsp:nvSpPr>
        <dsp:cNvPr id="0" name=""/>
        <dsp:cNvSpPr/>
      </dsp:nvSpPr>
      <dsp:spPr>
        <a:xfrm>
          <a:off x="4331972" y="596"/>
          <a:ext cx="2193366" cy="2193366"/>
        </a:xfrm>
        <a:prstGeom prst="ellipse">
          <a:avLst/>
        </a:prstGeom>
        <a:solidFill>
          <a:schemeClr val="accent4">
            <a:alpha val="50000"/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708" tIns="17780" rIns="12070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anose="030F0702030302020204" pitchFamily="66" charset="0"/>
            </a:rPr>
            <a:t>Методы сбора </a:t>
          </a:r>
          <a:br>
            <a:rPr lang="ru-RU" sz="1400" kern="1200" dirty="0" smtClean="0">
              <a:latin typeface="Comic Sans MS" panose="030F0702030302020204" pitchFamily="66" charset="0"/>
            </a:rPr>
          </a:br>
          <a:r>
            <a:rPr lang="ru-RU" sz="1400" kern="1200" dirty="0" smtClean="0">
              <a:latin typeface="Comic Sans MS" panose="030F0702030302020204" pitchFamily="66" charset="0"/>
            </a:rPr>
            <a:t>и обработки информации</a:t>
          </a:r>
          <a:endParaRPr lang="ru-RU" sz="1400" kern="1200" dirty="0">
            <a:latin typeface="Comic Sans MS" panose="030F0702030302020204" pitchFamily="66" charset="0"/>
          </a:endParaRPr>
        </a:p>
      </dsp:txBody>
      <dsp:txXfrm>
        <a:off x="4653183" y="321807"/>
        <a:ext cx="1550944" cy="1550944"/>
      </dsp:txXfrm>
    </dsp:sp>
    <dsp:sp modelId="{4F633D10-5168-4F9F-96FE-720A79F90022}">
      <dsp:nvSpPr>
        <dsp:cNvPr id="0" name=""/>
        <dsp:cNvSpPr/>
      </dsp:nvSpPr>
      <dsp:spPr>
        <a:xfrm>
          <a:off x="6404291" y="596"/>
          <a:ext cx="2193366" cy="2193366"/>
        </a:xfrm>
        <a:prstGeom prst="ellipse">
          <a:avLst/>
        </a:prstGeom>
        <a:solidFill>
          <a:schemeClr val="accent4">
            <a:alpha val="50000"/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708" tIns="20320" rIns="1207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mic Sans MS" panose="030F0702030302020204" pitchFamily="66" charset="0"/>
            </a:rPr>
            <a:t>Мониторинг показателей</a:t>
          </a:r>
          <a:endParaRPr lang="ru-RU" sz="1600" kern="1200" dirty="0">
            <a:latin typeface="Comic Sans MS" panose="030F0702030302020204" pitchFamily="66" charset="0"/>
          </a:endParaRPr>
        </a:p>
      </dsp:txBody>
      <dsp:txXfrm>
        <a:off x="6725502" y="321807"/>
        <a:ext cx="1550944" cy="1550944"/>
      </dsp:txXfrm>
    </dsp:sp>
    <dsp:sp modelId="{3D86689F-53FA-408F-841E-C17FB83EE046}">
      <dsp:nvSpPr>
        <dsp:cNvPr id="0" name=""/>
        <dsp:cNvSpPr/>
      </dsp:nvSpPr>
      <dsp:spPr>
        <a:xfrm>
          <a:off x="8495872" y="596"/>
          <a:ext cx="2193366" cy="219336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708" tIns="20320" rIns="12070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mic Sans MS" panose="030F0702030302020204" pitchFamily="66" charset="0"/>
            </a:rPr>
            <a:t>Анализ результатов мониторинга</a:t>
          </a:r>
          <a:endParaRPr lang="ru-RU" sz="1600" kern="1200" dirty="0">
            <a:latin typeface="Comic Sans MS" panose="030F0702030302020204" pitchFamily="66" charset="0"/>
          </a:endParaRPr>
        </a:p>
      </dsp:txBody>
      <dsp:txXfrm>
        <a:off x="8817083" y="321807"/>
        <a:ext cx="1550944" cy="1550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8B14C-BC07-40E3-ACAC-56F410DB323C}">
      <dsp:nvSpPr>
        <dsp:cNvPr id="0" name=""/>
        <dsp:cNvSpPr/>
      </dsp:nvSpPr>
      <dsp:spPr>
        <a:xfrm>
          <a:off x="1990569" y="0"/>
          <a:ext cx="2341106" cy="234110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839" tIns="17780" rIns="12883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anose="030F0702030302020204" pitchFamily="66" charset="0"/>
            </a:rPr>
            <a:t>Анализ эффективности принятых мер</a:t>
          </a:r>
          <a:endParaRPr lang="ru-RU" sz="1400" kern="1200" dirty="0">
            <a:latin typeface="Comic Sans MS" panose="030F0702030302020204" pitchFamily="66" charset="0"/>
          </a:endParaRPr>
        </a:p>
      </dsp:txBody>
      <dsp:txXfrm>
        <a:off x="2333416" y="342847"/>
        <a:ext cx="1655412" cy="1655412"/>
      </dsp:txXfrm>
    </dsp:sp>
    <dsp:sp modelId="{AA9C16DF-80EF-4AEA-B4F9-C680740FF827}">
      <dsp:nvSpPr>
        <dsp:cNvPr id="0" name=""/>
        <dsp:cNvSpPr/>
      </dsp:nvSpPr>
      <dsp:spPr>
        <a:xfrm>
          <a:off x="4250504" y="1322"/>
          <a:ext cx="2341106" cy="2341106"/>
        </a:xfrm>
        <a:prstGeom prst="ellipse">
          <a:avLst/>
        </a:prstGeom>
        <a:solidFill>
          <a:schemeClr val="accent4">
            <a:alpha val="50000"/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839" tIns="17780" rIns="12883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anose="030F0702030302020204" pitchFamily="66" charset="0"/>
            </a:rPr>
            <a:t>Управленческие решения</a:t>
          </a:r>
        </a:p>
      </dsp:txBody>
      <dsp:txXfrm>
        <a:off x="4593351" y="344169"/>
        <a:ext cx="1655412" cy="1655412"/>
      </dsp:txXfrm>
    </dsp:sp>
    <dsp:sp modelId="{DCB541AD-A0B4-4D42-B818-F78272C3EB1E}">
      <dsp:nvSpPr>
        <dsp:cNvPr id="0" name=""/>
        <dsp:cNvSpPr/>
      </dsp:nvSpPr>
      <dsp:spPr>
        <a:xfrm>
          <a:off x="6384422" y="2644"/>
          <a:ext cx="2411667" cy="2341106"/>
        </a:xfrm>
        <a:prstGeom prst="ellipse">
          <a:avLst/>
        </a:prstGeom>
        <a:solidFill>
          <a:schemeClr val="accent4">
            <a:alpha val="50000"/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839" tIns="20320" rIns="12883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mic Sans MS" panose="030F0702030302020204" pitchFamily="66" charset="0"/>
            </a:rPr>
            <a:t>Меры, мероприятия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omic Sans MS" panose="030F0702030302020204" pitchFamily="66" charset="0"/>
          </a:endParaRPr>
        </a:p>
      </dsp:txBody>
      <dsp:txXfrm>
        <a:off x="6737602" y="345491"/>
        <a:ext cx="1705307" cy="1655412"/>
      </dsp:txXfrm>
    </dsp:sp>
    <dsp:sp modelId="{1D1B25FA-DA81-4F2C-98A3-F67C0CCCBD11}">
      <dsp:nvSpPr>
        <dsp:cNvPr id="0" name=""/>
        <dsp:cNvSpPr/>
      </dsp:nvSpPr>
      <dsp:spPr>
        <a:xfrm>
          <a:off x="8534892" y="1322"/>
          <a:ext cx="2341106" cy="2341106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8839" tIns="17780" rIns="128839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omic Sans MS" panose="030F0702030302020204" pitchFamily="66" charset="0"/>
            </a:rPr>
            <a:t>Адресные рекомендации по результатам анализа</a:t>
          </a:r>
        </a:p>
      </dsp:txBody>
      <dsp:txXfrm>
        <a:off x="8877739" y="344169"/>
        <a:ext cx="1655412" cy="1655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EF2A-AF4F-4CF2-B50F-01F8B268F8A6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C6B66-18DF-44D7-836F-06AA70BAC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9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0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Ни для кого не секрет, что на уровне Российской  Федерации осуществляется комплексная</a:t>
            </a:r>
            <a:r>
              <a:rPr lang="ru-RU" baseline="0" dirty="0" smtClean="0"/>
              <a:t> оценка деятельности субъектов РФ, которая формируется в рейтинг регионов, так называемый мотивирующий мониторинг. </a:t>
            </a:r>
          </a:p>
          <a:p>
            <a:r>
              <a:rPr lang="ru-RU" baseline="0" dirty="0" smtClean="0"/>
              <a:t>Одним из блоков данного мотивирующего мониторинга является оценка механизмов управления качеством образования в субъекте РФ, которая тесто связана с оценкой механизмов управления качеством образования на уровне органов местного самоуправления и образовательных организаций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8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3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12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0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75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C6B66-18DF-44D7-836F-06AA70BAC9A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8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3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3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7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5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8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4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1881-D7E0-4735-999B-7C184BD588F3}" type="datetimeFigureOut">
              <a:rPr lang="ru-RU" smtClean="0"/>
              <a:t>пн 23.08.21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EC61-5A7B-4EAF-A220-A26180595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741" y="467844"/>
            <a:ext cx="11367435" cy="370951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Приоритетные направления работы системы образования Верещагинского городского округа для достижения высокого уровня качества образования – совершенствование муниципальных механизмов управления качеством образования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089" y="5544152"/>
            <a:ext cx="11864740" cy="1224813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Докладчик: Марина Анатольевна Смирнова,</a:t>
            </a:r>
            <a:b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консультант отдела образования администрации</a:t>
            </a:r>
            <a:b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Верещагинского городского округа Пермского края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24.08.2021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693" y="3863799"/>
            <a:ext cx="3532710" cy="242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60455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Итоговая оценка 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субъектов Российской Федерации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4025" y="1424539"/>
            <a:ext cx="10607040" cy="702644"/>
          </a:xfrm>
          <a:prstGeom prst="roundRect">
            <a:avLst/>
          </a:prstGeom>
          <a:solidFill>
            <a:schemeClr val="accent1">
              <a:alpha val="12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Комплексная оценка деятельности субъектов Российской Федерации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7792" y="2665625"/>
            <a:ext cx="9066998" cy="790532"/>
          </a:xfrm>
          <a:prstGeom prst="roundRect">
            <a:avLst/>
          </a:prstGeom>
          <a:solidFill>
            <a:schemeClr val="accent1">
              <a:alpha val="12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Оценка механизмов управления качеством образования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субъектах Российской Федерации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1186" y="3981727"/>
            <a:ext cx="7700211" cy="838162"/>
          </a:xfrm>
          <a:prstGeom prst="roundRect">
            <a:avLst/>
          </a:prstGeom>
          <a:solidFill>
            <a:schemeClr val="accent1">
              <a:alpha val="12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Оценка механизмов управления качеством образования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рганов местного самоуправления муниципального образования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4482" y="5345459"/>
            <a:ext cx="6511490" cy="916768"/>
          </a:xfrm>
          <a:prstGeom prst="roundRect">
            <a:avLst/>
          </a:prstGeom>
          <a:solidFill>
            <a:schemeClr val="accent1">
              <a:alpha val="12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Оценка механизмов управления качеством образования образовательных организаций муниципального образования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505651" y="2127183"/>
            <a:ext cx="770021" cy="525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505651" y="3443285"/>
            <a:ext cx="770021" cy="525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05651" y="4819889"/>
            <a:ext cx="770021" cy="525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67377" y="0"/>
            <a:ext cx="12060455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Региональная система оценки механизмов управления качеством образования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260" y="1453415"/>
            <a:ext cx="11733195" cy="61601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Концепция региональной системы управления качеством образования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 Пермском крае до 2024 года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39" y="2454442"/>
            <a:ext cx="6140918" cy="425436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Механизмы управления качеством образовательных результатов:</a:t>
            </a:r>
          </a:p>
          <a:p>
            <a:pPr algn="ctr"/>
            <a:endParaRPr lang="ru-RU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оценки качества подготовки обучающихся;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работы со школами с низкими результатами обучения и/или школам, функционирующими в неблагоприятных социальных условиях;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выявления, поддержки </a:t>
            </a:r>
            <a:b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развития способностей и талантов </a:t>
            </a:r>
            <a:b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 детей и молодежи;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работы по самоопределению </a:t>
            </a:r>
            <a:b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профессиональной ориентации обучающихся;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оценки качества дошкольного образования</a:t>
            </a:r>
            <a:endParaRPr lang="ru-RU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4548" y="2454443"/>
            <a:ext cx="5755908" cy="425436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Механизмы управления качеством образовательной деятельности:</a:t>
            </a:r>
          </a:p>
          <a:p>
            <a:pPr algn="ctr"/>
            <a:endParaRPr lang="ru-RU" b="1" u="sng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объективности процедур оценки качества образования и олимпиад школьников;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мониторинга эффективности руководителей всех образовательных организаций;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мониторинга качества дополнительного профессионального образования педагогических работников;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методической работы;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Система организации воспитания и социализации обучающихся</a:t>
            </a:r>
            <a:endParaRPr lang="ru-RU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Прямая со стрелкой 9"/>
          <p:cNvCxnSpPr>
            <a:endCxn id="7" idx="0"/>
          </p:cNvCxnSpPr>
          <p:nvPr/>
        </p:nvCxnSpPr>
        <p:spPr>
          <a:xfrm flipH="1">
            <a:off x="3123398" y="2069432"/>
            <a:ext cx="1333099" cy="385010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8" idx="0"/>
          </p:cNvCxnSpPr>
          <p:nvPr/>
        </p:nvCxnSpPr>
        <p:spPr>
          <a:xfrm>
            <a:off x="7979343" y="2069432"/>
            <a:ext cx="1203159" cy="385011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0581" y="52212"/>
            <a:ext cx="120604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Структура систем механизмов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управления качеством образования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8940288"/>
              </p:ext>
            </p:extLst>
          </p:nvPr>
        </p:nvGraphicFramePr>
        <p:xfrm>
          <a:off x="283944" y="1491916"/>
          <a:ext cx="11357812" cy="219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844316517"/>
              </p:ext>
            </p:extLst>
          </p:nvPr>
        </p:nvGraphicFramePr>
        <p:xfrm>
          <a:off x="-291971" y="4069080"/>
          <a:ext cx="12785561" cy="2343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Выгнутая вправо стрелка 22"/>
          <p:cNvSpPr/>
          <p:nvPr/>
        </p:nvSpPr>
        <p:spPr>
          <a:xfrm>
            <a:off x="11128408" y="2589196"/>
            <a:ext cx="1026695" cy="28538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4753" y="96254"/>
            <a:ext cx="11771697" cy="4812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200"/>
              </a:lnSpc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Система оценки объективности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и  качества подготовки обучающихся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706414"/>
              </p:ext>
            </p:extLst>
          </p:nvPr>
        </p:nvGraphicFramePr>
        <p:xfrm>
          <a:off x="134753" y="817880"/>
          <a:ext cx="11627318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546">
                  <a:extLst>
                    <a:ext uri="{9D8B030D-6E8A-4147-A177-3AD203B41FA5}">
                      <a16:colId xmlns:a16="http://schemas.microsoft.com/office/drawing/2014/main" val="931950288"/>
                    </a:ext>
                  </a:extLst>
                </a:gridCol>
                <a:gridCol w="7685772">
                  <a:extLst>
                    <a:ext uri="{9D8B030D-6E8A-4147-A177-3AD203B41FA5}">
                      <a16:colId xmlns:a16="http://schemas.microsoft.com/office/drawing/2014/main" val="403228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Направление целей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и задач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П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529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Достижение обучающимися планируемых метапредметных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и предметных результатов освоения основных образовательных программ начального общего, основного общего и среднего общего образования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 4 классов, достигших базового уровня предметной подготовки по результатам ВП), от общего числа обучающихся, принявших участие в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ВПР;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 9 классов, успешно завершивших обучение по образовательным программам основного общего образования;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 11 классов, успешно завершивших обучение по образовательным программам среднего общего образования;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 5-9 классов, достигших высокого уровня метапредметной подготовки, от общего числа обучающихся, осваивающих программы образовательные программы основного общего образования</a:t>
                      </a:r>
                    </a:p>
                    <a:p>
                      <a:pPr marL="0" indent="539750" algn="just"/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26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Оценка функциональной грамотности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обучающихся, в отношении которых проводилась оценка функциональной грамотности, от общего количества обучающихся в образовательных организациях; 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обучающихся, показавших высокий уровень формирования функциональной грамотности (читательская, естественнонаучная, финансовая) от общего числа обучающихся образовательных организаций, принявших участие в оценке функциональной грамотности</a:t>
                      </a:r>
                    </a:p>
                    <a:p>
                      <a:pPr marL="0" indent="539750" algn="just"/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4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Обеспечение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объективности процедур оценки качества образования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образовательных организаций с признаками необъективности результатов ВПР;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общеобразовательных организаций с необъективными результатами ВПР, в которых осуществлена перекрестная проверка работ обучающихся;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образовательных организаций, охваченных общественным/независимым наблюдением при проведении ВПР;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аудиторий, охваченных онлайн-наблюдением, проводимым работниками Ситуационного центра Пермского края при проведении государственной итоговой аттестации в 11 классах;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Участие педагогов в региональных предметных комиссиях при проведении государственной итоговой аттестации</a:t>
                      </a:r>
                    </a:p>
                    <a:p>
                      <a:pPr marL="0" indent="539750" algn="just"/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604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Обеспечение объективности Всероссийской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олимпиады школьников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образовательных организаций, охваченных общественным/независимым наблюдением, при проведении муниципального этапа Всероссийской олимпиады школьников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36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6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4753" y="250259"/>
            <a:ext cx="11771697" cy="4812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200"/>
              </a:lnSpc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Система обеспечения профессионального развития педагогических работников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8411"/>
              </p:ext>
            </p:extLst>
          </p:nvPr>
        </p:nvGraphicFramePr>
        <p:xfrm>
          <a:off x="134753" y="991136"/>
          <a:ext cx="11627318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546">
                  <a:extLst>
                    <a:ext uri="{9D8B030D-6E8A-4147-A177-3AD203B41FA5}">
                      <a16:colId xmlns:a16="http://schemas.microsoft.com/office/drawing/2014/main" val="931950288"/>
                    </a:ext>
                  </a:extLst>
                </a:gridCol>
                <a:gridCol w="7685772">
                  <a:extLst>
                    <a:ext uri="{9D8B030D-6E8A-4147-A177-3AD203B41FA5}">
                      <a16:colId xmlns:a16="http://schemas.microsoft.com/office/drawing/2014/main" val="4032289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Направление целей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и задач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П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оказатели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529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Выявление профессиональных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дефицитов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педагогов (в разрезе учебных предметов), прошедших диагностику профессиональных дефицитов, на федеральном уровне;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педагогов, принимающих участие в региональных оценочных мероприятиях, направленных на выявление профессиональных дефицитов у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26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Повышение профессионального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мастерства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работников образовательных организаций, для которых разработан индивидуальный образовательный маршрут в Центре непрерывного повышения профессионального мастерства педагогических работников;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работников образовательных организаций, прошедших повышение квалификации по дополнительным профессиональным программам (ДПП), включенным в Федеральный реестр дополнительных профессиональных программ;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Количество индивидуальных образовательных маршрутов совершенствования профессионального мастерства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4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Поддержка молодых педагогов/реализация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программ наставничества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молодых педагогов  в возрасте до 35 лет в образовательных организациях, охваченных различными формами методической поддержки и сопровождения в первые три года работы, включая наставничество;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образовательных организаций, реализующих целевую модель наставничества педагогических работников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604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Организация сетевого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взаимодействия педагогов (методических объединений, профессиональных сообщества педагогов) на муниципальном уровне 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Наличие и реализация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школьных/муниципальных программ (планов мероприятий) методического сопровождения деятельности педагогов;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работников, вошедших в методический актив по результатам оценки предметных и методических компетенций учителей, от общего числа педагогических работников;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Количество педагогических работников, вошедших в реестр экспертов метапредметных конкурсов и олимпиад Пермского края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36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Выявление кадровых потребностей в образовательных организациях муниципального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 образования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вакансий в образовательных организациях;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работников образовательных организаций пенсионного возраста;</a:t>
                      </a:r>
                    </a:p>
                    <a:p>
                      <a:pPr marL="0" indent="539750" algn="just"/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Доля педагогических работников образовательных организаций, имеющих внутреннее и (или) внешнее совместительство</a:t>
                      </a:r>
                      <a:endParaRPr lang="ru-RU" sz="120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94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2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4378" y="125131"/>
            <a:ext cx="11771697" cy="1049152"/>
          </a:xfrm>
        </p:spPr>
        <p:txBody>
          <a:bodyPr>
            <a:normAutofit/>
          </a:bodyPr>
          <a:lstStyle/>
          <a:p>
            <a:pPr algn="ctr">
              <a:lnSpc>
                <a:spcPts val="3200"/>
              </a:lnSpc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Регламентация деятельности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муниципальных профессиональных объединений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4377" y="1174283"/>
            <a:ext cx="11916077" cy="10972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Постановление администрации Верещагинского городского округа Пермского края </a:t>
            </a:r>
            <a:b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03.06.2020 №254-01-01-802 «Об организации деятельности муниципального профессионального объединения педагогических работников Верещагинского городского округа»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377" y="2932497"/>
            <a:ext cx="11916077" cy="10972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Положение о муниципальном профессиональном объединении педагогических работников Верещагинского городского округа, утвержденное приказом МБОУ «ВОК» от 21.09.2021 № 1349-од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4377" y="4751672"/>
            <a:ext cx="11916077" cy="109727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Документация и отчетность муниципального профессионального объединения педагогических работников Верещагинского городского округа, установленные Положением о МПО ВГО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946358" y="2271562"/>
            <a:ext cx="3551722" cy="660935"/>
          </a:xfrm>
          <a:prstGeom prst="downArrow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46358" y="4029776"/>
            <a:ext cx="3551722" cy="721896"/>
          </a:xfrm>
          <a:prstGeom prst="downArrow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4378" y="125131"/>
            <a:ext cx="11771697" cy="1049152"/>
          </a:xfrm>
        </p:spPr>
        <p:txBody>
          <a:bodyPr>
            <a:normAutofit fontScale="90000"/>
          </a:bodyPr>
          <a:lstStyle/>
          <a:p>
            <a:pPr algn="ctr">
              <a:lnSpc>
                <a:spcPts val="3200"/>
              </a:lnSpc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Направления деятельности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муниципальных профессиональных объединений </a:t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 2021-2022 учебный год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378" y="1308800"/>
            <a:ext cx="4774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Основные направления деятельности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 соответствии с Положением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 муниципальном профессиональном объединении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7322" y="1308800"/>
            <a:ext cx="5119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Формирование и проведений мероприятий, направленных на реализацию региональной системы оценки механизмов управления качеством образования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379" y="2643647"/>
            <a:ext cx="5813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У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частие в работе муниципальных и региональных семинаров,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мастер-классов, конференций, образовательных форумов и совещаний;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в конкурсах профессионального мастерства всех уровней;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существление методического сопровождения педагогов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 актуальным вопросам образования;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осещение уроков/занятий педагогов с целью изучения и обобщения педагогического опыта, анализа планируемых результатов;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роведение открытых уроков/занятий по определенной теме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 целью ознакомления с методическими разработками сложных тем предмета;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казание помощи педагогам в оценке и самооценке результатов профессиональной деятельности за межаттестационный период;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рганизация и проведение конкурсов, олимпиад, фестивалей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для педагогов, заочных школ для обучающихся;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существление разработки методических рекомендаций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 использованию цифровых образовательных ресурсов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информационных учебно-методических комплектов;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У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частие в работе сетевых сообществ образовательных организаций;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в инновационной деятельности образовательных организаций</a:t>
            </a:r>
            <a:endParaRPr lang="ru-RU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35567" y="2643647"/>
            <a:ext cx="58136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Обеспечение объективности процедур оценки качества образования;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Обеспечение объективности Всероссийской олимпиады школьников;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Методическая 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поддержка и сопровождение, включая наставничество молодых педагогов в возрасте до 35 лет;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Исполнение планов мероприятий («дорожных карт») по реализации региональных концепций;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Организация и проведение мероприятий для родителей (законных представителей) в рамках направления деятельности </a:t>
            </a:r>
            <a:b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муниципального профессионального 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объединения; </a:t>
            </a:r>
            <a:endParaRPr lang="ru-RU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</a:t>
            </a: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педагогов в региональных предметных комиссиях при проведении государственной итоговой аттестации;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Формирование 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позитивного отношения к участию в федеральных и региональных оценочных мероприятиях, направленных на выявление профессиональных дефицитов у педагогических 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работников</a:t>
            </a:r>
            <a:endParaRPr lang="ru-RU" sz="1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489" y="4142382"/>
            <a:ext cx="11367435" cy="271561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Спасибо за внимание!</a:t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Успехов 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 2021-2022 учебном году!</a:t>
            </a:r>
            <a:b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45" y="166199"/>
            <a:ext cx="4606847" cy="39761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48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918</Words>
  <Application>Microsoft Office PowerPoint</Application>
  <PresentationFormat>Широкоэкранный</PresentationFormat>
  <Paragraphs>113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Тема Office</vt:lpstr>
      <vt:lpstr>Приоритетные направления работы системы образования Верещагинского городского округа для достижения высокого уровня качества образования – совершенствование муниципальных механизмов управления качеством образования</vt:lpstr>
      <vt:lpstr>Итоговая оценка  субъектов Российской Федерации</vt:lpstr>
      <vt:lpstr>Региональная система оценки механизмов управления качеством образования</vt:lpstr>
      <vt:lpstr>Презентация PowerPoint</vt:lpstr>
      <vt:lpstr>Система оценки объективности  и  качества подготовки обучающихся</vt:lpstr>
      <vt:lpstr>Система обеспечения профессионального развития педагогических работников</vt:lpstr>
      <vt:lpstr>Регламентация деятельности  муниципальных профессиональных объединений </vt:lpstr>
      <vt:lpstr>Направления деятельности  муниципальных профессиональных объединений  на 2021-2022 учебный год </vt:lpstr>
      <vt:lpstr>Спасибо за внимание! Успехов в 2021-2022 учебном году!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М.А.</dc:creator>
  <cp:lastModifiedBy>Пользователь</cp:lastModifiedBy>
  <cp:revision>111</cp:revision>
  <cp:lastPrinted>2021-08-23T10:52:06Z</cp:lastPrinted>
  <dcterms:created xsi:type="dcterms:W3CDTF">2021-08-23T07:28:16Z</dcterms:created>
  <dcterms:modified xsi:type="dcterms:W3CDTF">2021-08-23T15:43:12Z</dcterms:modified>
</cp:coreProperties>
</file>