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3"/>
  </p:notesMasterIdLst>
  <p:sldIdLst>
    <p:sldId id="307" r:id="rId2"/>
    <p:sldId id="306" r:id="rId3"/>
    <p:sldId id="259" r:id="rId4"/>
    <p:sldId id="348" r:id="rId5"/>
    <p:sldId id="349" r:id="rId6"/>
    <p:sldId id="350" r:id="rId7"/>
    <p:sldId id="351" r:id="rId8"/>
    <p:sldId id="352" r:id="rId9"/>
    <p:sldId id="353" r:id="rId10"/>
    <p:sldId id="354" r:id="rId11"/>
    <p:sldId id="356" r:id="rId12"/>
    <p:sldId id="355" r:id="rId13"/>
    <p:sldId id="302" r:id="rId14"/>
    <p:sldId id="280" r:id="rId15"/>
    <p:sldId id="338" r:id="rId16"/>
    <p:sldId id="328" r:id="rId17"/>
    <p:sldId id="345" r:id="rId18"/>
    <p:sldId id="312" r:id="rId19"/>
    <p:sldId id="289" r:id="rId20"/>
    <p:sldId id="342" r:id="rId21"/>
    <p:sldId id="339" r:id="rId22"/>
    <p:sldId id="340" r:id="rId23"/>
    <p:sldId id="332" r:id="rId24"/>
    <p:sldId id="284" r:id="rId25"/>
    <p:sldId id="304" r:id="rId26"/>
    <p:sldId id="329" r:id="rId27"/>
    <p:sldId id="299" r:id="rId28"/>
    <p:sldId id="317" r:id="rId29"/>
    <p:sldId id="318" r:id="rId30"/>
    <p:sldId id="319" r:id="rId31"/>
    <p:sldId id="29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0830" autoAdjust="0"/>
  </p:normalViewPr>
  <p:slideViewPr>
    <p:cSldViewPr>
      <p:cViewPr varScale="1">
        <p:scale>
          <a:sx n="81" d="100"/>
          <a:sy n="81" d="100"/>
        </p:scale>
        <p:origin x="145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63776-4792-40D0-806B-66B4E023D71B}" type="datetimeFigureOut">
              <a:rPr lang="ru-RU" smtClean="0"/>
              <a:pPr/>
              <a:t>пт 04.03.22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0CC6A-D6D0-4394-B311-63599E6705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532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0CC6A-D6D0-4394-B311-63599E67051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860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0CC6A-D6D0-4394-B311-63599E67051C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035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пт 04.03.22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04.03.22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04.03.22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пт 04.03.22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пт 04.03.22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04.03.22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04.03.22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пт 04.03.22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пт 04.03.22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пт 04.03.22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пт 04.03.22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пт 04.03.22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wedg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4" descr="x_c1f1614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8229600" cy="1512168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6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ГБПОУ «Строгановский колледж» </a:t>
            </a:r>
            <a:r>
              <a:rPr lang="ru-RU" sz="66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66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4400" b="1" cap="none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3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5661248"/>
            <a:ext cx="6400800" cy="806236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 Очёр</a:t>
            </a:r>
            <a:endParaRPr lang="ru-RU" sz="40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496944" cy="63408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124744"/>
            <a:ext cx="8075240" cy="5328592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Квалификация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детей дошкольного возраста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Основные виды деятельности: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Организация мероприятий, направленных на укрепление здоровья ребенка и его физическое развитие;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Организация различных видов деятельности и общения детей;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Организация занятий по основным общеобразовательным программам дошкольного образования;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Взаимодействие с родителями и сотрудниками образовательной организации;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Методическое обеспечение образовательного процесса.</a:t>
            </a:r>
          </a:p>
          <a:p>
            <a:pPr marL="457200" indent="-457200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 обучения – 3 года 10 месяцев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 algn="ctr">
              <a:defRPr/>
            </a:pPr>
            <a:r>
              <a:rPr lang="ru-RU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endParaRPr lang="ru-RU" sz="32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179512" y="2204864"/>
            <a:ext cx="8820472" cy="3024336"/>
          </a:xfrm>
        </p:spPr>
        <p:txBody>
          <a:bodyPr>
            <a:normAutofit fontScale="47500" lnSpcReduction="20000"/>
          </a:bodyPr>
          <a:lstStyle/>
          <a:p>
            <a:pPr marL="82296" indent="0" algn="ctr">
              <a:buNone/>
            </a:pPr>
            <a:r>
              <a:rPr lang="ru-RU" sz="1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Приём в 2021 году </a:t>
            </a:r>
          </a:p>
          <a:p>
            <a:pPr marL="82296" indent="0" algn="ctr">
              <a:buNone/>
            </a:pPr>
            <a:r>
              <a:rPr lang="ru-RU" sz="1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специальностям </a:t>
            </a:r>
          </a:p>
          <a:p>
            <a:pPr marL="82296" indent="0" algn="ctr">
              <a:buNone/>
            </a:pPr>
            <a:endParaRPr lang="ru-RU" sz="1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ru-RU" sz="11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(на базе 11 классов)</a:t>
            </a:r>
          </a:p>
          <a:p>
            <a:pPr marL="82296" indent="0" algn="ctr">
              <a:buNone/>
            </a:pPr>
            <a:endParaRPr lang="ru-RU" sz="11200" b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64219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Профессиональное обучение 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(по отраслям)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строительство и эксплуатация зданий и сооружений</a:t>
            </a: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075240" cy="4869160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Квалификация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мастер производственного обучения, техник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Основные виды деятельности: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Организация учебно-производственного процесса;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Педагогическое сопровождение группы обучающихся в урочной и внеурочной деятельности;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Методическое обеспечение учебно-производственного процесса и педагогического сопровождения группы обучающихся профессиям рабочих, должностям служащих;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Участие в организации производственной деятельности;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Выполнение работ по одной или нескольким профессиям рабочих, должностям служащих.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 обучения – 3 года 10 месяцев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Documents and Settings\УПР\Рабочий стол\ВОСПИТАНИЕ\Фотогалерея\Кл. час Масленица-гр.т-30, 85,79\DSC0035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2844" y="285728"/>
            <a:ext cx="5293252" cy="3969940"/>
          </a:xfrm>
          <a:prstGeom prst="rect">
            <a:avLst/>
          </a:prstGeom>
          <a:noFill/>
        </p:spPr>
      </p:pic>
      <p:pic>
        <p:nvPicPr>
          <p:cNvPr id="9222" name="Picture 6" descr="C:\Documents and Settings\УПР\Рабочий стол\ВОСПИТАНИЕ\Фотогалерея\Кл. час Масленица-гр.т-30, 85,79\DSC0035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708920"/>
            <a:ext cx="5282606" cy="3961955"/>
          </a:xfrm>
          <a:prstGeom prst="rect">
            <a:avLst/>
          </a:prstGeom>
          <a:noFill/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5603936" y="259485"/>
            <a:ext cx="3377396" cy="232772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Библиотека и читальный зал с компьютерами и выходом в интернет</a:t>
            </a:r>
            <a:endParaRPr lang="ru-RU" sz="2800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320"/>
            <a:ext cx="8538152" cy="63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Спортивные мероприятия проходят в большом зале </a:t>
            </a:r>
            <a:br>
              <a:rPr lang="ru-RU" sz="24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спорткомплекса колледжа</a:t>
            </a:r>
            <a:endParaRPr lang="ru-RU" sz="2400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K:\спорт\SDC127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1124744"/>
            <a:ext cx="3657600" cy="20579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4784"/>
            <a:ext cx="3456384" cy="25939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5" descr="K:\спорт\SDC1274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005064"/>
            <a:ext cx="3657600" cy="2057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274320"/>
            <a:ext cx="5369800" cy="77841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«Волонтеры»</a:t>
            </a:r>
            <a:endParaRPr lang="ru-RU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волонтеры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/>
          <a:srcRect l="12245" r="6045"/>
          <a:stretch/>
        </p:blipFill>
        <p:spPr>
          <a:xfrm>
            <a:off x="2987824" y="1412776"/>
            <a:ext cx="5997743" cy="4487871"/>
          </a:xfrm>
        </p:spPr>
      </p:pic>
      <p:pic>
        <p:nvPicPr>
          <p:cNvPr id="6" name="Рисунок 5" descr="концерт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548680"/>
            <a:ext cx="2743997" cy="4027886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7200" y="2514600"/>
            <a:ext cx="3657600" cy="2743200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" t="718" r="11515" b="19516"/>
          <a:stretch/>
        </p:blipFill>
        <p:spPr>
          <a:xfrm>
            <a:off x="3355640" y="0"/>
            <a:ext cx="5788360" cy="428343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"/>
          <a:stretch/>
        </p:blipFill>
        <p:spPr>
          <a:xfrm>
            <a:off x="1763688" y="3429000"/>
            <a:ext cx="4461107" cy="31683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83" b="15348"/>
          <a:stretch/>
        </p:blipFill>
        <p:spPr>
          <a:xfrm>
            <a:off x="182901" y="188640"/>
            <a:ext cx="451596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592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4104456" cy="9224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2019 год. </a:t>
            </a:r>
            <a:b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Краевой слёт </a:t>
            </a:r>
            <a:b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«Молодая смена»</a:t>
            </a:r>
            <a:endParaRPr lang="ru-RU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HomeMaster\Desktop\8732\IMG_20191128_14151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350324"/>
            <a:ext cx="3657600" cy="3071751"/>
          </a:xfrm>
          <a:prstGeom prst="rect">
            <a:avLst/>
          </a:prstGeom>
          <a:noFill/>
        </p:spPr>
      </p:pic>
      <p:pic>
        <p:nvPicPr>
          <p:cNvPr id="2051" name="Picture 3" descr="C:\Users\HomeMaster\Desktop\8732\IMG_20191128_13070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8640"/>
            <a:ext cx="4233664" cy="3175248"/>
          </a:xfrm>
          <a:prstGeom prst="rect">
            <a:avLst/>
          </a:prstGeom>
          <a:noFill/>
        </p:spPr>
      </p:pic>
      <p:pic>
        <p:nvPicPr>
          <p:cNvPr id="2052" name="Picture 4" descr="C:\Users\HomeMaster\Desktop\8732\IMG_20191128_1306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501008"/>
            <a:ext cx="3912435" cy="29343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56239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Традиционные мероприятия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Содержимое 13" descr="5b2789c4abaa9e2_1538.58ad9133d1_g-middl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67000"/>
            <a:ext cx="3657600" cy="2438400"/>
          </a:xfrm>
        </p:spPr>
      </p:pic>
      <p:pic>
        <p:nvPicPr>
          <p:cNvPr id="10" name="Содержимое 9" descr="cf965561dcd5edf_1536.cca747b2fe_g-middle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429124" y="642918"/>
            <a:ext cx="4429156" cy="292895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3286124"/>
            <a:ext cx="4666811" cy="33767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8" y="651848"/>
            <a:ext cx="4290706" cy="263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9610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-243408"/>
            <a:ext cx="8001024" cy="633670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Посвящение в студенты</a:t>
            </a:r>
            <a:r>
              <a:rPr lang="ru-RU" sz="22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3"/>
                </a:solidFill>
              </a:rPr>
              <a:t/>
            </a:r>
            <a:br>
              <a:rPr lang="ru-RU" sz="2200" b="1" dirty="0" smtClean="0">
                <a:solidFill>
                  <a:schemeClr val="accent3"/>
                </a:solidFill>
              </a:rPr>
            </a:br>
            <a:r>
              <a:rPr lang="ru-RU" sz="2200" b="1" dirty="0" smtClean="0">
                <a:solidFill>
                  <a:schemeClr val="accent3"/>
                </a:solidFill>
              </a:rPr>
              <a:t> </a:t>
            </a:r>
            <a:r>
              <a:rPr lang="ru-RU" sz="2200" dirty="0" smtClean="0">
                <a:solidFill>
                  <a:schemeClr val="accent3"/>
                </a:solidFill>
              </a:rPr>
              <a:t/>
            </a:r>
            <a:br>
              <a:rPr lang="ru-RU" sz="2200" dirty="0" smtClean="0">
                <a:solidFill>
                  <a:schemeClr val="accent3"/>
                </a:solidFill>
              </a:rPr>
            </a:br>
            <a:r>
              <a:rPr lang="ru-RU" sz="2200" dirty="0" smtClean="0">
                <a:solidFill>
                  <a:schemeClr val="accent3"/>
                </a:solidFill>
              </a:rPr>
              <a:t/>
            </a:r>
            <a:br>
              <a:rPr lang="ru-RU" sz="2200" dirty="0" smtClean="0">
                <a:solidFill>
                  <a:schemeClr val="accent3"/>
                </a:solidFill>
              </a:rPr>
            </a:br>
            <a:r>
              <a:rPr lang="ru-RU" sz="2400" dirty="0" smtClean="0">
                <a:solidFill>
                  <a:schemeClr val="accent3"/>
                </a:solidFill>
              </a:rPr>
              <a:t/>
            </a:r>
            <a:br>
              <a:rPr lang="ru-RU" sz="2400" dirty="0" smtClean="0">
                <a:solidFill>
                  <a:schemeClr val="accent3"/>
                </a:solidFill>
              </a:rPr>
            </a:br>
            <a:r>
              <a:rPr lang="ru-RU" sz="2400" dirty="0" smtClean="0">
                <a:solidFill>
                  <a:schemeClr val="accent3"/>
                </a:solidFill>
              </a:rPr>
              <a:t/>
            </a:r>
            <a:br>
              <a:rPr lang="ru-RU" sz="2400" dirty="0" smtClean="0">
                <a:solidFill>
                  <a:schemeClr val="accent3"/>
                </a:solidFill>
              </a:rPr>
            </a:br>
            <a:r>
              <a:rPr lang="ru-RU" sz="2400" dirty="0" smtClean="0">
                <a:solidFill>
                  <a:schemeClr val="accent3"/>
                </a:solidFill>
              </a:rPr>
              <a:t/>
            </a:r>
            <a:br>
              <a:rPr lang="ru-RU" sz="2400" dirty="0" smtClean="0">
                <a:solidFill>
                  <a:schemeClr val="accent3"/>
                </a:solidFill>
              </a:rPr>
            </a:br>
            <a:r>
              <a:rPr lang="ru-RU" sz="2400" dirty="0" smtClean="0">
                <a:solidFill>
                  <a:schemeClr val="accent3"/>
                </a:solidFill>
              </a:rPr>
              <a:t/>
            </a:r>
            <a:br>
              <a:rPr lang="ru-RU" sz="2400" dirty="0" smtClean="0">
                <a:solidFill>
                  <a:schemeClr val="accent3"/>
                </a:solidFill>
              </a:rPr>
            </a:br>
            <a:r>
              <a:rPr lang="ru-RU" sz="2400" dirty="0" smtClean="0">
                <a:solidFill>
                  <a:schemeClr val="accent3"/>
                </a:solidFill>
              </a:rPr>
              <a:t/>
            </a:r>
            <a:br>
              <a:rPr lang="ru-RU" sz="2400" dirty="0" smtClean="0">
                <a:solidFill>
                  <a:schemeClr val="accent3"/>
                </a:solidFill>
              </a:rPr>
            </a:br>
            <a:r>
              <a:rPr lang="ru-RU" sz="2400" dirty="0" smtClean="0">
                <a:solidFill>
                  <a:schemeClr val="accent3"/>
                </a:solidFill>
              </a:rPr>
              <a:t/>
            </a:r>
            <a:br>
              <a:rPr lang="ru-RU" sz="2400" dirty="0" smtClean="0">
                <a:solidFill>
                  <a:schemeClr val="accent3"/>
                </a:solidFill>
              </a:rPr>
            </a:br>
            <a:r>
              <a:rPr lang="ru-RU" sz="2400" dirty="0" smtClean="0">
                <a:solidFill>
                  <a:schemeClr val="accent3"/>
                </a:solidFill>
              </a:rPr>
              <a:t/>
            </a:r>
            <a:br>
              <a:rPr lang="ru-RU" sz="2400" dirty="0" smtClean="0">
                <a:solidFill>
                  <a:schemeClr val="accent3"/>
                </a:solidFill>
              </a:rPr>
            </a:br>
            <a:r>
              <a:rPr lang="ru-RU" sz="2400" dirty="0" smtClean="0">
                <a:solidFill>
                  <a:schemeClr val="accent3"/>
                </a:solidFill>
              </a:rPr>
              <a:t/>
            </a:r>
            <a:br>
              <a:rPr lang="ru-RU" sz="2400" dirty="0" smtClean="0">
                <a:solidFill>
                  <a:schemeClr val="accent3"/>
                </a:solidFill>
              </a:rPr>
            </a:br>
            <a:r>
              <a:rPr lang="ru-RU" sz="2400" dirty="0" smtClean="0">
                <a:solidFill>
                  <a:schemeClr val="accent3"/>
                </a:solidFill>
              </a:rPr>
              <a:t/>
            </a:r>
            <a:br>
              <a:rPr lang="ru-RU" sz="2400" dirty="0" smtClean="0">
                <a:solidFill>
                  <a:schemeClr val="accent3"/>
                </a:solidFill>
              </a:rPr>
            </a:br>
            <a:r>
              <a:rPr lang="ru-RU" sz="2400" dirty="0" smtClean="0">
                <a:solidFill>
                  <a:schemeClr val="accent3"/>
                </a:solidFill>
              </a:rPr>
              <a:t>	</a:t>
            </a:r>
            <a:br>
              <a:rPr lang="ru-RU" sz="2400" dirty="0" smtClean="0">
                <a:solidFill>
                  <a:schemeClr val="accent3"/>
                </a:solidFill>
              </a:rPr>
            </a:br>
            <a:r>
              <a:rPr lang="ru-RU" sz="2000" dirty="0" smtClean="0">
                <a:solidFill>
                  <a:schemeClr val="accent4"/>
                </a:solidFill>
              </a:rPr>
              <a:t/>
            </a:r>
            <a:br>
              <a:rPr lang="ru-RU" sz="2000" dirty="0" smtClean="0">
                <a:solidFill>
                  <a:schemeClr val="accent4"/>
                </a:solidFill>
              </a:rPr>
            </a:br>
            <a:endParaRPr lang="ru-RU" sz="2000" dirty="0">
              <a:solidFill>
                <a:schemeClr val="accent4"/>
              </a:solidFill>
            </a:endParaRPr>
          </a:p>
        </p:txBody>
      </p:sp>
      <p:pic>
        <p:nvPicPr>
          <p:cNvPr id="6" name="Содержимое 5" descr="2a683a784207dec_1707.03db7dc4cf_g-middl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764704"/>
            <a:ext cx="4064947" cy="3050618"/>
          </a:xfrm>
        </p:spPr>
      </p:pic>
      <p:pic>
        <p:nvPicPr>
          <p:cNvPr id="8" name="Содержимое 7" descr="84f80225e21d784_1708.9f01251e6e_g-middle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 l="2042" t="30633" b="14227"/>
          <a:stretch>
            <a:fillRect/>
          </a:stretch>
        </p:blipFill>
        <p:spPr>
          <a:xfrm>
            <a:off x="4716016" y="764704"/>
            <a:ext cx="4175325" cy="3133692"/>
          </a:xfrm>
        </p:spPr>
      </p:pic>
      <p:pic>
        <p:nvPicPr>
          <p:cNvPr id="9" name="Рисунок 8" descr="c50be79a8f0136e_1712.5bc70fa136_g-middle.jpg"/>
          <p:cNvPicPr>
            <a:picLocks noChangeAspect="1"/>
          </p:cNvPicPr>
          <p:nvPr/>
        </p:nvPicPr>
        <p:blipFill>
          <a:blip r:embed="rId4" cstate="print"/>
          <a:srcRect t="35417" b="16666"/>
          <a:stretch>
            <a:fillRect/>
          </a:stretch>
        </p:blipFill>
        <p:spPr>
          <a:xfrm>
            <a:off x="2214546" y="3571876"/>
            <a:ext cx="4929222" cy="3149247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45224"/>
            <a:ext cx="8136904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2021 году колледж отметит 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107 лет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УПР\Рабочий стол\Коллектив педагогов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56891" cy="51583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День студента- Татьянин день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5d07d1e7d99c8cc_1790.5b6ced6988_g-middl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38729" r="12736" b="16427"/>
          <a:stretch>
            <a:fillRect/>
          </a:stretch>
        </p:blipFill>
        <p:spPr>
          <a:xfrm>
            <a:off x="1331640" y="1124744"/>
            <a:ext cx="3708984" cy="2541341"/>
          </a:xfrm>
        </p:spPr>
      </p:pic>
      <p:pic>
        <p:nvPicPr>
          <p:cNvPr id="6" name="Содержимое 5" descr="5abffa676c6bc33_1792.9bc4692737_g-middle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364088" y="1124744"/>
            <a:ext cx="3429024" cy="2573377"/>
          </a:xfrm>
        </p:spPr>
      </p:pic>
      <p:pic>
        <p:nvPicPr>
          <p:cNvPr id="7" name="Рисунок 6" descr="60e708ad2d05292_1791.9e702262cb_g-midd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3861048"/>
            <a:ext cx="3712455" cy="2643206"/>
          </a:xfrm>
          <a:prstGeom prst="rect">
            <a:avLst/>
          </a:prstGeom>
        </p:spPr>
      </p:pic>
      <p:pic>
        <p:nvPicPr>
          <p:cNvPr id="8" name="Рисунок 7" descr="ba7d98b3985b8eb_1789.9efb0c8d9e_g-midd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3861048"/>
            <a:ext cx="3528392" cy="264795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-171400"/>
            <a:ext cx="749808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Битва хоров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Рисунок 5" descr="битва хоро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828711"/>
            <a:ext cx="3594591" cy="2795793"/>
          </a:xfrm>
          <a:prstGeom prst="rect">
            <a:avLst/>
          </a:prstGeom>
        </p:spPr>
      </p:pic>
      <p:pic>
        <p:nvPicPr>
          <p:cNvPr id="4" name="Рисунок 3" descr="8937650e5a4d317_1475.b2dbe7dc33_g-midd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850507"/>
            <a:ext cx="3744416" cy="2810069"/>
          </a:xfrm>
          <a:prstGeom prst="rect">
            <a:avLst/>
          </a:prstGeom>
        </p:spPr>
      </p:pic>
      <p:pic>
        <p:nvPicPr>
          <p:cNvPr id="5" name="Рисунок 4" descr="1841851eb449310_1473.5761ddc5c2_g-midd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3861048"/>
            <a:ext cx="3619722" cy="2716490"/>
          </a:xfrm>
          <a:prstGeom prst="rect">
            <a:avLst/>
          </a:prstGeom>
        </p:spPr>
      </p:pic>
      <p:pic>
        <p:nvPicPr>
          <p:cNvPr id="7" name="Рисунок 6" descr="c3cea13e3c896ca_1474.f92a662f0e_g-midd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3822860"/>
            <a:ext cx="3717056" cy="273142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0"/>
            <a:ext cx="2232248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КВН</a:t>
            </a:r>
            <a:endParaRPr lang="ru-RU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b73928973ade503_910.4e48fb2017_g-midd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19993">
            <a:off x="345307" y="774534"/>
            <a:ext cx="3774570" cy="2832698"/>
          </a:xfrm>
          <a:prstGeom prst="rect">
            <a:avLst/>
          </a:prstGeom>
        </p:spPr>
      </p:pic>
      <p:pic>
        <p:nvPicPr>
          <p:cNvPr id="6" name="Рисунок 5" descr="ef5e522447ca3b7_900.fac8246b2f_g-midd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393564">
            <a:off x="4893240" y="900762"/>
            <a:ext cx="3838312" cy="2880534"/>
          </a:xfrm>
          <a:prstGeom prst="rect">
            <a:avLst/>
          </a:prstGeom>
        </p:spPr>
      </p:pic>
      <p:pic>
        <p:nvPicPr>
          <p:cNvPr id="7" name="Рисунок 6" descr="fa0a2e17950bbd0_892.a8b16137e1_g-midd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3429000"/>
            <a:ext cx="4413730" cy="3096344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171400"/>
            <a:ext cx="749808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Экскурсии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поцыки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764704"/>
            <a:ext cx="4070256" cy="2812177"/>
          </a:xfrm>
        </p:spPr>
      </p:pic>
      <p:pic>
        <p:nvPicPr>
          <p:cNvPr id="5" name="Рисунок 4" descr="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764704"/>
            <a:ext cx="4040737" cy="2791782"/>
          </a:xfrm>
          <a:prstGeom prst="rect">
            <a:avLst/>
          </a:prstGeom>
        </p:spPr>
      </p:pic>
      <p:pic>
        <p:nvPicPr>
          <p:cNvPr id="6" name="Рисунок 5" descr="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3645024"/>
            <a:ext cx="4247446" cy="2998686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53587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Экскурсионные туры для лучших студентов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Поездка в Казань</a:t>
            </a:r>
            <a:endParaRPr lang="ru-RU" sz="2000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accent6"/>
                </a:solidFill>
              </a:rPr>
              <a:t> </a:t>
            </a:r>
            <a:endParaRPr lang="ru-RU" sz="2400" dirty="0">
              <a:solidFill>
                <a:schemeClr val="accent6"/>
              </a:solidFill>
            </a:endParaRPr>
          </a:p>
        </p:txBody>
      </p:sp>
      <p:pic>
        <p:nvPicPr>
          <p:cNvPr id="9" name="Рисунок 8" descr="100_24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928670"/>
            <a:ext cx="3714776" cy="2786082"/>
          </a:xfrm>
          <a:prstGeom prst="rect">
            <a:avLst/>
          </a:prstGeom>
        </p:spPr>
      </p:pic>
      <p:pic>
        <p:nvPicPr>
          <p:cNvPr id="10" name="Рисунок 9" descr="100_24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3714752"/>
            <a:ext cx="3762401" cy="2821801"/>
          </a:xfrm>
          <a:prstGeom prst="rect">
            <a:avLst/>
          </a:prstGeom>
        </p:spPr>
      </p:pic>
      <p:pic>
        <p:nvPicPr>
          <p:cNvPr id="11" name="Рисунок 10" descr="100_25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857232"/>
            <a:ext cx="4286280" cy="564360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42852"/>
            <a:ext cx="4000496" cy="164307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Поездка в театр 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 моста»,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г. Пермь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колледж\100_137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514600"/>
            <a:ext cx="3657600" cy="2743200"/>
          </a:xfrm>
          <a:prstGeom prst="rect">
            <a:avLst/>
          </a:prstGeom>
          <a:noFill/>
        </p:spPr>
      </p:pic>
      <p:pic>
        <p:nvPicPr>
          <p:cNvPr id="1027" name="Picture 3" descr="F:\колледж\100_137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857364"/>
            <a:ext cx="3498056" cy="4664075"/>
          </a:xfrm>
          <a:prstGeom prst="rect">
            <a:avLst/>
          </a:prstGeom>
          <a:noFill/>
        </p:spPr>
      </p:pic>
      <p:pic>
        <p:nvPicPr>
          <p:cNvPr id="1028" name="Picture 4" descr="F:\колледж\100_13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142852"/>
            <a:ext cx="4940946" cy="37052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511474"/>
          </a:xfrm>
        </p:spPr>
        <p:txBody>
          <a:bodyPr>
            <a:normAutofit fontScale="90000"/>
          </a:bodyPr>
          <a:lstStyle/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:\Documents and Settings\УПР\Рабочий стол\САЙТ КОЛЛЕДЖА\2014,2015-2016\11.05.2016. Пермь-Звездный\ЗВЕЗДНЫЙ\Пермь-Звездный на сайт\Пермь. Мотовилихинские заводы. Музей артиллерии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57158" y="214289"/>
            <a:ext cx="8429684" cy="63222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85128"/>
            <a:ext cx="2857520" cy="33667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Верхотурье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"/>
          </p:nvPr>
        </p:nvSpPr>
        <p:spPr>
          <a:xfrm>
            <a:off x="513688" y="1551"/>
            <a:ext cx="3758917" cy="84049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Усолье-Соликамск-Чердынь</a:t>
            </a:r>
            <a:endParaRPr lang="ru-RU" sz="3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Documents and Settings\УПР\Рабочий стол\ВОСПИТАНИЕ\Фотогалерея\Мероприятия 1-ого семестра 2012г\поездка в Верхотурье 10-11ноября  2012 год\PB10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819709"/>
            <a:ext cx="5311569" cy="3983339"/>
          </a:xfrm>
          <a:prstGeom prst="rect">
            <a:avLst/>
          </a:prstGeom>
          <a:noFill/>
        </p:spPr>
      </p:pic>
      <p:pic>
        <p:nvPicPr>
          <p:cNvPr id="4100" name="Picture 4" descr="C:\Documents and Settings\УПР\Рабочий стол\ВОСПИТАНИЕ\Фотогалерея\Мероприятия 1-ого семестра 2012г\поездка в Верхотурье 10-11ноября  2012 год\PB100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8320" y="548680"/>
            <a:ext cx="4190816" cy="3142846"/>
          </a:xfrm>
          <a:prstGeom prst="rect">
            <a:avLst/>
          </a:prstGeom>
          <a:noFill/>
        </p:spPr>
      </p:pic>
      <p:pic>
        <p:nvPicPr>
          <p:cNvPr id="6" name="Picture 4" descr="C:\Documents and Settings\УПР\Рабочий стол\ВОСПИТАНИЕ\Фотогалерея\Мероприятия 1-ого семестра 2012г\Усолье-Соликамск-Чердынь 22-23.12.2012\102_65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019" y="986352"/>
            <a:ext cx="4190965" cy="3142845"/>
          </a:xfrm>
          <a:prstGeom prst="rect">
            <a:avLst/>
          </a:prstGeom>
          <a:noFill/>
        </p:spPr>
      </p:pic>
      <p:pic>
        <p:nvPicPr>
          <p:cNvPr id="8" name="Picture 2" descr="C:\Documents and Settings\УПР\Рабочий стол\ВОСПИТАНИЕ\Фотогалерея\Мероприятия 1-ого семестра 2012г\Усолье-Соликамск-Чердынь 22-23.12.2012\102_66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05064"/>
            <a:ext cx="3596980" cy="269773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3561860" cy="2880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Чайковский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24" y="491952"/>
            <a:ext cx="4752528" cy="63367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076" y="-1"/>
            <a:ext cx="4137924" cy="551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137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60648"/>
            <a:ext cx="8866232" cy="65435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КАЗАНЬ-ЕЛАБУГА-ВОТКИНСК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УПР\Рабочий стол\Казань 14-16.09.15г\Фотографии по поездке в Казань\100_253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932888"/>
            <a:ext cx="3941390" cy="5255187"/>
          </a:xfrm>
          <a:prstGeom prst="rect">
            <a:avLst/>
          </a:prstGeom>
          <a:noFill/>
        </p:spPr>
      </p:pic>
      <p:pic>
        <p:nvPicPr>
          <p:cNvPr id="1027" name="Picture 3" descr="C:\Documents and Settings\УПР\Рабочий стол\Казань 14-16.09.15г\Фотографии по поездке в Казань\100_254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928670"/>
            <a:ext cx="3944553" cy="525940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 algn="ctr">
              <a:defRPr/>
            </a:pPr>
            <a:r>
              <a:rPr lang="ru-RU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endParaRPr lang="ru-RU" sz="32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179512" y="2204864"/>
            <a:ext cx="8820472" cy="2952328"/>
          </a:xfrm>
        </p:spPr>
        <p:txBody>
          <a:bodyPr>
            <a:normAutofit fontScale="47500" lnSpcReduction="20000"/>
          </a:bodyPr>
          <a:lstStyle/>
          <a:p>
            <a:pPr marL="82296" indent="0" algn="ctr">
              <a:buNone/>
            </a:pPr>
            <a:r>
              <a:rPr lang="ru-RU" sz="1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Приём в 2021 году </a:t>
            </a:r>
          </a:p>
          <a:p>
            <a:pPr marL="82296" indent="0" algn="ctr">
              <a:buNone/>
            </a:pPr>
            <a:r>
              <a:rPr lang="ru-RU" sz="1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профессиям </a:t>
            </a:r>
          </a:p>
          <a:p>
            <a:pPr marL="82296" indent="0" algn="ctr">
              <a:buNone/>
            </a:pPr>
            <a:endParaRPr lang="ru-RU" sz="1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ru-RU" sz="11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(на базе 9 классов)</a:t>
            </a:r>
          </a:p>
          <a:p>
            <a:pPr marL="82296" indent="0" algn="ctr">
              <a:buNone/>
            </a:pPr>
            <a:endParaRPr lang="ru-RU" sz="11200" b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УПР\Рабочий стол\Казань 14-16.09.15г\Фотографии по поездке в Казань\100_254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714908" cy="6286545"/>
          </a:xfrm>
          <a:prstGeom prst="rect">
            <a:avLst/>
          </a:prstGeom>
          <a:noFill/>
        </p:spPr>
      </p:pic>
      <p:pic>
        <p:nvPicPr>
          <p:cNvPr id="2051" name="Picture 3" descr="C:\Documents and Settings\УПР\Рабочий стол\Казань 14-16.09.15г\Фотографии по поездке в Казань\100_255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14290"/>
            <a:ext cx="4157666" cy="3118250"/>
          </a:xfrm>
          <a:prstGeom prst="rect">
            <a:avLst/>
          </a:prstGeom>
          <a:noFill/>
        </p:spPr>
      </p:pic>
      <p:pic>
        <p:nvPicPr>
          <p:cNvPr id="2052" name="Picture 4" descr="C:\Documents and Settings\УПР\Рабочий стол\Казань 14-16.09.15г\Фотографии по поездке в Казань\100_25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357562"/>
            <a:ext cx="4178842" cy="31337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96944" cy="11430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Рады приветствовать вас в нашем колледже!!!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6JIfgPKFDA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7" y="1600200"/>
            <a:ext cx="6438396" cy="4828797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85010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 сухого строительства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340768"/>
            <a:ext cx="8363272" cy="489654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Квалификация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столяр строительный, штукатур и облицовщик синтетическими материалами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Основные виды деятельности:</a:t>
            </a:r>
          </a:p>
          <a:p>
            <a:pPr marL="457200" indent="-45720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Выполнение столярно-строительных работ;</a:t>
            </a:r>
          </a:p>
          <a:p>
            <a:pPr marL="457200" indent="-45720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Выполнение штукатурных работ.</a:t>
            </a:r>
          </a:p>
          <a:p>
            <a:pPr marL="457200" indent="-457200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 обучения – 2 года 10 месяцев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62466" name="Picture 2" descr="C:\Users\Secretar\Desktop\f92a89d323_fit-in_160x160__f3657_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3140968"/>
            <a:ext cx="2592288" cy="34563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106613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Сварщик (ручной и частично механизированной сварки (наплавки)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556792"/>
            <a:ext cx="8291264" cy="489654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Квалификация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сварщик ручной дуговой сварки плавящимся покрытым электродом - газосварщик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Основные виды деятельности:</a:t>
            </a:r>
          </a:p>
          <a:p>
            <a:pPr marL="457200" indent="-45720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Проведение подготовительных, сборочных операций перед сваркой, зачистка и контроль сварных швов после сварки;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Ручная дуговая сварка (наплавка, резка) плавящимся покрытым электродом;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Газовая сварка (наплавка).</a:t>
            </a:r>
          </a:p>
          <a:p>
            <a:pPr marL="457200" indent="-457200"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 обучения – 2 года 10 месяцев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" name="Picture 2" descr="F:\Буклет Выставка технического творчества\DSCN8507.JPG"/>
          <p:cNvPicPr>
            <a:picLocks noChangeAspect="1" noChangeArrowheads="1"/>
          </p:cNvPicPr>
          <p:nvPr/>
        </p:nvPicPr>
        <p:blipFill>
          <a:blip r:embed="rId2" cstate="print"/>
          <a:srcRect l="45028" b="2703"/>
          <a:stretch>
            <a:fillRect/>
          </a:stretch>
        </p:blipFill>
        <p:spPr bwMode="auto">
          <a:xfrm>
            <a:off x="5220072" y="4509120"/>
            <a:ext cx="1656184" cy="219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Изображение 270.jpg"/>
          <p:cNvPicPr>
            <a:picLocks noChangeAspect="1"/>
          </p:cNvPicPr>
          <p:nvPr/>
        </p:nvPicPr>
        <p:blipFill>
          <a:blip r:embed="rId3" cstate="print"/>
          <a:srcRect l="35351" r="6054"/>
          <a:stretch>
            <a:fillRect/>
          </a:stretch>
        </p:blipFill>
        <p:spPr>
          <a:xfrm>
            <a:off x="7092280" y="4509120"/>
            <a:ext cx="1687700" cy="216024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 algn="ctr">
              <a:defRPr/>
            </a:pPr>
            <a:r>
              <a:rPr lang="ru-RU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endParaRPr lang="ru-RU" sz="32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179512" y="2204864"/>
            <a:ext cx="8820472" cy="2880320"/>
          </a:xfrm>
        </p:spPr>
        <p:txBody>
          <a:bodyPr>
            <a:normAutofit fontScale="40000" lnSpcReduction="20000"/>
          </a:bodyPr>
          <a:lstStyle/>
          <a:p>
            <a:pPr marL="82296" indent="0" algn="ctr">
              <a:buNone/>
            </a:pPr>
            <a:r>
              <a:rPr lang="ru-RU" sz="1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Приём в 2021 году </a:t>
            </a:r>
          </a:p>
          <a:p>
            <a:pPr marL="82296" indent="0" algn="ctr">
              <a:buNone/>
            </a:pPr>
            <a:r>
              <a:rPr lang="ru-RU" sz="1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специальностям </a:t>
            </a:r>
          </a:p>
          <a:p>
            <a:pPr marL="82296" indent="0" algn="ctr">
              <a:buNone/>
            </a:pPr>
            <a:endParaRPr lang="ru-RU" sz="1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ru-RU" sz="11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(на базе 9 классов)</a:t>
            </a:r>
          </a:p>
          <a:p>
            <a:pPr marL="82296" indent="0" algn="ctr">
              <a:buNone/>
            </a:pPr>
            <a:endParaRPr lang="ru-RU" sz="11200" b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96944" cy="121014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Монтаж и эксплуатация оборудования и систем газоснабжения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700808"/>
            <a:ext cx="8291264" cy="403096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Квалификация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техник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Основные виды деятельности:</a:t>
            </a:r>
          </a:p>
          <a:p>
            <a:pPr marL="457200" indent="-45720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Участие в проектировании систем газораспределения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газопотребления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Организация и выполнение работ по строительству и монтажу систем газораспределения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газопотребления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Организация, проведение и контроль работ по эксплуатации систем газораспределения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газопотребления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None/>
            </a:pPr>
            <a:endParaRPr lang="ru-RU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 обучения – 3 года 10 месяцев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496944" cy="164219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Техническое обслуживание и ремонт двигателей, систем и агрегатов автомобилей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700808"/>
            <a:ext cx="8424936" cy="403096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Квалификация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специалист</a:t>
            </a:r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Основные виды деятельности: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Техническое обслуживание и ремонт автомобильных двигателей;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Техническое обслуживание и ремонт электрооборудования и электронных систем автомобилей;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Техническое обслуживание и ремонт шасси автомобилей;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Проведение кузовного ремонта;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Организация процесса по техническому обслуживанию и ремонту автомобиля;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6. Организация процесса модернизации и модификации автотранспортных средств.</a:t>
            </a:r>
          </a:p>
          <a:p>
            <a:pPr marL="457200" indent="-457200">
              <a:buAutoNum type="arabicPeriod"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 обучения – 3 года 10 месяцев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0" name="Picture 2" descr="C:\Users\Secretar\Desktop\202cbd9b8f_fit-in_1280x800_filters_no_upscale()__f3692_8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196752"/>
            <a:ext cx="2195736" cy="16462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496944" cy="56207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Поварское и кондитерское дело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980728"/>
            <a:ext cx="8363272" cy="5472608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Квалификация 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специалист по поварскому и кондитерскому делу</a:t>
            </a:r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Основные виды деятельности: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Организация и ведение процессов приготовления и подготовки к реализации полуфабрикатов для блюд, кулинарных изделий сложного ассортимента;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Организация и ведение процессов приготовления, оформления и подготовки к реализации горячих блюд, кулинарных изделий, закусок сложного ассортимента с учетом потребностей различных категорий потребителей, видов и форм обслуживания;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Организация и ведение процессов приготовления, оформления и подготовки к реализации холодных блюд, кулинарных изделий, закусок сложного ассортимента с учетом потребностей различных категорий потребителей, видов и форм обслуживания;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4. Организация и ведение процессов приготовления, оформления и подготовки к реализации холодных и горячих десертов, напитков сложного ассортимента с учетом потребностей различных категорий потребителей, видов и форм обслуживания;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5. Организация и ведение процессов приготовления, оформления и подготовки к реализации хлебобулочных, мучных кондитерских изделий сложного ассортимента с учетом потребностей различных категорий потребителей, видов и форм обслуживания;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6.  Организация и контроль текущей деятельности подчиненного персонала.</a:t>
            </a:r>
          </a:p>
          <a:p>
            <a:pPr marL="457200" indent="-457200">
              <a:buAutoNum type="arabicPeriod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r>
              <a:rPr lang="ru-RU" sz="1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 обучения –3 года 10 месяцев</a:t>
            </a:r>
            <a:endParaRPr lang="ru-RU" sz="1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2134</TotalTime>
  <Words>691</Words>
  <Application>Microsoft Office PowerPoint</Application>
  <PresentationFormat>Экран (4:3)</PresentationFormat>
  <Paragraphs>111</Paragraphs>
  <Slides>31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Calibri</vt:lpstr>
      <vt:lpstr>Century Schoolbook</vt:lpstr>
      <vt:lpstr>Times New Roman</vt:lpstr>
      <vt:lpstr>Wingdings</vt:lpstr>
      <vt:lpstr>Wingdings 2</vt:lpstr>
      <vt:lpstr>Эркер</vt:lpstr>
      <vt:lpstr>ГБПОУ «Строгановский колледж»  </vt:lpstr>
      <vt:lpstr>в 2021 году колледж отметит  107 лет</vt:lpstr>
      <vt:lpstr> </vt:lpstr>
      <vt:lpstr>Мастер сухого строительства</vt:lpstr>
      <vt:lpstr>Сварщик (ручной и частично механизированной сварки (наплавки)</vt:lpstr>
      <vt:lpstr> </vt:lpstr>
      <vt:lpstr>Монтаж и эксплуатация оборудования и систем газоснабжения</vt:lpstr>
      <vt:lpstr>Техническое обслуживание и ремонт двигателей, систем и агрегатов автомобилей</vt:lpstr>
      <vt:lpstr>Поварское и кондитерское дело</vt:lpstr>
      <vt:lpstr>Дошкольное образование</vt:lpstr>
      <vt:lpstr> </vt:lpstr>
      <vt:lpstr>Профессиональное обучение  (по отраслям) - строительство и эксплуатация зданий и сооружений</vt:lpstr>
      <vt:lpstr>Презентация PowerPoint</vt:lpstr>
      <vt:lpstr>Спортивные мероприятия проходят в большом зале  спорткомплекса колледжа</vt:lpstr>
      <vt:lpstr>«Волонтеры»</vt:lpstr>
      <vt:lpstr>Презентация PowerPoint</vt:lpstr>
      <vt:lpstr>2019 год.  Краевой слёт  «Молодая смена»</vt:lpstr>
      <vt:lpstr>Традиционные мероприятия</vt:lpstr>
      <vt:lpstr>Посвящение в студенты                 </vt:lpstr>
      <vt:lpstr>День студента- Татьянин день</vt:lpstr>
      <vt:lpstr>Битва хоров</vt:lpstr>
      <vt:lpstr>КВН</vt:lpstr>
      <vt:lpstr> Экскурсии</vt:lpstr>
      <vt:lpstr>Экскурсионные туры для лучших студентов Поездка в Казань</vt:lpstr>
      <vt:lpstr>Поездка в театр  «У моста»,  г. Пермь</vt:lpstr>
      <vt:lpstr>Презентация PowerPoint</vt:lpstr>
      <vt:lpstr>Верхотурье</vt:lpstr>
      <vt:lpstr>г. Чайковский</vt:lpstr>
      <vt:lpstr>КАЗАНЬ-ЕЛАБУГА-ВОТКИНСК</vt:lpstr>
      <vt:lpstr>Презентация PowerPoint</vt:lpstr>
      <vt:lpstr>Рады приветствовать вас в нашем колледже!!!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191</cp:revision>
  <dcterms:modified xsi:type="dcterms:W3CDTF">2022-03-04T09:58:56Z</dcterms:modified>
</cp:coreProperties>
</file>