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2" r:id="rId15"/>
    <p:sldId id="271" r:id="rId16"/>
    <p:sldId id="273" r:id="rId17"/>
    <p:sldId id="275" r:id="rId18"/>
    <p:sldId id="274" r:id="rId19"/>
    <p:sldId id="276" r:id="rId20"/>
    <p:sldId id="270" r:id="rId21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5889"/>
    <a:srgbClr val="B6D2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4907C9F-233A-40FF-943F-AF5E4F9F2873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2F4949-77C0-4256-A843-DF443346B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A6303-7BF1-401D-BC4B-85BC77A51D01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2BFD24-3248-4EDE-AE5A-5D76931B13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3071D-723B-4D3D-9A46-5F2A1B347482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A7FC87-75F9-467D-93AD-798D94CC31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9C39A-9D4B-4866-8F2A-C8B8C112C787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D2F02-C82A-4E75-89D9-D373FC7497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76E2-2C88-4FB4-A208-ABA73CA6C6D7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80F95-25F9-4CA1-ACE1-9283316E05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54B59C-B3AB-40CF-8DDE-8F13EB81AFBB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98629-96A5-4AD1-B2D1-408CAA2BD9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247CA-1CD5-46C6-A39D-C624A4EED882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B19D3-F0D5-4E88-A48C-4DD0EA5B2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3E83C-CFF8-4691-A8D5-1DF1EFA344F5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1683-3F73-4E61-83C7-CA292C0F46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FE43C-11BD-4EA6-A3B0-73DB823A53CF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AB49E-C6EA-410C-9AB8-3D0BC4CD06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F48A5-1AC1-477F-964A-74DF8EA7E5EE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095B2-7A2E-4B69-81D3-D5A20D1A9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C4B8A-8A7D-421A-96AD-ABC39E85384A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31E35A-8946-4777-8A89-D3C18C4129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75FFB-AA13-4671-9DDD-9127A5A26E29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AE204-C4E1-4347-AD2F-4EAF032388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DC61B84-EAB3-496E-8A5B-0BD5C111857B}" type="datetimeFigureOut">
              <a:rPr lang="ru-RU"/>
              <a:pPr>
                <a:defRPr/>
              </a:pPr>
              <a:t>17.10.2019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56B92E0-53BB-49F6-A4D2-E4BECFBFB6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png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>
          <a:xfrm>
            <a:off x="3844925" y="177800"/>
            <a:ext cx="8172450" cy="4632325"/>
          </a:xfrm>
        </p:spPr>
        <p:txBody>
          <a:bodyPr/>
          <a:lstStyle/>
          <a:p>
            <a:pPr eaLnBrk="1" hangingPunct="1"/>
            <a:r>
              <a:rPr lang="ru-RU" sz="4800" b="1" smtClean="0"/>
              <a:t>Анализ</a:t>
            </a:r>
            <a:br>
              <a:rPr lang="ru-RU" sz="4800" b="1" smtClean="0"/>
            </a:br>
            <a:r>
              <a:rPr lang="ru-RU" sz="4800" b="1" smtClean="0"/>
              <a:t>распределения выпускников ОУ Верещагинского муниципального района</a:t>
            </a:r>
            <a:br>
              <a:rPr lang="ru-RU" sz="4800" b="1" smtClean="0"/>
            </a:br>
            <a:r>
              <a:rPr lang="ru-RU" sz="4800" b="1" smtClean="0"/>
              <a:t>2018-19 учебный год</a:t>
            </a:r>
            <a:r>
              <a:rPr lang="ru-RU" sz="5400" b="1" smtClean="0"/>
              <a:t/>
            </a:r>
            <a:br>
              <a:rPr lang="ru-RU" sz="5400" b="1" smtClean="0"/>
            </a:br>
            <a:endParaRPr lang="ru-RU" sz="3600" b="1" smtClean="0"/>
          </a:p>
        </p:txBody>
      </p:sp>
      <p:pic>
        <p:nvPicPr>
          <p:cNvPr id="1433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087688"/>
            <a:ext cx="4378325" cy="377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Box 5"/>
          <p:cNvSpPr txBox="1">
            <a:spLocks noChangeArrowheads="1"/>
          </p:cNvSpPr>
          <p:nvPr/>
        </p:nvSpPr>
        <p:spPr bwMode="auto">
          <a:xfrm>
            <a:off x="8432800" y="5110163"/>
            <a:ext cx="3379788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Подготовил: </a:t>
            </a:r>
          </a:p>
          <a:p>
            <a:r>
              <a:rPr lang="ru-RU">
                <a:latin typeface="Calibri" pitchFamily="34" charset="0"/>
              </a:rPr>
              <a:t>педагог-психолог МКУ «РИМЦ</a:t>
            </a:r>
          </a:p>
          <a:p>
            <a:r>
              <a:rPr lang="ru-RU">
                <a:latin typeface="Calibri" pitchFamily="34" charset="0"/>
              </a:rPr>
              <a:t>Е.В. Жданова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Заголовок 1"/>
          <p:cNvSpPr>
            <a:spLocks noGrp="1"/>
          </p:cNvSpPr>
          <p:nvPr>
            <p:ph type="ctrTitle"/>
          </p:nvPr>
        </p:nvSpPr>
        <p:spPr>
          <a:xfrm>
            <a:off x="2365375" y="192088"/>
            <a:ext cx="9623425" cy="1489075"/>
          </a:xfrm>
        </p:spPr>
        <p:txBody>
          <a:bodyPr/>
          <a:lstStyle/>
          <a:p>
            <a:pPr eaLnBrk="1" hangingPunct="1"/>
            <a:r>
              <a:rPr lang="ru-RU" sz="4000" b="1" smtClean="0"/>
              <a:t>Количество выпускников </a:t>
            </a:r>
            <a:br>
              <a:rPr lang="ru-RU" sz="4000" b="1" smtClean="0"/>
            </a:br>
            <a:r>
              <a:rPr lang="ru-RU" sz="4000" b="1" smtClean="0"/>
              <a:t>9 классов поступивших в 10 класс </a:t>
            </a:r>
            <a:br>
              <a:rPr lang="ru-RU" sz="4000" b="1" smtClean="0"/>
            </a:br>
            <a:r>
              <a:rPr lang="ru-RU" sz="4000" b="1" smtClean="0"/>
              <a:t>в 2019 году</a:t>
            </a:r>
          </a:p>
        </p:txBody>
      </p:sp>
      <p:pic>
        <p:nvPicPr>
          <p:cNvPr id="23557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365375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3555" name="Диаграмма 3"/>
          <p:cNvGraphicFramePr>
            <a:graphicFrameLocks/>
          </p:cNvGraphicFramePr>
          <p:nvPr/>
        </p:nvGraphicFramePr>
        <p:xfrm>
          <a:off x="276225" y="927100"/>
          <a:ext cx="1166177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9" r:id="rId4" imgW="11662659" imgH="5883150" progId="Excel.Chart.8">
                  <p:embed/>
                </p:oleObj>
              </mc:Choice>
              <mc:Fallback>
                <p:oleObj r:id="rId4" imgW="11662659" imgH="5883150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25" y="927100"/>
                        <a:ext cx="1166177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Заголовок 1"/>
          <p:cNvSpPr>
            <a:spLocks noGrp="1"/>
          </p:cNvSpPr>
          <p:nvPr>
            <p:ph type="ctrTitle"/>
          </p:nvPr>
        </p:nvSpPr>
        <p:spPr>
          <a:xfrm>
            <a:off x="2330450" y="265113"/>
            <a:ext cx="9629775" cy="1254125"/>
          </a:xfrm>
        </p:spPr>
        <p:txBody>
          <a:bodyPr/>
          <a:lstStyle/>
          <a:p>
            <a:pPr eaLnBrk="1" hangingPunct="1"/>
            <a:r>
              <a:rPr lang="ru-RU" sz="3600" b="1" smtClean="0"/>
              <a:t>Количество выпускников 9-х классов поступивших в СПО в 2019 году</a:t>
            </a:r>
          </a:p>
        </p:txBody>
      </p:sp>
      <p:pic>
        <p:nvPicPr>
          <p:cNvPr id="24581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11413" cy="207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4579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90550216"/>
              </p:ext>
            </p:extLst>
          </p:nvPr>
        </p:nvGraphicFramePr>
        <p:xfrm>
          <a:off x="369131" y="2078038"/>
          <a:ext cx="11591093" cy="435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r:id="rId4" imgW="10784759" imgH="4352921" progId="Excel.Chart.8">
                  <p:embed/>
                </p:oleObj>
              </mc:Choice>
              <mc:Fallback>
                <p:oleObj r:id="rId4" imgW="10784759" imgH="4352921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131" y="2078038"/>
                        <a:ext cx="11591093" cy="43545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ctrTitle"/>
          </p:nvPr>
        </p:nvSpPr>
        <p:spPr>
          <a:xfrm>
            <a:off x="2760663" y="180975"/>
            <a:ext cx="9064625" cy="1190625"/>
          </a:xfrm>
        </p:spPr>
        <p:txBody>
          <a:bodyPr/>
          <a:lstStyle/>
          <a:p>
            <a:pPr eaLnBrk="1" hangingPunct="1"/>
            <a:r>
              <a:rPr lang="ru-RU" sz="4000" b="1" smtClean="0"/>
              <a:t>Выбор учебных заведений</a:t>
            </a:r>
            <a:r>
              <a:rPr lang="ru-RU" sz="3600" smtClean="0"/>
              <a:t> </a:t>
            </a:r>
            <a:br>
              <a:rPr lang="ru-RU" sz="3600" smtClean="0"/>
            </a:br>
            <a:r>
              <a:rPr lang="ru-RU" sz="4000" b="1" smtClean="0"/>
              <a:t>выпускников 9 классов </a:t>
            </a:r>
          </a:p>
        </p:txBody>
      </p:sp>
      <p:pic>
        <p:nvPicPr>
          <p:cNvPr id="2560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17775" cy="216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5638" name="Group 38"/>
          <p:cNvGraphicFramePr>
            <a:graphicFrameLocks noGrp="1"/>
          </p:cNvGraphicFramePr>
          <p:nvPr/>
        </p:nvGraphicFramePr>
        <p:xfrm>
          <a:off x="558800" y="1966913"/>
          <a:ext cx="11160125" cy="4785361"/>
        </p:xfrm>
        <a:graphic>
          <a:graphicData uri="http://schemas.openxmlformats.org/drawingml/2006/table">
            <a:tbl>
              <a:tblPr/>
              <a:tblGrid>
                <a:gridCol w="5580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80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Учебные заведения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Специальности востребованные выпускниками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Многопрофильные техникумы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111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Ж/Д (машинист, слесарь, осмотрщик вагонов)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ПКТ                        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28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Экономика, финансы, юриспруденция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Педагогические колледжи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Педагогика (учитель нач. классов, психолог, филолог)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С/х техникумы   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с/х, строительные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1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Авиационный техникум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Транспорт (автомеханик)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4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 Медицинские учреждения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6. Медицинские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ctrTitle"/>
          </p:nvPr>
        </p:nvSpPr>
        <p:spPr>
          <a:xfrm>
            <a:off x="2960688" y="441325"/>
            <a:ext cx="8693150" cy="1006475"/>
          </a:xfrm>
        </p:spPr>
        <p:txBody>
          <a:bodyPr/>
          <a:lstStyle/>
          <a:p>
            <a:pPr eaLnBrk="1" hangingPunct="1"/>
            <a:r>
              <a:rPr lang="ru-RU" sz="3600" b="1" smtClean="0"/>
              <a:t>Анализ прогноза и итогов распределения выпускников 9-х классов в 2019 году</a:t>
            </a:r>
          </a:p>
        </p:txBody>
      </p:sp>
      <p:pic>
        <p:nvPicPr>
          <p:cNvPr id="2662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4788"/>
            <a:ext cx="2701925" cy="232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6664" name="Group 40"/>
          <p:cNvGraphicFramePr>
            <a:graphicFrameLocks noGrp="1"/>
          </p:cNvGraphicFramePr>
          <p:nvPr/>
        </p:nvGraphicFramePr>
        <p:xfrm>
          <a:off x="307975" y="2968625"/>
          <a:ext cx="11693525" cy="3506788"/>
        </p:xfrm>
        <a:graphic>
          <a:graphicData uri="http://schemas.openxmlformats.org/drawingml/2006/table">
            <a:tbl>
              <a:tblPr/>
              <a:tblGrid>
                <a:gridCol w="1487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4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6837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 обучающихся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Учреждения СПО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класс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Другое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68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455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294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284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6D2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61" name="Rectangle 62"/>
          <p:cNvSpPr>
            <a:spLocks noChangeArrowheads="1"/>
          </p:cNvSpPr>
          <p:nvPr/>
        </p:nvSpPr>
        <p:spPr bwMode="auto">
          <a:xfrm>
            <a:off x="2833688" y="1665288"/>
            <a:ext cx="8915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/>
              <a:t>	Причины: не набрали необходимое количество баллов, поменялись интересы, финансовые трудности в семье, другое</a:t>
            </a:r>
            <a:r>
              <a:rPr lang="ru-RU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2875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>
          <a:xfrm>
            <a:off x="3297238" y="365125"/>
            <a:ext cx="8056562" cy="1325563"/>
          </a:xfrm>
        </p:spPr>
        <p:txBody>
          <a:bodyPr/>
          <a:lstStyle/>
          <a:p>
            <a:pPr algn="ctr"/>
            <a:r>
              <a:rPr lang="ru-RU" sz="3200" b="1" smtClean="0"/>
              <a:t>Поступление выпускников по направлениям: педагогика, медицина, сельское хозяйство</a:t>
            </a:r>
          </a:p>
        </p:txBody>
      </p:sp>
      <p:graphicFrame>
        <p:nvGraphicFramePr>
          <p:cNvPr id="27692" name="Group 44"/>
          <p:cNvGraphicFramePr>
            <a:graphicFrameLocks noGrp="1"/>
          </p:cNvGraphicFramePr>
          <p:nvPr>
            <p:ph idx="1"/>
          </p:nvPr>
        </p:nvGraphicFramePr>
        <p:xfrm>
          <a:off x="838200" y="2038350"/>
          <a:ext cx="10360025" cy="4598353"/>
        </p:xfrm>
        <a:graphic>
          <a:graphicData uri="http://schemas.openxmlformats.org/drawingml/2006/table">
            <a:tbl>
              <a:tblPr/>
              <a:tblGrid>
                <a:gridCol w="207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6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6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3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716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758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Направление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9 классы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11 классы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61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педагогика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медицина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Сельское хозяйство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>
          <a:xfrm>
            <a:off x="2930525" y="468313"/>
            <a:ext cx="8391525" cy="1371600"/>
          </a:xfrm>
        </p:spPr>
        <p:txBody>
          <a:bodyPr/>
          <a:lstStyle/>
          <a:p>
            <a:pPr eaLnBrk="1" hangingPunct="1"/>
            <a:r>
              <a:rPr lang="ru-RU" sz="4000" b="1" smtClean="0"/>
              <a:t>Направления работы </a:t>
            </a:r>
            <a:br>
              <a:rPr lang="ru-RU" sz="4000" b="1" smtClean="0"/>
            </a:br>
            <a:r>
              <a:rPr lang="ru-RU" sz="4000" b="1" smtClean="0"/>
              <a:t>в 2018-19 учебном году</a:t>
            </a:r>
            <a:endParaRPr lang="ru-RU" b="1" smtClean="0"/>
          </a:p>
        </p:txBody>
      </p:sp>
      <p:pic>
        <p:nvPicPr>
          <p:cNvPr id="28674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2875" cy="231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72" name="Group 24"/>
          <p:cNvGraphicFramePr>
            <a:graphicFrameLocks noGrp="1"/>
          </p:cNvGraphicFramePr>
          <p:nvPr/>
        </p:nvGraphicFramePr>
        <p:xfrm>
          <a:off x="639763" y="2047875"/>
          <a:ext cx="10928350" cy="4478338"/>
        </p:xfrm>
        <a:graphic>
          <a:graphicData uri="http://schemas.openxmlformats.org/drawingml/2006/table">
            <a:tbl>
              <a:tblPr/>
              <a:tblGrid>
                <a:gridCol w="36433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33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40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Профессиональные пробы по направлениям: сельское хозяйство, педагогика, медицина</a:t>
                      </a: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35889"/>
                          </a:solidFill>
                          <a:effectLst/>
                          <a:latin typeface="Calibri" pitchFamily="34" charset="0"/>
                        </a:rPr>
                        <a:t>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Экскурсии на предприятия и в организации Верещагинского района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Ярмарки учебных заведений, круглые стола, день открытых дверей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4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7-11 классы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Октябрь - апрель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Медицина,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педагогика,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сельское хозяйство,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сфера обслуживания,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транспорт.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smtClean="0">
                <a:latin typeface="Arial" charset="0"/>
              </a:rPr>
              <a:t>Занятость выпускников 9 классов </a:t>
            </a:r>
            <a:br>
              <a:rPr lang="ru-RU" sz="2800" b="1" smtClean="0">
                <a:latin typeface="Arial" charset="0"/>
              </a:rPr>
            </a:br>
            <a:r>
              <a:rPr lang="ru-RU" sz="2800" b="1" smtClean="0">
                <a:latin typeface="Arial" charset="0"/>
              </a:rPr>
              <a:t>2017 год (сентябрь 2019 г.)</a:t>
            </a:r>
          </a:p>
        </p:txBody>
      </p:sp>
      <p:pic>
        <p:nvPicPr>
          <p:cNvPr id="29698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2875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5081829"/>
              </p:ext>
            </p:extLst>
          </p:nvPr>
        </p:nvGraphicFramePr>
        <p:xfrm>
          <a:off x="404733" y="2309815"/>
          <a:ext cx="11437497" cy="50891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4494">
                  <a:extLst>
                    <a:ext uri="{9D8B030D-6E8A-4147-A177-3AD203B41FA5}">
                      <a16:colId xmlns:a16="http://schemas.microsoft.com/office/drawing/2014/main" val="2673894209"/>
                    </a:ext>
                  </a:extLst>
                </a:gridCol>
                <a:gridCol w="2407044">
                  <a:extLst>
                    <a:ext uri="{9D8B030D-6E8A-4147-A177-3AD203B41FA5}">
                      <a16:colId xmlns:a16="http://schemas.microsoft.com/office/drawing/2014/main" val="3105670019"/>
                    </a:ext>
                  </a:extLst>
                </a:gridCol>
                <a:gridCol w="1571310">
                  <a:extLst>
                    <a:ext uri="{9D8B030D-6E8A-4147-A177-3AD203B41FA5}">
                      <a16:colId xmlns:a16="http://schemas.microsoft.com/office/drawing/2014/main" val="3790150566"/>
                    </a:ext>
                  </a:extLst>
                </a:gridCol>
                <a:gridCol w="1845939">
                  <a:extLst>
                    <a:ext uri="{9D8B030D-6E8A-4147-A177-3AD203B41FA5}">
                      <a16:colId xmlns:a16="http://schemas.microsoft.com/office/drawing/2014/main" val="1779001769"/>
                    </a:ext>
                  </a:extLst>
                </a:gridCol>
                <a:gridCol w="1068362">
                  <a:extLst>
                    <a:ext uri="{9D8B030D-6E8A-4147-A177-3AD203B41FA5}">
                      <a16:colId xmlns:a16="http://schemas.microsoft.com/office/drawing/2014/main" val="3973554456"/>
                    </a:ext>
                  </a:extLst>
                </a:gridCol>
                <a:gridCol w="1006974">
                  <a:extLst>
                    <a:ext uri="{9D8B030D-6E8A-4147-A177-3AD203B41FA5}">
                      <a16:colId xmlns:a16="http://schemas.microsoft.com/office/drawing/2014/main" val="3830340523"/>
                    </a:ext>
                  </a:extLst>
                </a:gridCol>
                <a:gridCol w="2873374">
                  <a:extLst>
                    <a:ext uri="{9D8B030D-6E8A-4147-A177-3AD203B41FA5}">
                      <a16:colId xmlns:a16="http://schemas.microsoft.com/office/drawing/2014/main" val="736354033"/>
                    </a:ext>
                  </a:extLst>
                </a:gridCol>
              </a:tblGrid>
              <a:tr h="35799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ВУЗы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Другое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30187128"/>
                  </a:ext>
                </a:extLst>
              </a:tr>
              <a:tr h="306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«СОШ </a:t>
                      </a:r>
                      <a:r>
                        <a:rPr lang="ru-RU" sz="2000" dirty="0">
                          <a:effectLst/>
                        </a:rPr>
                        <a:t>№</a:t>
                      </a:r>
                      <a:r>
                        <a:rPr lang="ru-RU" sz="2000" dirty="0" smtClean="0">
                          <a:effectLst/>
                        </a:rPr>
                        <a:t>1»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3921216"/>
                  </a:ext>
                </a:extLst>
              </a:tr>
              <a:tr h="306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«СОШ </a:t>
                      </a:r>
                      <a:r>
                        <a:rPr lang="ru-RU" sz="2000" dirty="0">
                          <a:effectLst/>
                        </a:rPr>
                        <a:t>№</a:t>
                      </a:r>
                      <a:r>
                        <a:rPr lang="ru-RU" sz="2000" dirty="0" smtClean="0">
                          <a:effectLst/>
                        </a:rPr>
                        <a:t>2»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09518674"/>
                  </a:ext>
                </a:extLst>
              </a:tr>
              <a:tr h="61371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МЬОУ «</a:t>
                      </a:r>
                      <a:r>
                        <a:rPr lang="ru-RU" sz="2000" dirty="0" err="1" smtClean="0">
                          <a:effectLst/>
                        </a:rPr>
                        <a:t>Кукетская</a:t>
                      </a:r>
                      <a:r>
                        <a:rPr lang="ru-RU" sz="2000" dirty="0" smtClean="0">
                          <a:effectLst/>
                        </a:rPr>
                        <a:t> ООШ»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 отчислены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(ВМТ)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6516100"/>
                  </a:ext>
                </a:extLst>
              </a:tr>
              <a:tr h="306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Вознесенская </a:t>
                      </a:r>
                      <a:r>
                        <a:rPr lang="ru-RU" sz="2000" dirty="0">
                          <a:effectLst/>
                        </a:rPr>
                        <a:t>СОШ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трудоустроен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5997256"/>
                  </a:ext>
                </a:extLst>
              </a:tr>
              <a:tr h="1368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Кукетская</a:t>
                      </a:r>
                      <a:r>
                        <a:rPr lang="ru-RU" sz="2000" dirty="0" smtClean="0">
                          <a:effectLst/>
                        </a:rPr>
                        <a:t>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 </a:t>
                      </a:r>
                      <a:r>
                        <a:rPr lang="ru-RU" sz="2000" dirty="0" err="1">
                          <a:effectLst/>
                        </a:rPr>
                        <a:t>кл</a:t>
                      </a:r>
                      <a:r>
                        <a:rPr lang="ru-RU" sz="2000" dirty="0">
                          <a:effectLst/>
                        </a:rPr>
                        <a:t>.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г. Пермь (1год не обучался)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1 - не трудоустроен,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1 - по уходу за ребенком,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 служба в армии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50791"/>
                  </a:ext>
                </a:extLst>
              </a:tr>
              <a:tr h="306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«Ленинская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4 - трудоустроен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385284"/>
                  </a:ext>
                </a:extLst>
              </a:tr>
              <a:tr h="306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Н.Галинская</a:t>
                      </a:r>
                      <a:r>
                        <a:rPr lang="ru-RU" sz="2000" dirty="0" smtClean="0">
                          <a:effectLst/>
                        </a:rPr>
                        <a:t> ООШ»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1-не трудоустроен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060903"/>
                  </a:ext>
                </a:extLst>
              </a:tr>
              <a:tr h="30685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МБОУ «ВСШИ»</a:t>
                      </a:r>
                      <a:endParaRPr lang="ru-RU" sz="20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21</a:t>
                      </a:r>
                      <a:endParaRPr lang="ru-RU" sz="20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7</a:t>
                      </a:r>
                      <a:endParaRPr lang="ru-RU" sz="20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13</a:t>
                      </a:r>
                      <a:endParaRPr lang="ru-RU" sz="20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  <a:effectLst/>
                        </a:rPr>
                        <a:t>1</a:t>
                      </a:r>
                      <a:endParaRPr lang="ru-RU" sz="2000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159015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2386733"/>
              </p:ext>
            </p:extLst>
          </p:nvPr>
        </p:nvGraphicFramePr>
        <p:xfrm>
          <a:off x="389745" y="352267"/>
          <a:ext cx="11512445" cy="789290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68849">
                  <a:extLst>
                    <a:ext uri="{9D8B030D-6E8A-4147-A177-3AD203B41FA5}">
                      <a16:colId xmlns:a16="http://schemas.microsoft.com/office/drawing/2014/main" val="4135293182"/>
                    </a:ext>
                  </a:extLst>
                </a:gridCol>
                <a:gridCol w="2422817">
                  <a:extLst>
                    <a:ext uri="{9D8B030D-6E8A-4147-A177-3AD203B41FA5}">
                      <a16:colId xmlns:a16="http://schemas.microsoft.com/office/drawing/2014/main" val="3648167825"/>
                    </a:ext>
                  </a:extLst>
                </a:gridCol>
                <a:gridCol w="1581606">
                  <a:extLst>
                    <a:ext uri="{9D8B030D-6E8A-4147-A177-3AD203B41FA5}">
                      <a16:colId xmlns:a16="http://schemas.microsoft.com/office/drawing/2014/main" val="772547802"/>
                    </a:ext>
                  </a:extLst>
                </a:gridCol>
                <a:gridCol w="1858035">
                  <a:extLst>
                    <a:ext uri="{9D8B030D-6E8A-4147-A177-3AD203B41FA5}">
                      <a16:colId xmlns:a16="http://schemas.microsoft.com/office/drawing/2014/main" val="1724826086"/>
                    </a:ext>
                  </a:extLst>
                </a:gridCol>
                <a:gridCol w="1075362">
                  <a:extLst>
                    <a:ext uri="{9D8B030D-6E8A-4147-A177-3AD203B41FA5}">
                      <a16:colId xmlns:a16="http://schemas.microsoft.com/office/drawing/2014/main" val="3438512823"/>
                    </a:ext>
                  </a:extLst>
                </a:gridCol>
                <a:gridCol w="1013572">
                  <a:extLst>
                    <a:ext uri="{9D8B030D-6E8A-4147-A177-3AD203B41FA5}">
                      <a16:colId xmlns:a16="http://schemas.microsoft.com/office/drawing/2014/main" val="1307782998"/>
                    </a:ext>
                  </a:extLst>
                </a:gridCol>
                <a:gridCol w="2892204">
                  <a:extLst>
                    <a:ext uri="{9D8B030D-6E8A-4147-A177-3AD203B41FA5}">
                      <a16:colId xmlns:a16="http://schemas.microsoft.com/office/drawing/2014/main" val="3033422138"/>
                    </a:ext>
                  </a:extLst>
                </a:gridCol>
              </a:tblGrid>
              <a:tr h="318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Гимназия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9926695"/>
                  </a:ext>
                </a:extLst>
              </a:tr>
              <a:tr h="318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«Путинская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8107203"/>
                  </a:ext>
                </a:extLst>
              </a:tr>
              <a:tr h="318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«Соколовская ООШ»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1-декретный отпуск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8380007"/>
                  </a:ext>
                </a:extLst>
              </a:tr>
              <a:tr h="626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</a:t>
                      </a:r>
                      <a:r>
                        <a:rPr lang="ru-RU" sz="2000" baseline="0" dirty="0" smtClean="0">
                          <a:effectLst/>
                        </a:rPr>
                        <a:t> «</a:t>
                      </a:r>
                      <a:r>
                        <a:rPr lang="ru-RU" sz="2000" dirty="0" err="1" smtClean="0">
                          <a:effectLst/>
                        </a:rPr>
                        <a:t>Бородулинская</a:t>
                      </a:r>
                      <a:r>
                        <a:rPr lang="ru-RU" sz="2000" dirty="0" smtClean="0">
                          <a:effectLst/>
                        </a:rPr>
                        <a:t> ООШ»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5243382"/>
                  </a:ext>
                </a:extLst>
              </a:tr>
              <a:tr h="318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Комаровская</a:t>
                      </a:r>
                      <a:r>
                        <a:rPr lang="ru-RU" sz="2000" dirty="0" smtClean="0">
                          <a:effectLst/>
                        </a:rPr>
                        <a:t>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1-служба в армии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1350139"/>
                  </a:ext>
                </a:extLst>
              </a:tr>
              <a:tr h="6370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 «СОШ </a:t>
                      </a:r>
                      <a:r>
                        <a:rPr lang="ru-RU" sz="2000" dirty="0">
                          <a:effectLst/>
                        </a:rPr>
                        <a:t>№</a:t>
                      </a:r>
                      <a:r>
                        <a:rPr lang="ru-RU" sz="2000" dirty="0" smtClean="0">
                          <a:effectLst/>
                        </a:rPr>
                        <a:t>121»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1-служба в армии,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1-длительное лечение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48722780"/>
                  </a:ext>
                </a:extLst>
              </a:tr>
              <a:tr h="318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Зюкайская</a:t>
                      </a:r>
                      <a:r>
                        <a:rPr lang="ru-RU" sz="2000" dirty="0" smtClean="0">
                          <a:effectLst/>
                        </a:rPr>
                        <a:t>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академ. отпуск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5462798"/>
                  </a:ext>
                </a:extLst>
              </a:tr>
              <a:tr h="3185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Сепычёвская</a:t>
                      </a:r>
                      <a:r>
                        <a:rPr lang="ru-RU" sz="2000" dirty="0" smtClean="0">
                          <a:effectLst/>
                        </a:rPr>
                        <a:t>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5 - трудоустроены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5555649"/>
                  </a:ext>
                </a:extLst>
              </a:tr>
              <a:tr h="25482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МБОУ  «Верещагинская школа-интернат»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4–не трудоустроен,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1-отпуск по уходу за ребёнком,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6-трудоустроен,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–служба в армия,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 выбыл за пределы района,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1-погиб.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01828202"/>
                  </a:ext>
                </a:extLst>
              </a:tr>
              <a:tr h="36520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Итого: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514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134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286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59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35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665756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10493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9937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b="1" smtClean="0">
                <a:latin typeface="Arial" charset="0"/>
              </a:rPr>
              <a:t>Занятость выпускников 9 классов </a:t>
            </a:r>
            <a:br>
              <a:rPr lang="ru-RU" sz="2800" b="1" smtClean="0">
                <a:latin typeface="Arial" charset="0"/>
              </a:rPr>
            </a:br>
            <a:r>
              <a:rPr lang="ru-RU" sz="2800" b="1" smtClean="0">
                <a:latin typeface="Arial" charset="0"/>
              </a:rPr>
              <a:t>2018 год (сентябрь 2019 г.)</a:t>
            </a:r>
          </a:p>
        </p:txBody>
      </p:sp>
      <p:pic>
        <p:nvPicPr>
          <p:cNvPr id="30722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82875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384704"/>
              </p:ext>
            </p:extLst>
          </p:nvPr>
        </p:nvGraphicFramePr>
        <p:xfrm>
          <a:off x="329784" y="2203553"/>
          <a:ext cx="11332564" cy="492010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91479">
                  <a:extLst>
                    <a:ext uri="{9D8B030D-6E8A-4147-A177-3AD203B41FA5}">
                      <a16:colId xmlns:a16="http://schemas.microsoft.com/office/drawing/2014/main" val="2919881419"/>
                    </a:ext>
                  </a:extLst>
                </a:gridCol>
                <a:gridCol w="2497005">
                  <a:extLst>
                    <a:ext uri="{9D8B030D-6E8A-4147-A177-3AD203B41FA5}">
                      <a16:colId xmlns:a16="http://schemas.microsoft.com/office/drawing/2014/main" val="2866762447"/>
                    </a:ext>
                  </a:extLst>
                </a:gridCol>
                <a:gridCol w="1728696">
                  <a:extLst>
                    <a:ext uri="{9D8B030D-6E8A-4147-A177-3AD203B41FA5}">
                      <a16:colId xmlns:a16="http://schemas.microsoft.com/office/drawing/2014/main" val="1387731241"/>
                    </a:ext>
                  </a:extLst>
                </a:gridCol>
                <a:gridCol w="1920774">
                  <a:extLst>
                    <a:ext uri="{9D8B030D-6E8A-4147-A177-3AD203B41FA5}">
                      <a16:colId xmlns:a16="http://schemas.microsoft.com/office/drawing/2014/main" val="2485649295"/>
                    </a:ext>
                  </a:extLst>
                </a:gridCol>
                <a:gridCol w="1229295">
                  <a:extLst>
                    <a:ext uri="{9D8B030D-6E8A-4147-A177-3AD203B41FA5}">
                      <a16:colId xmlns:a16="http://schemas.microsoft.com/office/drawing/2014/main" val="3316994124"/>
                    </a:ext>
                  </a:extLst>
                </a:gridCol>
                <a:gridCol w="960386">
                  <a:extLst>
                    <a:ext uri="{9D8B030D-6E8A-4147-A177-3AD203B41FA5}">
                      <a16:colId xmlns:a16="http://schemas.microsoft.com/office/drawing/2014/main" val="3356122865"/>
                    </a:ext>
                  </a:extLst>
                </a:gridCol>
                <a:gridCol w="2304929">
                  <a:extLst>
                    <a:ext uri="{9D8B030D-6E8A-4147-A177-3AD203B41FA5}">
                      <a16:colId xmlns:a16="http://schemas.microsoft.com/office/drawing/2014/main" val="27577024"/>
                    </a:ext>
                  </a:extLst>
                </a:gridCol>
              </a:tblGrid>
              <a:tr h="468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№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ОО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всего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 класс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СПО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ВУЗы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Другое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24872424"/>
                  </a:ext>
                </a:extLst>
              </a:tr>
              <a:tr h="468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«СОШ </a:t>
                      </a:r>
                      <a:r>
                        <a:rPr lang="ru-RU" sz="2000" dirty="0">
                          <a:effectLst/>
                        </a:rPr>
                        <a:t>№</a:t>
                      </a:r>
                      <a:r>
                        <a:rPr lang="ru-RU" sz="2000" dirty="0" smtClean="0">
                          <a:effectLst/>
                        </a:rPr>
                        <a:t>1»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02843288"/>
                  </a:ext>
                </a:extLst>
              </a:tr>
              <a:tr h="468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«СОШ </a:t>
                      </a:r>
                      <a:r>
                        <a:rPr lang="ru-RU" sz="2000" dirty="0">
                          <a:effectLst/>
                        </a:rPr>
                        <a:t>№</a:t>
                      </a:r>
                      <a:r>
                        <a:rPr lang="ru-RU" sz="2000" dirty="0" smtClean="0">
                          <a:effectLst/>
                        </a:rPr>
                        <a:t>2»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11879705"/>
                  </a:ext>
                </a:extLst>
              </a:tr>
              <a:tr h="468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Кукетская</a:t>
                      </a:r>
                      <a:r>
                        <a:rPr lang="ru-RU" sz="2000" dirty="0" smtClean="0">
                          <a:effectLst/>
                        </a:rPr>
                        <a:t> ООШ»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7965492"/>
                  </a:ext>
                </a:extLst>
              </a:tr>
              <a:tr h="468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Вознесенская </a:t>
                      </a:r>
                      <a:r>
                        <a:rPr lang="ru-RU" sz="2000" dirty="0">
                          <a:effectLst/>
                        </a:rPr>
                        <a:t>СОШ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1378133"/>
                  </a:ext>
                </a:extLst>
              </a:tr>
              <a:tr h="468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effectLst/>
                        </a:rPr>
                        <a:t>МБОУт</a:t>
                      </a:r>
                      <a:r>
                        <a:rPr lang="ru-RU" sz="2000" dirty="0" smtClean="0">
                          <a:effectLst/>
                        </a:rPr>
                        <a:t> «</a:t>
                      </a:r>
                      <a:r>
                        <a:rPr lang="ru-RU" sz="2000" dirty="0" err="1" smtClean="0">
                          <a:effectLst/>
                        </a:rPr>
                        <a:t>Кукетская</a:t>
                      </a:r>
                      <a:r>
                        <a:rPr lang="ru-RU" sz="2000" dirty="0" smtClean="0">
                          <a:effectLst/>
                        </a:rPr>
                        <a:t>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7287051"/>
                  </a:ext>
                </a:extLst>
              </a:tr>
              <a:tr h="468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«Ленинская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34787226"/>
                  </a:ext>
                </a:extLst>
              </a:tr>
              <a:tr h="468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Н.Галинская</a:t>
                      </a:r>
                      <a:r>
                        <a:rPr lang="ru-RU" sz="2000" dirty="0" smtClean="0">
                          <a:effectLst/>
                        </a:rPr>
                        <a:t> ООШ»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1-трудоустроен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826512"/>
                  </a:ext>
                </a:extLst>
              </a:tr>
              <a:tr h="4680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«ВСШИ»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-</a:t>
                      </a: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2843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702191"/>
              </p:ext>
            </p:extLst>
          </p:nvPr>
        </p:nvGraphicFramePr>
        <p:xfrm>
          <a:off x="599607" y="269822"/>
          <a:ext cx="11287592" cy="723425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88734">
                  <a:extLst>
                    <a:ext uri="{9D8B030D-6E8A-4147-A177-3AD203B41FA5}">
                      <a16:colId xmlns:a16="http://schemas.microsoft.com/office/drawing/2014/main" val="3152656277"/>
                    </a:ext>
                  </a:extLst>
                </a:gridCol>
                <a:gridCol w="2487097">
                  <a:extLst>
                    <a:ext uri="{9D8B030D-6E8A-4147-A177-3AD203B41FA5}">
                      <a16:colId xmlns:a16="http://schemas.microsoft.com/office/drawing/2014/main" val="2364838802"/>
                    </a:ext>
                  </a:extLst>
                </a:gridCol>
                <a:gridCol w="1721836">
                  <a:extLst>
                    <a:ext uri="{9D8B030D-6E8A-4147-A177-3AD203B41FA5}">
                      <a16:colId xmlns:a16="http://schemas.microsoft.com/office/drawing/2014/main" val="2706033633"/>
                    </a:ext>
                  </a:extLst>
                </a:gridCol>
                <a:gridCol w="1913152">
                  <a:extLst>
                    <a:ext uri="{9D8B030D-6E8A-4147-A177-3AD203B41FA5}">
                      <a16:colId xmlns:a16="http://schemas.microsoft.com/office/drawing/2014/main" val="373200086"/>
                    </a:ext>
                  </a:extLst>
                </a:gridCol>
                <a:gridCol w="1224417">
                  <a:extLst>
                    <a:ext uri="{9D8B030D-6E8A-4147-A177-3AD203B41FA5}">
                      <a16:colId xmlns:a16="http://schemas.microsoft.com/office/drawing/2014/main" val="2472493477"/>
                    </a:ext>
                  </a:extLst>
                </a:gridCol>
                <a:gridCol w="956575">
                  <a:extLst>
                    <a:ext uri="{9D8B030D-6E8A-4147-A177-3AD203B41FA5}">
                      <a16:colId xmlns:a16="http://schemas.microsoft.com/office/drawing/2014/main" val="3176696980"/>
                    </a:ext>
                  </a:extLst>
                </a:gridCol>
                <a:gridCol w="2295781">
                  <a:extLst>
                    <a:ext uri="{9D8B030D-6E8A-4147-A177-3AD203B41FA5}">
                      <a16:colId xmlns:a16="http://schemas.microsoft.com/office/drawing/2014/main" val="4187214889"/>
                    </a:ext>
                  </a:extLst>
                </a:gridCol>
              </a:tblGrid>
              <a:tr h="417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Гимназия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19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 кл.(г. Хоста)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5767029"/>
                  </a:ext>
                </a:extLst>
              </a:tr>
              <a:tr h="83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10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</a:t>
                      </a:r>
                      <a:r>
                        <a:rPr lang="ru-RU" sz="2000" baseline="0" dirty="0" smtClean="0">
                          <a:effectLst/>
                        </a:rPr>
                        <a:t> «</a:t>
                      </a:r>
                      <a:r>
                        <a:rPr lang="ru-RU" sz="2000" dirty="0" smtClean="0">
                          <a:effectLst/>
                        </a:rPr>
                        <a:t>Путинская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1-трудоустроен,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1- выбыл в другой регион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9056915"/>
                  </a:ext>
                </a:extLst>
              </a:tr>
              <a:tr h="83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 </a:t>
                      </a:r>
                      <a:r>
                        <a:rPr lang="ru-RU" sz="2000" dirty="0" smtClean="0">
                          <a:effectLst/>
                        </a:rPr>
                        <a:t>МБОУ «Соколовская ООШ»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не трудоустроен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3442604"/>
                  </a:ext>
                </a:extLst>
              </a:tr>
              <a:tr h="417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12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Бородулинская</a:t>
                      </a:r>
                      <a:r>
                        <a:rPr lang="ru-RU" sz="2000" dirty="0" smtClean="0">
                          <a:effectLst/>
                        </a:rPr>
                        <a:t> ООШ»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9788282"/>
                  </a:ext>
                </a:extLst>
              </a:tr>
              <a:tr h="417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13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Комаровская</a:t>
                      </a:r>
                      <a:r>
                        <a:rPr lang="ru-RU" sz="2000" dirty="0" smtClean="0">
                          <a:effectLst/>
                        </a:rPr>
                        <a:t>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9142269"/>
                  </a:ext>
                </a:extLst>
              </a:tr>
              <a:tr h="417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«СОШ </a:t>
                      </a:r>
                      <a:r>
                        <a:rPr lang="ru-RU" sz="2000" dirty="0">
                          <a:effectLst/>
                        </a:rPr>
                        <a:t>№</a:t>
                      </a:r>
                      <a:r>
                        <a:rPr lang="ru-RU" sz="2000" dirty="0" smtClean="0">
                          <a:effectLst/>
                        </a:rPr>
                        <a:t>121»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54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9367657"/>
                  </a:ext>
                </a:extLst>
              </a:tr>
              <a:tr h="417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15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Зюкайская</a:t>
                      </a:r>
                      <a:r>
                        <a:rPr lang="ru-RU" sz="2000" dirty="0" smtClean="0">
                          <a:effectLst/>
                        </a:rPr>
                        <a:t>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30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18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не учится, не работает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6150758"/>
                  </a:ext>
                </a:extLst>
              </a:tr>
              <a:tr h="8354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16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МБОУ «</a:t>
                      </a:r>
                      <a:r>
                        <a:rPr lang="ru-RU" sz="2000" dirty="0" err="1" smtClean="0">
                          <a:effectLst/>
                        </a:rPr>
                        <a:t>Сепычёвская</a:t>
                      </a:r>
                      <a:r>
                        <a:rPr lang="ru-RU" sz="2000" dirty="0" smtClean="0">
                          <a:effectLst/>
                        </a:rPr>
                        <a:t> СОШ»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44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22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1 - 10 кл. г.Пермь,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4- трудоустроены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052689"/>
                  </a:ext>
                </a:extLst>
              </a:tr>
              <a:tr h="12531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17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МБОУ  «Верещагинская школа-интернат»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11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-</a:t>
                      </a:r>
                      <a:endParaRPr lang="ru-RU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-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1-трудоустроен,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 не трудоустроен,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1-по уходу за ребёнком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09937029"/>
                  </a:ext>
                </a:extLst>
              </a:tr>
              <a:tr h="4177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Итого: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480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204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258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2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dirty="0">
                          <a:effectLst/>
                        </a:rPr>
                        <a:t>16</a:t>
                      </a:r>
                      <a:endParaRPr lang="ru-RU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86650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94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162300"/>
            <a:ext cx="428942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Заголовок 1"/>
          <p:cNvSpPr>
            <a:spLocks noGrp="1"/>
          </p:cNvSpPr>
          <p:nvPr>
            <p:ph type="ctrTitle"/>
          </p:nvPr>
        </p:nvSpPr>
        <p:spPr>
          <a:xfrm>
            <a:off x="3540125" y="-293688"/>
            <a:ext cx="8477250" cy="5364163"/>
          </a:xfrm>
        </p:spPr>
        <p:txBody>
          <a:bodyPr/>
          <a:lstStyle/>
          <a:p>
            <a:pPr eaLnBrk="1" hangingPunct="1"/>
            <a:r>
              <a:rPr lang="ru-RU" sz="5400" b="1" smtClean="0"/>
              <a:t>Нужно любить то, </a:t>
            </a:r>
            <a:br>
              <a:rPr lang="ru-RU" sz="5400" b="1" smtClean="0"/>
            </a:br>
            <a:r>
              <a:rPr lang="ru-RU" sz="5400" b="1" smtClean="0"/>
              <a:t>что делаешь, </a:t>
            </a:r>
            <a:br>
              <a:rPr lang="ru-RU" sz="5400" b="1" smtClean="0"/>
            </a:br>
            <a:r>
              <a:rPr lang="ru-RU" sz="5400" b="1" smtClean="0"/>
              <a:t>и тогда труд – </a:t>
            </a:r>
            <a:br>
              <a:rPr lang="ru-RU" sz="5400" b="1" smtClean="0"/>
            </a:br>
            <a:r>
              <a:rPr lang="ru-RU" sz="5400" b="1" smtClean="0"/>
              <a:t>даже самый грубый – </a:t>
            </a:r>
            <a:br>
              <a:rPr lang="ru-RU" sz="5400" b="1" smtClean="0"/>
            </a:br>
            <a:r>
              <a:rPr lang="ru-RU" sz="5400" b="1" smtClean="0"/>
              <a:t>возвышается до творчества.</a:t>
            </a:r>
            <a:br>
              <a:rPr lang="ru-RU" sz="5400" b="1" smtClean="0"/>
            </a:br>
            <a:r>
              <a:rPr lang="ru-RU" sz="5400" b="1" smtClean="0"/>
              <a:t>                               </a:t>
            </a:r>
            <a:r>
              <a:rPr lang="ru-RU" sz="3600" b="1" i="1" smtClean="0"/>
              <a:t>(Максим Горький.)</a:t>
            </a:r>
            <a:endParaRPr lang="ru-RU" sz="3600" b="1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ctrTitle"/>
          </p:nvPr>
        </p:nvSpPr>
        <p:spPr>
          <a:xfrm>
            <a:off x="4532313" y="628650"/>
            <a:ext cx="6657975" cy="47371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Педагог-психолог </a:t>
            </a:r>
            <a:br>
              <a:rPr lang="ru-RU" sz="4000" b="1" dirty="0" smtClean="0"/>
            </a:br>
            <a:r>
              <a:rPr lang="ru-RU" sz="4000" b="1" dirty="0" smtClean="0"/>
              <a:t>МКУ «РИМЦ»</a:t>
            </a:r>
            <a:br>
              <a:rPr lang="ru-RU" sz="4000" b="1" dirty="0" smtClean="0"/>
            </a:br>
            <a:r>
              <a:rPr lang="ru-RU" sz="4000" b="1" dirty="0" smtClean="0"/>
              <a:t>Е.В. Жданова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8-950-449-59-77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en-US" sz="4000" b="1" dirty="0" smtClean="0">
                <a:solidFill>
                  <a:schemeClr val="accent1">
                    <a:lumMod val="75000"/>
                  </a:schemeClr>
                </a:solidFill>
              </a:rPr>
              <a:t>alena-zhdanova-71@mail.ru</a:t>
            </a:r>
            <a:endParaRPr lang="ru-RU" sz="4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74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3538" y="3597275"/>
            <a:ext cx="3413125" cy="294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Заголовок 1"/>
          <p:cNvSpPr>
            <a:spLocks noGrp="1"/>
          </p:cNvSpPr>
          <p:nvPr>
            <p:ph type="ctrTitle"/>
          </p:nvPr>
        </p:nvSpPr>
        <p:spPr>
          <a:xfrm>
            <a:off x="2068513" y="0"/>
            <a:ext cx="10123487" cy="1957388"/>
          </a:xfrm>
        </p:spPr>
        <p:txBody>
          <a:bodyPr/>
          <a:lstStyle/>
          <a:p>
            <a:pPr eaLnBrk="1" hangingPunct="1"/>
            <a:r>
              <a:rPr lang="ru-RU" sz="3200" b="1" smtClean="0"/>
              <a:t>Доля </a:t>
            </a:r>
            <a:br>
              <a:rPr lang="ru-RU" sz="3200" b="1" smtClean="0"/>
            </a:br>
            <a:r>
              <a:rPr lang="ru-RU" sz="3200" b="1" smtClean="0"/>
              <a:t>распределения выпускников</a:t>
            </a:r>
            <a:br>
              <a:rPr lang="ru-RU" sz="3200" b="1" smtClean="0"/>
            </a:br>
            <a:r>
              <a:rPr lang="ru-RU" sz="3200" b="1" smtClean="0"/>
              <a:t>11-х классов 2019</a:t>
            </a:r>
            <a:r>
              <a:rPr lang="ru-RU" sz="3200" smtClean="0"/>
              <a:t> </a:t>
            </a:r>
            <a:br>
              <a:rPr lang="ru-RU" sz="3200" smtClean="0"/>
            </a:br>
            <a:r>
              <a:rPr lang="ru-RU" sz="2400" smtClean="0"/>
              <a:t>(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прогноз-февраль 2019, итог-сентябрь 2019)</a:t>
            </a:r>
          </a:p>
        </p:txBody>
      </p:sp>
      <p:pic>
        <p:nvPicPr>
          <p:cNvPr id="16392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601913" cy="224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3" name="TextBox 6"/>
          <p:cNvSpPr txBox="1">
            <a:spLocks noChangeArrowheads="1"/>
          </p:cNvSpPr>
          <p:nvPr/>
        </p:nvSpPr>
        <p:spPr bwMode="auto">
          <a:xfrm>
            <a:off x="8986838" y="2293938"/>
            <a:ext cx="2817812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>
                <a:latin typeface="Calibri" pitchFamily="34" charset="0"/>
              </a:rPr>
              <a:t>2019 год –</a:t>
            </a:r>
          </a:p>
          <a:p>
            <a:pPr algn="ctr"/>
            <a:r>
              <a:rPr lang="ru-RU" sz="2400">
                <a:latin typeface="Calibri" pitchFamily="34" charset="0"/>
              </a:rPr>
              <a:t>210 выпускников</a:t>
            </a:r>
          </a:p>
        </p:txBody>
      </p:sp>
      <p:graphicFrame>
        <p:nvGraphicFramePr>
          <p:cNvPr id="16389" name="Диаграмма 9"/>
          <p:cNvGraphicFramePr>
            <a:graphicFrameLocks/>
          </p:cNvGraphicFramePr>
          <p:nvPr/>
        </p:nvGraphicFramePr>
        <p:xfrm>
          <a:off x="490538" y="2119313"/>
          <a:ext cx="11314112" cy="2673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3" r:id="rId4" imgW="11315157" imgH="2670279" progId="Excel.Chart.8">
                  <p:embed/>
                </p:oleObj>
              </mc:Choice>
              <mc:Fallback>
                <p:oleObj r:id="rId4" imgW="11315157" imgH="2670279" progId="Excel.Chart.8">
                  <p:embed/>
                  <p:pic>
                    <p:nvPicPr>
                      <p:cNvPr id="0" name="Диаграмма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2119313"/>
                        <a:ext cx="11314112" cy="2673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TextBox 2"/>
          <p:cNvSpPr txBox="1">
            <a:spLocks noChangeArrowheads="1"/>
          </p:cNvSpPr>
          <p:nvPr/>
        </p:nvSpPr>
        <p:spPr bwMode="auto">
          <a:xfrm>
            <a:off x="206375" y="4826000"/>
            <a:ext cx="5786438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u="sng">
                <a:latin typeface="Times New Roman" pitchFamily="18" charset="0"/>
                <a:cs typeface="Times New Roman" pitchFamily="18" charset="0"/>
              </a:rPr>
              <a:t>Трудоустройство: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3 человека - ООО «Бриз»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   1 человек - ООО АП «Заря Путино»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   1- фотосалон;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   3 – магазин продавец;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   1 – магазин уборщица;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   3 – строительная организация.</a:t>
            </a:r>
          </a:p>
          <a:p>
            <a:r>
              <a:rPr lang="ru-RU">
                <a:latin typeface="Times New Roman" pitchFamily="18" charset="0"/>
                <a:cs typeface="Times New Roman" pitchFamily="18" charset="0"/>
              </a:rPr>
              <a:t>                                </a:t>
            </a:r>
          </a:p>
        </p:txBody>
      </p:sp>
      <p:sp>
        <p:nvSpPr>
          <p:cNvPr id="16395" name="TextBox 3"/>
          <p:cNvSpPr txBox="1">
            <a:spLocks noChangeArrowheads="1"/>
          </p:cNvSpPr>
          <p:nvPr/>
        </p:nvSpPr>
        <p:spPr bwMode="auto">
          <a:xfrm>
            <a:off x="6135688" y="4967288"/>
            <a:ext cx="6056312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 i="1" u="sng">
                <a:latin typeface="Times New Roman" pitchFamily="18" charset="0"/>
                <a:cs typeface="Times New Roman" pitchFamily="18" charset="0"/>
              </a:rPr>
              <a:t>Другое</a:t>
            </a:r>
            <a:r>
              <a:rPr lang="ru-RU" sz="1600">
                <a:latin typeface="Times New Roman" pitchFamily="18" charset="0"/>
                <a:cs typeface="Times New Roman" pitchFamily="18" charset="0"/>
              </a:rPr>
              <a:t>: 3 – проходят мед. ком. для прохождения службы в армии;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          1 человек – г. Чайковский;</a:t>
            </a:r>
          </a:p>
          <a:p>
            <a:r>
              <a:rPr lang="ru-RU" sz="1600">
                <a:latin typeface="Times New Roman" pitchFamily="18" charset="0"/>
                <a:cs typeface="Times New Roman" pitchFamily="18" charset="0"/>
              </a:rPr>
              <a:t>              4 – служба в армии.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Заголовок 1"/>
          <p:cNvSpPr>
            <a:spLocks noGrp="1"/>
          </p:cNvSpPr>
          <p:nvPr>
            <p:ph type="ctrTitle"/>
          </p:nvPr>
        </p:nvSpPr>
        <p:spPr>
          <a:xfrm>
            <a:off x="2328863" y="-346075"/>
            <a:ext cx="9863137" cy="2101850"/>
          </a:xfrm>
        </p:spPr>
        <p:txBody>
          <a:bodyPr/>
          <a:lstStyle/>
          <a:p>
            <a:pPr eaLnBrk="1" hangingPunct="1"/>
            <a:r>
              <a:rPr lang="ru-RU" sz="3600" b="1" smtClean="0"/>
              <a:t>Количество выпускников </a:t>
            </a:r>
            <a:br>
              <a:rPr lang="ru-RU" sz="3600" b="1" smtClean="0"/>
            </a:br>
            <a:r>
              <a:rPr lang="ru-RU" sz="3600" b="1" smtClean="0"/>
              <a:t>11-х классов поступивших в ВУЗы в 2019 году </a:t>
            </a:r>
            <a:br>
              <a:rPr lang="ru-RU" sz="3600" b="1" smtClean="0"/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(прогноз и итог)</a:t>
            </a:r>
          </a:p>
        </p:txBody>
      </p:sp>
      <p:pic>
        <p:nvPicPr>
          <p:cNvPr id="17413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7876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11" name="Диаграмма 4"/>
          <p:cNvGraphicFramePr>
            <a:graphicFrameLocks/>
          </p:cNvGraphicFramePr>
          <p:nvPr/>
        </p:nvGraphicFramePr>
        <p:xfrm>
          <a:off x="0" y="1933575"/>
          <a:ext cx="11915775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r:id="rId4" imgW="11918713" imgH="5627096" progId="Excel.Chart.8">
                  <p:embed/>
                </p:oleObj>
              </mc:Choice>
              <mc:Fallback>
                <p:oleObj r:id="rId4" imgW="11918713" imgH="5627096" progId="Excel.Chart.8">
                  <p:embed/>
                  <p:pic>
                    <p:nvPicPr>
                      <p:cNvPr id="0" name="Диаграмма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33575"/>
                        <a:ext cx="11915775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Заголовок 1"/>
          <p:cNvSpPr>
            <a:spLocks noGrp="1"/>
          </p:cNvSpPr>
          <p:nvPr>
            <p:ph type="ctrTitle"/>
          </p:nvPr>
        </p:nvSpPr>
        <p:spPr>
          <a:xfrm>
            <a:off x="2689225" y="427038"/>
            <a:ext cx="9115425" cy="1770062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Поступление выпускников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11-х классов по ВУЗам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в 2019 году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(прогноз и итог) </a:t>
            </a:r>
          </a:p>
        </p:txBody>
      </p:sp>
      <p:pic>
        <p:nvPicPr>
          <p:cNvPr id="18438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6213"/>
            <a:ext cx="308927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Box 2"/>
          <p:cNvSpPr txBox="1">
            <a:spLocks noChangeArrowheads="1"/>
          </p:cNvSpPr>
          <p:nvPr/>
        </p:nvSpPr>
        <p:spPr bwMode="auto">
          <a:xfrm>
            <a:off x="2152650" y="6221413"/>
            <a:ext cx="7197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/>
              <a:t>Другие ВУЗы: </a:t>
            </a:r>
            <a:r>
              <a:rPr lang="ru-RU"/>
              <a:t>г. Казань, г. Глазов, г. Ижевск, г. Екатеринбург</a:t>
            </a:r>
          </a:p>
        </p:txBody>
      </p:sp>
      <p:graphicFrame>
        <p:nvGraphicFramePr>
          <p:cNvPr id="18436" name="Диаграмма 5"/>
          <p:cNvGraphicFramePr>
            <a:graphicFrameLocks/>
          </p:cNvGraphicFramePr>
          <p:nvPr/>
        </p:nvGraphicFramePr>
        <p:xfrm>
          <a:off x="628650" y="2449513"/>
          <a:ext cx="10915650" cy="339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r:id="rId4" imgW="10918882" imgH="3395766" progId="Excel.Chart.8">
                  <p:embed/>
                </p:oleObj>
              </mc:Choice>
              <mc:Fallback>
                <p:oleObj r:id="rId4" imgW="10918882" imgH="3395766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2449513"/>
                        <a:ext cx="10915650" cy="339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7" name="Диаграмма 3"/>
          <p:cNvGraphicFramePr>
            <a:graphicFrameLocks/>
          </p:cNvGraphicFramePr>
          <p:nvPr/>
        </p:nvGraphicFramePr>
        <p:xfrm>
          <a:off x="530225" y="2351088"/>
          <a:ext cx="11217275" cy="445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r:id="rId3" imgW="11217612" imgH="4456562" progId="Excel.Chart.8">
                  <p:embed/>
                </p:oleObj>
              </mc:Choice>
              <mc:Fallback>
                <p:oleObj r:id="rId3" imgW="11217612" imgH="4456562" progId="Excel.Chart.8">
                  <p:embed/>
                  <p:pic>
                    <p:nvPicPr>
                      <p:cNvPr id="0" name="Диаграмма 3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225" y="2351088"/>
                        <a:ext cx="11217275" cy="4456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8" name="Заголовок 1"/>
          <p:cNvSpPr>
            <a:spLocks noGrp="1"/>
          </p:cNvSpPr>
          <p:nvPr>
            <p:ph type="ctrTitle"/>
          </p:nvPr>
        </p:nvSpPr>
        <p:spPr>
          <a:xfrm>
            <a:off x="2686050" y="285750"/>
            <a:ext cx="9505950" cy="1771650"/>
          </a:xfrm>
        </p:spPr>
        <p:txBody>
          <a:bodyPr/>
          <a:lstStyle/>
          <a:p>
            <a:pPr eaLnBrk="1" hangingPunct="1"/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Количество выпускников </a:t>
            </a:r>
            <a:br>
              <a:rPr lang="ru-RU" sz="36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smtClean="0">
                <a:latin typeface="Times New Roman" pitchFamily="18" charset="0"/>
                <a:cs typeface="Times New Roman" pitchFamily="18" charset="0"/>
              </a:rPr>
              <a:t>11-х классов поступивших в СПО в 2019 году</a:t>
            </a: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(прогноз и итог)</a:t>
            </a:r>
          </a:p>
        </p:txBody>
      </p:sp>
      <p:pic>
        <p:nvPicPr>
          <p:cNvPr id="19459" name="Рисунок 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3089275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12079288" cy="7874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800" b="1" dirty="0" smtClean="0"/>
              <a:t>Выбор учебных заведений</a:t>
            </a:r>
            <a:r>
              <a:rPr lang="ru-RU" sz="2900" b="1" dirty="0" smtClean="0"/>
              <a:t> </a:t>
            </a:r>
            <a:br>
              <a:rPr lang="ru-RU" sz="2900" b="1" dirty="0" smtClean="0"/>
            </a:br>
            <a:r>
              <a:rPr lang="ru-RU" sz="2800" b="1" dirty="0" smtClean="0"/>
              <a:t>выпускников 11 классов в 2019 году</a:t>
            </a:r>
          </a:p>
        </p:txBody>
      </p:sp>
      <p:graphicFrame>
        <p:nvGraphicFramePr>
          <p:cNvPr id="20513" name="Group 33"/>
          <p:cNvGraphicFramePr>
            <a:graphicFrameLocks noGrp="1"/>
          </p:cNvGraphicFramePr>
          <p:nvPr/>
        </p:nvGraphicFramePr>
        <p:xfrm>
          <a:off x="0" y="739775"/>
          <a:ext cx="12192000" cy="6186068"/>
        </p:xfrm>
        <a:graphic>
          <a:graphicData uri="http://schemas.openxmlformats.org/drawingml/2006/table">
            <a:tbl>
              <a:tblPr/>
              <a:tblGrid>
                <a:gridCol w="46114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61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191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218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ВУЗы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Востребованные специальности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37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ПГНИУ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государственный национальный исследовательский университет)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30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Педагогические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14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 Педагогика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 человек</a:t>
                      </a: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7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ПНИПУ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 национальный исследовательский политехнический университет)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2. Нефтяные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7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2. Медицина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17 человек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                                                      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7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</a:t>
                      </a:r>
                      <a:r>
                        <a:rPr kumimoji="0" lang="ru-RU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УрГУПС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институт железнодорожного транспорта)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Финансово-экономические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3. Экономика и финансы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                14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509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4.ПГАТУ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аграрный  университет)        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Медицинские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4. Правоведение, юриспруденция     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27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ПГГПУ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(Пермский государственный гуманитарно-педагогический университет 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                                 6 человек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 ВМТ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                                             4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5.Информационные системы                  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ctrTitle"/>
          </p:nvPr>
        </p:nvSpPr>
        <p:spPr>
          <a:xfrm>
            <a:off x="2968625" y="282575"/>
            <a:ext cx="8601075" cy="1127125"/>
          </a:xfrm>
        </p:spPr>
        <p:txBody>
          <a:bodyPr/>
          <a:lstStyle/>
          <a:p>
            <a:pPr eaLnBrk="1" hangingPunct="1"/>
            <a:r>
              <a:rPr lang="ru-RU" sz="3600" b="1" smtClean="0"/>
              <a:t>Анализ прогноза и итогов распределения выпускников 11-х классов в 2019 году</a:t>
            </a:r>
            <a:r>
              <a:rPr lang="ru-RU" sz="3600" smtClean="0"/>
              <a:t> </a:t>
            </a:r>
          </a:p>
        </p:txBody>
      </p:sp>
      <p:pic>
        <p:nvPicPr>
          <p:cNvPr id="21506" name="Рисунок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508250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1551" name="Group 47"/>
          <p:cNvGraphicFramePr>
            <a:graphicFrameLocks noGrp="1"/>
          </p:cNvGraphicFramePr>
          <p:nvPr/>
        </p:nvGraphicFramePr>
        <p:xfrm>
          <a:off x="0" y="3427413"/>
          <a:ext cx="12192000" cy="3114358"/>
        </p:xfrm>
        <a:graphic>
          <a:graphicData uri="http://schemas.openxmlformats.org/drawingml/2006/table">
            <a:tbl>
              <a:tblPr/>
              <a:tblGrid>
                <a:gridCol w="1292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68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6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8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937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2555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541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2636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04457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Всего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обучающихся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ВУЗы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Учреждения СПО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Не определились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Другое, трудоустройство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прогноз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итог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3588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5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(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Сепычёвская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СОШ»)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48" name="Прямоугольник 1"/>
          <p:cNvSpPr>
            <a:spLocks noChangeArrowheads="1"/>
          </p:cNvSpPr>
          <p:nvPr/>
        </p:nvSpPr>
        <p:spPr bwMode="auto">
          <a:xfrm>
            <a:off x="2655888" y="1619250"/>
            <a:ext cx="87598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	</a:t>
            </a:r>
            <a:r>
              <a:rPr lang="ru-RU" sz="2400" b="1"/>
              <a:t>Причины:</a:t>
            </a:r>
            <a:r>
              <a:rPr lang="ru-RU" sz="2400"/>
              <a:t> не набрали необходимое количество баллов, поменялись интересы, финансовые трудности в семье, другое.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Заголовок 1"/>
          <p:cNvSpPr>
            <a:spLocks noGrp="1"/>
          </p:cNvSpPr>
          <p:nvPr>
            <p:ph type="ctrTitle"/>
          </p:nvPr>
        </p:nvSpPr>
        <p:spPr>
          <a:xfrm>
            <a:off x="3065463" y="0"/>
            <a:ext cx="8613775" cy="1989138"/>
          </a:xfrm>
        </p:spPr>
        <p:txBody>
          <a:bodyPr/>
          <a:lstStyle/>
          <a:p>
            <a:pPr eaLnBrk="1" hangingPunct="1"/>
            <a:r>
              <a:rPr lang="ru-RU" sz="3600" b="1" smtClean="0"/>
              <a:t>Распределение выпускников </a:t>
            </a:r>
            <a:br>
              <a:rPr lang="ru-RU" sz="3600" b="1" smtClean="0"/>
            </a:br>
            <a:r>
              <a:rPr lang="ru-RU" sz="3600" b="1" smtClean="0"/>
              <a:t>9-х классов в 2019 году</a:t>
            </a:r>
            <a:br>
              <a:rPr lang="ru-RU" sz="3600" b="1" smtClean="0"/>
            </a:br>
            <a:endParaRPr lang="ru-RU" sz="3600" b="1" smtClean="0"/>
          </a:p>
        </p:txBody>
      </p:sp>
      <p:pic>
        <p:nvPicPr>
          <p:cNvPr id="22533" name="Рисунок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287713" cy="283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2531" name="Диаграмма 5"/>
          <p:cNvGraphicFramePr>
            <a:graphicFrameLocks/>
          </p:cNvGraphicFramePr>
          <p:nvPr/>
        </p:nvGraphicFramePr>
        <p:xfrm>
          <a:off x="1254125" y="1795463"/>
          <a:ext cx="10315575" cy="323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r:id="rId4" imgW="10315326" imgH="3231160" progId="Excel.Chart.8">
                  <p:embed/>
                </p:oleObj>
              </mc:Choice>
              <mc:Fallback>
                <p:oleObj r:id="rId4" imgW="10315326" imgH="3231160" progId="Excel.Chart.8">
                  <p:embed/>
                  <p:pic>
                    <p:nvPicPr>
                      <p:cNvPr id="0" name="Диаграмма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25" y="1795463"/>
                        <a:ext cx="10315575" cy="323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4" name="TextBox 3"/>
          <p:cNvSpPr txBox="1">
            <a:spLocks noChangeArrowheads="1"/>
          </p:cNvSpPr>
          <p:nvPr/>
        </p:nvSpPr>
        <p:spPr bwMode="auto">
          <a:xfrm>
            <a:off x="2566988" y="5205413"/>
            <a:ext cx="6415087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i="1" u="sng" dirty="0">
                <a:latin typeface="Times New Roman" pitchFamily="18" charset="0"/>
                <a:cs typeface="Times New Roman" pitchFamily="18" charset="0"/>
              </a:rPr>
              <a:t>Другой выбор</a:t>
            </a:r>
            <a:r>
              <a:rPr lang="ru-RU" dirty="0"/>
              <a:t>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человека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трудоустроен ООО «Бриз»;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3 - трудоустроен г. Пермь;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2 – строительная организация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                       1 –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трудоустроен г. С. Петербург.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4091</TotalTime>
  <Words>1041</Words>
  <Application>Microsoft Office PowerPoint</Application>
  <PresentationFormat>Широкоэкранный</PresentationFormat>
  <Paragraphs>447</Paragraphs>
  <Slides>20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Тема Office</vt:lpstr>
      <vt:lpstr>Диаграмма Microsoft Excel</vt:lpstr>
      <vt:lpstr>Анализ распределения выпускников ОУ Верещагинского муниципального района 2018-19 учебный год </vt:lpstr>
      <vt:lpstr>Нужно любить то,  что делаешь,  и тогда труд –  даже самый грубый –  возвышается до творчества.                                (Максим Горький.)</vt:lpstr>
      <vt:lpstr>Доля  распределения выпускников 11-х классов 2019  (прогноз-февраль 2019, итог-сентябрь 2019)</vt:lpstr>
      <vt:lpstr>Количество выпускников  11-х классов поступивших в ВУЗы в 2019 году  (прогноз и итог)</vt:lpstr>
      <vt:lpstr>Поступление выпускников  11-х классов по ВУЗам  в 2019 году  (прогноз и итог) </vt:lpstr>
      <vt:lpstr>Количество выпускников  11-х классов поступивших в СПО в 2019 году (прогноз и итог)</vt:lpstr>
      <vt:lpstr>Выбор учебных заведений  выпускников 11 классов в 2019 году</vt:lpstr>
      <vt:lpstr>Анализ прогноза и итогов распределения выпускников 11-х классов в 2019 году </vt:lpstr>
      <vt:lpstr>Распределение выпускников  9-х классов в 2019 году </vt:lpstr>
      <vt:lpstr>Количество выпускников  9 классов поступивших в 10 класс  в 2019 году</vt:lpstr>
      <vt:lpstr>Количество выпускников 9-х классов поступивших в СПО в 2019 году</vt:lpstr>
      <vt:lpstr>Выбор учебных заведений  выпускников 9 классов </vt:lpstr>
      <vt:lpstr>Анализ прогноза и итогов распределения выпускников 9-х классов в 2019 году</vt:lpstr>
      <vt:lpstr>Поступление выпускников по направлениям: педагогика, медицина, сельское хозяйство</vt:lpstr>
      <vt:lpstr>Направления работы  в 2018-19 учебном году</vt:lpstr>
      <vt:lpstr>Занятость выпускников 9 классов  2017 год (сентябрь 2019 г.)</vt:lpstr>
      <vt:lpstr>Презентация PowerPoint</vt:lpstr>
      <vt:lpstr>Занятость выпускников 9 классов  2018 год (сентябрь 2019 г.)</vt:lpstr>
      <vt:lpstr>Презентация PowerPoint</vt:lpstr>
      <vt:lpstr>Педагог-психолог  МКУ «РИМЦ» Е.В. Жданова  8-950-449-59-77  alena-zhdanova-71@mail.ru</vt:lpstr>
    </vt:vector>
  </TitlesOfParts>
  <Company>CtrlSoft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User-11</dc:creator>
  <cp:lastModifiedBy>User-11</cp:lastModifiedBy>
  <cp:revision>227</cp:revision>
  <cp:lastPrinted>2019-10-08T19:46:34Z</cp:lastPrinted>
  <dcterms:created xsi:type="dcterms:W3CDTF">2019-03-06T06:01:24Z</dcterms:created>
  <dcterms:modified xsi:type="dcterms:W3CDTF">2019-10-17T10:52:08Z</dcterms:modified>
</cp:coreProperties>
</file>