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1" r:id="rId3"/>
    <p:sldId id="322" r:id="rId4"/>
    <p:sldId id="323" r:id="rId5"/>
    <p:sldId id="324" r:id="rId6"/>
    <p:sldId id="325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41" r:id="rId17"/>
    <p:sldId id="337" r:id="rId18"/>
    <p:sldId id="338" r:id="rId19"/>
    <p:sldId id="339" r:id="rId20"/>
    <p:sldId id="258" r:id="rId21"/>
    <p:sldId id="259" r:id="rId22"/>
    <p:sldId id="260" r:id="rId23"/>
    <p:sldId id="261" r:id="rId24"/>
    <p:sldId id="265" r:id="rId25"/>
    <p:sldId id="266" r:id="rId26"/>
    <p:sldId id="269" r:id="rId27"/>
    <p:sldId id="270" r:id="rId28"/>
    <p:sldId id="271" r:id="rId29"/>
    <p:sldId id="342" r:id="rId30"/>
    <p:sldId id="343" r:id="rId31"/>
    <p:sldId id="285" r:id="rId32"/>
    <p:sldId id="286" r:id="rId33"/>
    <p:sldId id="288" r:id="rId34"/>
    <p:sldId id="289" r:id="rId35"/>
    <p:sldId id="290" r:id="rId36"/>
    <p:sldId id="314" r:id="rId37"/>
    <p:sldId id="319" r:id="rId38"/>
    <p:sldId id="320" r:id="rId39"/>
    <p:sldId id="315" r:id="rId40"/>
    <p:sldId id="31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4B42"/>
    <a:srgbClr val="F3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2FBF6-9669-4DA9-B198-A8C7A4C3FBC4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4C885-1713-4798-85B9-1207D5E450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9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BD0D-F54D-4375-8CC7-C9F6278AE947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81E4C-0CB8-4607-8AF7-DE77ECE6FC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+mn-lt"/>
                <a:cs typeface="Aharoni" panose="02010803020104030203" pitchFamily="2" charset="-79"/>
              </a:rPr>
              <a:t>АМО на уроках музыки в рамках ФГОС</a:t>
            </a:r>
            <a:endParaRPr lang="ru-RU" b="1" i="1" dirty="0">
              <a:solidFill>
                <a:srgbClr val="FF0000"/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Подготовила : Балуева Е.В.</a:t>
            </a:r>
          </a:p>
          <a:p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у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читель музыки МБОУ«ВСШИ»</a:t>
            </a:r>
          </a:p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2021г.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Дискуссия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Обсуждение спорного вопроса, проблемы. Важной характеристикой дискуссии, отличающей её от других видов спора, является аргументированность</a:t>
            </a:r>
          </a:p>
          <a:p>
            <a:endParaRPr lang="ru-RU" dirty="0"/>
          </a:p>
        </p:txBody>
      </p:sp>
      <p:pic>
        <p:nvPicPr>
          <p:cNvPr id="4" name="Рисунок 3" descr="http://union-centre.ru/wp-content/uploads/2017/10/8906476-Illustration-of-a-Group-of-Kids-Talking-Stock-Illustration-childr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12976"/>
            <a:ext cx="460851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526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Деловая игра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Преимущество данного метода состоит в том, что, взяв на себя ту или иную роль, участники игры вступают во взаимоотношения друг с другом, причем интересы их могут не совпадать</a:t>
            </a:r>
          </a:p>
          <a:p>
            <a:endParaRPr lang="ru-RU" dirty="0"/>
          </a:p>
        </p:txBody>
      </p:sp>
      <p:pic>
        <p:nvPicPr>
          <p:cNvPr id="6" name="Рисунок 5" descr="https://static7.depositphotos.com/1007989/747/i/950/depositphotos_7477189-stock-photo-board-gam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6" y="3737012"/>
            <a:ext cx="5328592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594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Семинар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5472608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Форма учебного процесса, построенная на самостоятельном изучении учащимися по заданию учителя (руководителя) отдельных вопросов,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проблем, тем с последующим оформлением материала в виде доклада, реферата и его совместного обсуждения</a:t>
            </a:r>
          </a:p>
          <a:p>
            <a:endParaRPr lang="ru-RU" dirty="0"/>
          </a:p>
        </p:txBody>
      </p:sp>
      <p:pic>
        <p:nvPicPr>
          <p:cNvPr id="4" name="Рисунок 3" descr="http://xn--174-5cda3avqyb4bo4b.xn--p1ai/netcat_files/userfiles/894CA9B0-1485-429B-8DD4-7503668C016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12368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478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Научно-практическая конференция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97281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Выступает как активный метод обучения, если контролируется и гарантируется самостоятельная подготовка обучающихся, а сама работа носит исследовательский характер</a:t>
            </a:r>
          </a:p>
          <a:p>
            <a:endParaRPr lang="ru-RU" dirty="0"/>
          </a:p>
        </p:txBody>
      </p:sp>
      <p:pic>
        <p:nvPicPr>
          <p:cNvPr id="4" name="Рисунок 3" descr="https://pedsovet.org/v3/upload/ckeditor/6/images/2017-07-13/1499959242_blackboard-1299841_960_72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46449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3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Мозговой штурм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Организация коллективной мыслительной деятельности по поиску нетрадиционных путей решения проблем</a:t>
            </a:r>
          </a:p>
          <a:p>
            <a:endParaRPr lang="ru-RU" dirty="0"/>
          </a:p>
        </p:txBody>
      </p:sp>
      <p:pic>
        <p:nvPicPr>
          <p:cNvPr id="5" name="Рисунок 4" descr="http://ikidspreschool.in/images/aboutikid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6264696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16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Каждый из перечисленных активных методов обучения имеет свое назначение и область применения. Использование активных образовательных методов в образовательном процессе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дает простор для творческого поиска и развития потенциала  учителя, повышает эффективность его деятельности.</a:t>
            </a:r>
          </a:p>
          <a:p>
            <a:endParaRPr lang="ru-RU" dirty="0"/>
          </a:p>
        </p:txBody>
      </p:sp>
      <p:pic>
        <p:nvPicPr>
          <p:cNvPr id="4" name="Рисунок 3" descr="https://ds04.infourok.ru/uploads/ex/07df/000c8afe-54241835/hello_html_m76d5787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31236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106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чтении – 10% запоминания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восприятии на слух – 20% запоминания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зрительном восприятии – 30% запоминания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групповых дискуссиях – 50-70% запоминания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самостоятельном обнаружении проблемы – 80% запоминания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участии в реальной деятельности – 90% запоминания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21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lena\Desktop\для презентации к докладу на рмо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16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lena\Desktop\для презентации к докладу на рмо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098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lena\Desktop\для презентации к докладу на рмо\817481_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60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Существует несколько понятий термина метод обучения, но все они сходятся в одно: методы обучения – это способы взаимосвязанной деятельности учителя и учащихся для достижения целей образования.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         Выделяют три обобщенные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группы методов обучения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: пассивные методы, интерактивные методы, активные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068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Цикл творческих заданий: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1. Разукрась</a:t>
            </a:r>
            <a:r>
              <a:rPr lang="ru-RU" sz="4000" dirty="0">
                <a:cs typeface="Arial" pitchFamily="34" charset="0"/>
              </a:rPr>
              <a:t>,  нарисуй 1-2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2. Разыграй песню </a:t>
            </a:r>
            <a:r>
              <a:rPr lang="ru-RU" sz="4000" dirty="0">
                <a:cs typeface="Arial" pitchFamily="34" charset="0"/>
              </a:rPr>
              <a:t>и </a:t>
            </a:r>
            <a:r>
              <a:rPr lang="ru-RU" sz="4000" dirty="0" smtClean="0">
                <a:cs typeface="Arial" pitchFamily="34" charset="0"/>
              </a:rPr>
              <a:t>музыкальное произведение </a:t>
            </a:r>
            <a:r>
              <a:rPr lang="ru-RU" sz="4000" dirty="0">
                <a:cs typeface="Arial" pitchFamily="34" charset="0"/>
              </a:rPr>
              <a:t>1-2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3. </a:t>
            </a:r>
            <a:r>
              <a:rPr lang="ru-RU" sz="4000" dirty="0">
                <a:cs typeface="Arial" pitchFamily="34" charset="0"/>
              </a:rPr>
              <a:t>Составить и решить  кроссворд по пройденному материалу  3-8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4. </a:t>
            </a:r>
            <a:r>
              <a:rPr lang="ru-RU" sz="4000" dirty="0">
                <a:cs typeface="Arial" pitchFamily="34" charset="0"/>
              </a:rPr>
              <a:t>Составление  и решение тестовых задач  3-8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5. </a:t>
            </a:r>
            <a:r>
              <a:rPr lang="ru-RU" sz="4000" dirty="0">
                <a:cs typeface="Arial" pitchFamily="34" charset="0"/>
              </a:rPr>
              <a:t>Найти крылатые выражения о композиторе  4-8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6. </a:t>
            </a:r>
            <a:r>
              <a:rPr lang="ru-RU" sz="4000" dirty="0">
                <a:cs typeface="Arial" pitchFamily="34" charset="0"/>
              </a:rPr>
              <a:t>Нарисовать свои впечатления по прослушанному произведению для учащихся 1-8 классов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7. </a:t>
            </a:r>
            <a:r>
              <a:rPr lang="ru-RU" sz="4000" dirty="0" err="1" smtClean="0">
                <a:cs typeface="Arial" pitchFamily="34" charset="0"/>
              </a:rPr>
              <a:t>Угадайки</a:t>
            </a:r>
            <a:endParaRPr lang="ru-RU" sz="4000" dirty="0">
              <a:cs typeface="Arial" pitchFamily="34" charset="0"/>
            </a:endParaRP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8.</a:t>
            </a:r>
            <a:r>
              <a:rPr lang="ru-RU" sz="4000" dirty="0">
                <a:cs typeface="Arial" pitchFamily="34" charset="0"/>
              </a:rPr>
              <a:t> Установить зависимость между эмоциями и музыкой для учащихся 5-8 классов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9. Сочинить </a:t>
            </a:r>
            <a:r>
              <a:rPr lang="ru-RU" sz="4000" dirty="0">
                <a:cs typeface="Arial" pitchFamily="34" charset="0"/>
              </a:rPr>
              <a:t>музыкальную сказку -  для учащихся 5 классов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10. Игра </a:t>
            </a:r>
            <a:r>
              <a:rPr lang="ru-RU" sz="4000" dirty="0">
                <a:cs typeface="Arial" pitchFamily="34" charset="0"/>
              </a:rPr>
              <a:t>«Убеди несознательного» – для учащихся 8 класса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11. Сочини </a:t>
            </a:r>
            <a:r>
              <a:rPr lang="ru-RU" sz="4000" dirty="0">
                <a:cs typeface="Arial" pitchFamily="34" charset="0"/>
              </a:rPr>
              <a:t>либретто к… 5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12. Изготовь </a:t>
            </a:r>
            <a:r>
              <a:rPr lang="ru-RU" sz="4000" dirty="0">
                <a:cs typeface="Arial" pitchFamily="34" charset="0"/>
              </a:rPr>
              <a:t>программку  к опере, балету, мюзиклу 5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13. Музыкальная </a:t>
            </a:r>
            <a:r>
              <a:rPr lang="ru-RU" sz="4000" dirty="0">
                <a:cs typeface="Arial" pitchFamily="34" charset="0"/>
              </a:rPr>
              <a:t>разминка 5-8 </a:t>
            </a:r>
            <a:r>
              <a:rPr lang="ru-RU" sz="4000" dirty="0" smtClean="0">
                <a:cs typeface="Arial" pitchFamily="34" charset="0"/>
              </a:rPr>
              <a:t>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14. Проектная деятельность</a:t>
            </a:r>
            <a:endParaRPr lang="ru-RU" sz="4000" dirty="0">
              <a:cs typeface="Arial" pitchFamily="34" charset="0"/>
            </a:endParaRP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15. Составление </a:t>
            </a:r>
            <a:r>
              <a:rPr lang="ru-RU" sz="4000" dirty="0">
                <a:cs typeface="Arial" pitchFamily="34" charset="0"/>
              </a:rPr>
              <a:t>презентаций 7-8 классы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16. </a:t>
            </a:r>
            <a:r>
              <a:rPr lang="ru-RU" sz="4000" dirty="0">
                <a:cs typeface="Arial" pitchFamily="34" charset="0"/>
              </a:rPr>
              <a:t>Написать сочинение по прослушанному произведению с использованием средств музыкальной выразительности - для учащихся 8 классов  </a:t>
            </a:r>
          </a:p>
          <a:p>
            <a:pPr lvl="0">
              <a:buNone/>
            </a:pPr>
            <a:r>
              <a:rPr lang="ru-RU" sz="4000" dirty="0" smtClean="0">
                <a:cs typeface="Arial" pitchFamily="34" charset="0"/>
              </a:rPr>
              <a:t>17. Написать </a:t>
            </a:r>
            <a:r>
              <a:rPr lang="ru-RU" sz="4000" dirty="0">
                <a:cs typeface="Arial" pitchFamily="34" charset="0"/>
              </a:rPr>
              <a:t>сочинение по теме «А напоследок я скажу…» - для учащихся 8 классов</a:t>
            </a:r>
          </a:p>
          <a:p>
            <a:endParaRPr lang="ru-RU" dirty="0"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Разыграй песню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музыкальное произведение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cs typeface="Arial" pitchFamily="34" charset="0"/>
              </a:rPr>
              <a:t>		Одна </a:t>
            </a:r>
            <a:r>
              <a:rPr lang="ru-RU" dirty="0">
                <a:cs typeface="Arial" pitchFamily="34" charset="0"/>
              </a:rPr>
              <a:t>из наиболее перспективных технологий в области музыкального обучения – это развитие процесса восприятия музыки.</a:t>
            </a:r>
          </a:p>
          <a:p>
            <a:pPr>
              <a:buNone/>
            </a:pPr>
            <a:r>
              <a:rPr lang="ru-RU" dirty="0" smtClean="0">
                <a:cs typeface="Arial" pitchFamily="34" charset="0"/>
              </a:rPr>
              <a:t>		Восприятие </a:t>
            </a:r>
            <a:r>
              <a:rPr lang="ru-RU" dirty="0">
                <a:cs typeface="Arial" pitchFamily="34" charset="0"/>
              </a:rPr>
              <a:t>музыки - процесс музыкального мышления, целостное, эмоционально-осознанное  познание содержания, смысла музыкального </a:t>
            </a:r>
            <a:r>
              <a:rPr lang="ru-RU" dirty="0" smtClean="0">
                <a:cs typeface="Arial" pitchFamily="34" charset="0"/>
              </a:rPr>
              <a:t>произведения. </a:t>
            </a:r>
          </a:p>
          <a:p>
            <a:pPr>
              <a:buNone/>
            </a:pPr>
            <a:r>
              <a:rPr lang="ru-RU" dirty="0">
                <a:cs typeface="Arial" pitchFamily="34" charset="0"/>
              </a:rPr>
              <a:t>	</a:t>
            </a:r>
            <a:r>
              <a:rPr lang="ru-RU" dirty="0" smtClean="0">
                <a:cs typeface="Arial" pitchFamily="34" charset="0"/>
              </a:rPr>
              <a:t>	Музыкальному </a:t>
            </a:r>
            <a:r>
              <a:rPr lang="ru-RU" dirty="0">
                <a:cs typeface="Arial" pitchFamily="34" charset="0"/>
              </a:rPr>
              <a:t>восприятию свойственны</a:t>
            </a:r>
            <a:r>
              <a:rPr lang="ru-RU" dirty="0" smtClean="0">
                <a:cs typeface="Arial" pitchFamily="34" charset="0"/>
              </a:rPr>
              <a:t>:</a:t>
            </a:r>
          </a:p>
          <a:p>
            <a:pPr lvl="1"/>
            <a:r>
              <a:rPr lang="ru-RU" b="1" dirty="0" smtClean="0">
                <a:cs typeface="Arial" pitchFamily="34" charset="0"/>
              </a:rPr>
              <a:t>эмоциональность</a:t>
            </a:r>
            <a:endParaRPr lang="ru-RU" dirty="0">
              <a:cs typeface="Arial" pitchFamily="34" charset="0"/>
            </a:endParaRPr>
          </a:p>
          <a:p>
            <a:pPr lvl="1"/>
            <a:r>
              <a:rPr lang="ru-RU" b="1" dirty="0" smtClean="0">
                <a:cs typeface="Arial" pitchFamily="34" charset="0"/>
              </a:rPr>
              <a:t>целостность</a:t>
            </a:r>
            <a:endParaRPr lang="ru-RU" dirty="0">
              <a:cs typeface="Arial" pitchFamily="34" charset="0"/>
            </a:endParaRPr>
          </a:p>
          <a:p>
            <a:pPr lvl="1"/>
            <a:r>
              <a:rPr lang="ru-RU" b="1" dirty="0" smtClean="0">
                <a:cs typeface="Arial" pitchFamily="34" charset="0"/>
              </a:rPr>
              <a:t>образность</a:t>
            </a:r>
            <a:endParaRPr lang="ru-RU" dirty="0">
              <a:cs typeface="Arial" pitchFamily="34" charset="0"/>
            </a:endParaRPr>
          </a:p>
          <a:p>
            <a:pPr lvl="1"/>
            <a:r>
              <a:rPr lang="ru-RU" b="1" dirty="0" smtClean="0">
                <a:cs typeface="Arial" pitchFamily="34" charset="0"/>
              </a:rPr>
              <a:t>осмысленность</a:t>
            </a:r>
            <a:endParaRPr lang="ru-RU" dirty="0">
              <a:cs typeface="Arial" pitchFamily="34" charset="0"/>
            </a:endParaRPr>
          </a:p>
          <a:p>
            <a:pPr lvl="1"/>
            <a:r>
              <a:rPr lang="ru-RU" b="1" dirty="0" smtClean="0">
                <a:cs typeface="Arial" pitchFamily="34" charset="0"/>
              </a:rPr>
              <a:t>ассоциативность</a:t>
            </a:r>
            <a:endParaRPr lang="ru-RU" dirty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 стадии процесса </a:t>
            </a: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восприятия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музыки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Первая </a:t>
            </a:r>
            <a:r>
              <a:rPr lang="ru-RU" sz="2800" b="1" dirty="0" smtClean="0"/>
              <a:t>стадия </a:t>
            </a:r>
            <a:r>
              <a:rPr lang="ru-RU" sz="2800" dirty="0" smtClean="0"/>
              <a:t>- первое </a:t>
            </a:r>
            <a:r>
              <a:rPr lang="ru-RU" sz="2800" dirty="0"/>
              <a:t>знакомство с </a:t>
            </a:r>
            <a:r>
              <a:rPr lang="ru-RU" sz="2800" dirty="0" smtClean="0"/>
              <a:t>	музыкальным </a:t>
            </a:r>
            <a:r>
              <a:rPr lang="ru-RU" sz="2800" dirty="0"/>
              <a:t>произведением, первые </a:t>
            </a:r>
            <a:r>
              <a:rPr lang="ru-RU" sz="2800" dirty="0" smtClean="0"/>
              <a:t>	впечатления </a:t>
            </a:r>
            <a:r>
              <a:rPr lang="ru-RU" sz="2800" dirty="0"/>
              <a:t>о музыкальном </a:t>
            </a:r>
            <a:r>
              <a:rPr lang="ru-RU" sz="2800" dirty="0" smtClean="0"/>
              <a:t>образе.</a:t>
            </a:r>
            <a:endParaRPr lang="ru-RU" sz="2800" dirty="0"/>
          </a:p>
          <a:p>
            <a:r>
              <a:rPr lang="ru-RU" sz="2800" b="1" dirty="0" smtClean="0"/>
              <a:t>Вторая </a:t>
            </a:r>
            <a:r>
              <a:rPr lang="ru-RU" sz="2800" b="1" dirty="0"/>
              <a:t>стадия</a:t>
            </a:r>
            <a:r>
              <a:rPr lang="ru-RU" sz="2800" dirty="0"/>
              <a:t> связана с повторным </a:t>
            </a:r>
            <a:r>
              <a:rPr lang="ru-RU" sz="2800" dirty="0" smtClean="0"/>
              <a:t>	прослушиванием </a:t>
            </a:r>
            <a:r>
              <a:rPr lang="ru-RU" sz="2800" dirty="0"/>
              <a:t>музыкального </a:t>
            </a:r>
            <a:r>
              <a:rPr lang="ru-RU" sz="2800" dirty="0" smtClean="0"/>
              <a:t>произведения</a:t>
            </a:r>
            <a:r>
              <a:rPr lang="ru-RU" sz="2800" dirty="0"/>
              <a:t>. </a:t>
            </a:r>
          </a:p>
          <a:p>
            <a:r>
              <a:rPr lang="ru-RU" sz="2800" b="1" dirty="0"/>
              <a:t> Третья стадия </a:t>
            </a:r>
            <a:r>
              <a:rPr lang="ru-RU" sz="2800" dirty="0"/>
              <a:t>- еще одно обращение к </a:t>
            </a:r>
            <a:r>
              <a:rPr lang="ru-RU" sz="2800" dirty="0" smtClean="0"/>
              <a:t>	музыкальному </a:t>
            </a:r>
            <a:r>
              <a:rPr lang="ru-RU" sz="2800" dirty="0"/>
              <a:t>произведению, обогащенное </a:t>
            </a:r>
            <a:r>
              <a:rPr lang="ru-RU" sz="2800" dirty="0" smtClean="0"/>
              <a:t>	уже </a:t>
            </a:r>
            <a:r>
              <a:rPr lang="ru-RU" sz="2800" dirty="0"/>
              <a:t>ранее возникшими музыкально-слуховыми </a:t>
            </a:r>
            <a:r>
              <a:rPr lang="ru-RU" sz="2800" dirty="0" smtClean="0"/>
              <a:t>	представлениями </a:t>
            </a:r>
            <a:r>
              <a:rPr lang="ru-RU" sz="2800" dirty="0"/>
              <a:t>и ассоциациями.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85778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Восприятию любого произведения должна предшествовать </a:t>
            </a:r>
            <a:r>
              <a:rPr lang="ru-RU" b="1" dirty="0"/>
              <a:t>установка - </a:t>
            </a:r>
            <a:r>
              <a:rPr lang="ru-RU" dirty="0"/>
              <a:t>готовность человека воспринимать какое-либо явление. Установка имеет организационные и методические моменты</a:t>
            </a:r>
            <a:r>
              <a:rPr lang="ru-RU" dirty="0" smtClean="0"/>
              <a:t>:</a:t>
            </a:r>
            <a:endParaRPr lang="ru-RU" dirty="0"/>
          </a:p>
          <a:p>
            <a:pPr lvl="1"/>
            <a:r>
              <a:rPr lang="ru-RU" b="1" dirty="0"/>
              <a:t>Организационные моменты</a:t>
            </a:r>
            <a:r>
              <a:rPr lang="ru-RU" dirty="0"/>
              <a:t>: слушать музыку в тишине, создать атмосферу концертного зала. </a:t>
            </a:r>
          </a:p>
          <a:p>
            <a:pPr lvl="1"/>
            <a:r>
              <a:rPr lang="ru-RU" b="1" dirty="0"/>
              <a:t>Методические моменты</a:t>
            </a:r>
            <a:r>
              <a:rPr lang="ru-RU" dirty="0"/>
              <a:t>  - это методически грамотное слово учителя перед прослушиванием музыкального произведения. Словом предвосхитить содержание музыкального произведения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Нарисовать свои впечатления по прослушанному произведению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процессе знакомства с новым произведением и  размышления о музыке развивается образно-игровое видение.</a:t>
            </a:r>
          </a:p>
          <a:p>
            <a:r>
              <a:rPr lang="ru-RU" sz="2800" dirty="0" smtClean="0"/>
              <a:t> Домашнее задание :</a:t>
            </a:r>
          </a:p>
          <a:p>
            <a:pPr>
              <a:buNone/>
            </a:pPr>
            <a:r>
              <a:rPr lang="ru-RU" sz="2800" dirty="0" smtClean="0"/>
              <a:t>	1)</a:t>
            </a:r>
            <a:r>
              <a:rPr lang="ru-RU" sz="2800" b="1" dirty="0" smtClean="0"/>
              <a:t>рассказать</a:t>
            </a:r>
            <a:r>
              <a:rPr lang="ru-RU" sz="2800" dirty="0" smtClean="0"/>
              <a:t> дома о своих новых открытиях </a:t>
            </a:r>
          </a:p>
          <a:p>
            <a:pPr>
              <a:buNone/>
            </a:pPr>
            <a:r>
              <a:rPr lang="ru-RU" sz="2800" dirty="0" smtClean="0"/>
              <a:t>	2)</a:t>
            </a:r>
            <a:r>
              <a:rPr lang="ru-RU" sz="2800" b="1" dirty="0" smtClean="0"/>
              <a:t>прочитать</a:t>
            </a:r>
            <a:r>
              <a:rPr lang="ru-RU" sz="2800" dirty="0" smtClean="0"/>
              <a:t>  сказку про Кикимору (книга для внеклассного чтения – Т.И.Александрова «</a:t>
            </a:r>
            <a:r>
              <a:rPr lang="ru-RU" sz="2800" dirty="0" err="1" smtClean="0"/>
              <a:t>Домовенок</a:t>
            </a:r>
            <a:r>
              <a:rPr lang="ru-RU" sz="2800" dirty="0" smtClean="0"/>
              <a:t> Кузька»)</a:t>
            </a:r>
          </a:p>
          <a:p>
            <a:pPr>
              <a:buNone/>
            </a:pPr>
            <a:r>
              <a:rPr lang="ru-RU" sz="2800" dirty="0" smtClean="0"/>
              <a:t>	3)</a:t>
            </a:r>
            <a:r>
              <a:rPr lang="ru-RU" sz="2800" b="1" dirty="0" smtClean="0"/>
              <a:t>нарисовать</a:t>
            </a:r>
            <a:r>
              <a:rPr lang="ru-RU" sz="2800" dirty="0" smtClean="0"/>
              <a:t>  главную героиню урока - Кикимору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2255719" cy="311468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img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14290"/>
            <a:ext cx="3643338" cy="26681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g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214290"/>
            <a:ext cx="2231021" cy="31284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img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429000"/>
            <a:ext cx="2349698" cy="32324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img5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286124"/>
            <a:ext cx="2428892" cy="3382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img5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3543208"/>
            <a:ext cx="2263561" cy="31719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Использование компьютерных технологий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Использование ИКТ на уроках музыки дает возможность сделать изучаемый материал более понятным и доступным. При составлении презентаций активизируется </a:t>
            </a:r>
            <a:r>
              <a:rPr lang="ru-RU" sz="2800" b="1" dirty="0" smtClean="0"/>
              <a:t>самостоятельная, творческая, поисковая</a:t>
            </a:r>
            <a:r>
              <a:rPr lang="ru-RU" sz="2800" dirty="0" smtClean="0"/>
              <a:t> деятельность обучающихся, растет познавательная активность и интерес к предмету.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7616" y="285728"/>
            <a:ext cx="2929938" cy="21899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785794"/>
            <a:ext cx="2928958" cy="2173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00174"/>
            <a:ext cx="2619715" cy="19666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092733"/>
            <a:ext cx="2928958" cy="2193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643314"/>
            <a:ext cx="2928958" cy="2179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86256"/>
            <a:ext cx="2714612" cy="20216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Тестирование на уроках музыки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Основная цель тестирования – проверить теоретические знания учащихся, полученные на уроках музыки.</a:t>
            </a:r>
          </a:p>
          <a:p>
            <a:r>
              <a:rPr lang="ru-RU" sz="2800" dirty="0" smtClean="0"/>
              <a:t>Интересные </a:t>
            </a:r>
            <a:r>
              <a:rPr lang="ru-RU" sz="2800" b="1" dirty="0" smtClean="0"/>
              <a:t>задания, кроссворды, загадки,  головоломки, тесты, синквейны, музыкальные разминки</a:t>
            </a:r>
            <a:r>
              <a:rPr lang="ru-RU" sz="2800" dirty="0" smtClean="0"/>
              <a:t> – - все это способствует развитию познавательного интереса учащихся, активизирует их внимание на уроке, расширяет кругозор.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lena\Desktop\музыкальная игра\muzyikalnyie-rebusyi-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7444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Пассивный метод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форма взаимодействия учащихся и учителя, в которой учитель является основным действующим лицом, а учащиеся выступают в роли пассивных слушателей</a:t>
            </a:r>
          </a:p>
          <a:p>
            <a:endParaRPr lang="ru-RU" dirty="0"/>
          </a:p>
        </p:txBody>
      </p:sp>
      <p:pic>
        <p:nvPicPr>
          <p:cNvPr id="4" name="Рисунок 3" descr="http://compi.com.ua/l-s-vanjula-vidomi-ta-nevidomi-funkcionaleni-rivnyannya/7718_html_m1fe0bbb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4984"/>
            <a:ext cx="525658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499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lena\Desktop\музыкальная игра\muzyikalnyie-rebusyi-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851"/>
            <a:ext cx="6984776" cy="655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6777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Тесты</a:t>
            </a:r>
            <a:r>
              <a:rPr lang="ru-RU" b="1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Проблемный метод обучения в виде тестовых заданий, оформленных на слайдах можно использовать в качестве общения и закрепления. Их можно применять на первом этапе урока, в качестве разминки, для повторения пройденного материала, для создания проблемы в начале урока, чтобы  привлечь внимание, заинтриговать, вызвать желание к дальнейшему обучению. В конце урока они могут быть завершающим этапом, когда дети без труда будут узнавать и называть новое.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в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микрогруппах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Работая в группе, обучающиеся осваивают навыки коммуникативного общения, совершенствуют личностные результаты, действуют по плану, решая проблему, строят отношения в общении с одноклассниками, глубоко проникают в заданные темы.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/>
              <a:t>2. Как называется оперетта Иоганна Штрауса?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А. «Летучая мышь».</a:t>
            </a:r>
          </a:p>
          <a:p>
            <a:pPr>
              <a:buNone/>
            </a:pPr>
            <a:r>
              <a:rPr lang="ru-RU" dirty="0" smtClean="0"/>
              <a:t>Б. «Летучая собака». </a:t>
            </a:r>
          </a:p>
          <a:p>
            <a:pPr>
              <a:buNone/>
            </a:pPr>
            <a:r>
              <a:rPr lang="ru-RU" dirty="0" smtClean="0"/>
              <a:t>В. «Летучая рыба».</a:t>
            </a:r>
          </a:p>
          <a:p>
            <a:pPr>
              <a:buNone/>
            </a:pPr>
            <a:r>
              <a:rPr lang="ru-RU" dirty="0" smtClean="0"/>
              <a:t>Г. «Белка-летяга».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3. </a:t>
            </a:r>
            <a:r>
              <a:rPr lang="ru-RU" sz="2800" dirty="0" smtClean="0"/>
              <a:t>Название какого цветка пропущено в названии оперетты </a:t>
            </a:r>
            <a:r>
              <a:rPr lang="ru-RU" sz="2800" dirty="0" err="1" smtClean="0"/>
              <a:t>Имре</a:t>
            </a:r>
            <a:r>
              <a:rPr lang="ru-RU" sz="2800" dirty="0" smtClean="0"/>
              <a:t> Кальмана </a:t>
            </a:r>
          </a:p>
          <a:p>
            <a:pPr algn="ctr">
              <a:buNone/>
            </a:pPr>
            <a:r>
              <a:rPr lang="ru-RU" sz="2800" dirty="0" smtClean="0"/>
              <a:t>«… Монмартра»?</a:t>
            </a:r>
          </a:p>
          <a:p>
            <a:pPr>
              <a:buNone/>
            </a:pPr>
            <a:r>
              <a:rPr lang="ru-RU" dirty="0" smtClean="0"/>
              <a:t>А. Роза.</a:t>
            </a:r>
          </a:p>
          <a:p>
            <a:pPr>
              <a:buNone/>
            </a:pPr>
            <a:r>
              <a:rPr lang="ru-RU" dirty="0" smtClean="0"/>
              <a:t>Б. Незабудка.</a:t>
            </a:r>
          </a:p>
          <a:p>
            <a:pPr>
              <a:buNone/>
            </a:pPr>
            <a:r>
              <a:rPr lang="ru-RU" dirty="0" smtClean="0"/>
              <a:t>В. Ландыш.</a:t>
            </a:r>
          </a:p>
          <a:p>
            <a:pPr>
              <a:buNone/>
            </a:pPr>
            <a:r>
              <a:rPr lang="ru-RU" dirty="0" smtClean="0"/>
              <a:t>Г. Фиалка.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4. Какая «танцевальная» птица есть в природе?</a:t>
            </a:r>
          </a:p>
          <a:p>
            <a:pPr>
              <a:buNone/>
            </a:pPr>
            <a:r>
              <a:rPr lang="ru-RU" dirty="0" smtClean="0"/>
              <a:t>А. Краковяк.</a:t>
            </a:r>
          </a:p>
          <a:p>
            <a:pPr>
              <a:buNone/>
            </a:pPr>
            <a:r>
              <a:rPr lang="ru-RU" dirty="0" smtClean="0"/>
              <a:t>Б. Чечётка.</a:t>
            </a:r>
          </a:p>
          <a:p>
            <a:pPr>
              <a:buNone/>
            </a:pPr>
            <a:r>
              <a:rPr lang="ru-RU" dirty="0" smtClean="0"/>
              <a:t>В. Мазурка.</a:t>
            </a:r>
          </a:p>
          <a:p>
            <a:pPr>
              <a:buNone/>
            </a:pPr>
            <a:r>
              <a:rPr lang="ru-RU" dirty="0" smtClean="0"/>
              <a:t>Г. Чардаш.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Музыкальная разминка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ru-RU" dirty="0" smtClean="0"/>
              <a:t>Разминка позволяет определить качество знаний учащихся, охватить проверкой весь класс и при этом выявить пробелы по какой-либо теме.</a:t>
            </a:r>
          </a:p>
          <a:p>
            <a:pPr lvl="1">
              <a:buNone/>
            </a:pPr>
            <a:r>
              <a:rPr lang="ru-RU" dirty="0" smtClean="0"/>
              <a:t>	</a:t>
            </a:r>
            <a:r>
              <a:rPr lang="ru-RU" sz="2400" dirty="0" smtClean="0"/>
              <a:t>1.Блиц-опрос</a:t>
            </a:r>
          </a:p>
          <a:p>
            <a:pPr lvl="1">
              <a:buNone/>
            </a:pPr>
            <a:r>
              <a:rPr lang="ru-RU" sz="2400" dirty="0" smtClean="0"/>
              <a:t>	2. «Не порви цепочку»  (Друг за другом называют 	по одному слову, каждое из которых логически связано с предыдущим , например:</a:t>
            </a:r>
          </a:p>
          <a:p>
            <a:pPr algn="ctr">
              <a:buNone/>
            </a:pPr>
            <a:r>
              <a:rPr lang="ru-RU" sz="2200" dirty="0" smtClean="0"/>
              <a:t>Балет – танец – балерина -  пуанты -  «Щелкунчик» - гран-па – ит.д.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Работа в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микрогруппах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Работая в группе, обучающиеся осваивают навыки коммуникативного общения, совершенствуют личностные результаты, действуют по плану, решая проблему, строят отношения в общении с одноклассниками, глубоко проникают в заданные темы.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4779"/>
            <a:ext cx="8229600" cy="5554683"/>
          </a:xfrm>
        </p:spPr>
        <p:txBody>
          <a:bodyPr/>
          <a:lstStyle/>
          <a:p>
            <a:r>
              <a:rPr lang="ru-RU" dirty="0" smtClean="0"/>
              <a:t>Очень эффективно деление класса на </a:t>
            </a:r>
            <a:r>
              <a:rPr lang="ru-RU" dirty="0" err="1" smtClean="0"/>
              <a:t>микрогруппы</a:t>
            </a:r>
            <a:r>
              <a:rPr lang="ru-RU" dirty="0" smtClean="0"/>
              <a:t> при работе над крупными произведениями. Так, работая над оперой «Князь Игорь» класс делится на 3 группы: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1 </a:t>
            </a:r>
            <a:r>
              <a:rPr lang="en-US" dirty="0" smtClean="0"/>
              <a:t>-</a:t>
            </a:r>
            <a:r>
              <a:rPr lang="ru-RU" dirty="0" smtClean="0"/>
              <a:t> историки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2 </a:t>
            </a:r>
            <a:r>
              <a:rPr lang="en-US" dirty="0" smtClean="0"/>
              <a:t>-</a:t>
            </a:r>
            <a:r>
              <a:rPr lang="ru-RU" dirty="0" smtClean="0"/>
              <a:t> литераторы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3 - музыковеды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dirty="0" smtClean="0"/>
              <a:t>Актуальным приемом организации учебной деятельности является дидактический </a:t>
            </a:r>
            <a:r>
              <a:rPr lang="ru-RU" dirty="0" err="1" smtClean="0"/>
              <a:t>синквейн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Подобрать к слову МУЗЫКА «слово»</a:t>
            </a:r>
          </a:p>
          <a:p>
            <a:pPr lvl="1">
              <a:buNone/>
            </a:pPr>
            <a:r>
              <a:rPr lang="ru-RU" dirty="0" smtClean="0"/>
              <a:t>		1.Одно существительное. </a:t>
            </a:r>
          </a:p>
          <a:p>
            <a:pPr>
              <a:buNone/>
            </a:pPr>
            <a:r>
              <a:rPr lang="ru-RU" dirty="0" smtClean="0"/>
              <a:t>		2.Два прилагательных. </a:t>
            </a:r>
          </a:p>
          <a:p>
            <a:pPr>
              <a:buNone/>
            </a:pPr>
            <a:r>
              <a:rPr lang="ru-RU" dirty="0" smtClean="0"/>
              <a:t>		3.Три глагола. </a:t>
            </a:r>
          </a:p>
          <a:p>
            <a:pPr>
              <a:buNone/>
            </a:pPr>
            <a:r>
              <a:rPr lang="ru-RU" dirty="0" smtClean="0"/>
              <a:t>		4.Характеристика из четырех слов.</a:t>
            </a:r>
          </a:p>
          <a:p>
            <a:pPr>
              <a:buNone/>
            </a:pPr>
            <a:r>
              <a:rPr lang="ru-RU" dirty="0" smtClean="0"/>
              <a:t>		5.Одно существительное – ассоциацию.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Интерактивный метод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возможность учащимся находиться в режиме беседы, диалога с кем-либо, взаимодействовать не только с учителем, но и с другими, доминировать в процессе обучения</a:t>
            </a:r>
          </a:p>
          <a:p>
            <a:endParaRPr lang="ru-RU" dirty="0"/>
          </a:p>
        </p:txBody>
      </p:sp>
      <p:pic>
        <p:nvPicPr>
          <p:cNvPr id="4" name="Рисунок 3" descr="https://ds04.infourok.ru/uploads/ex/0c4c/001987bb-c8c01201/1/hello_html_54e642a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0794"/>
            <a:ext cx="4680520" cy="3095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428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Каждый, кто хоть немного ощутил в какой-либо сфере искусства радость творчества, будет в состоянии воспринимать и ценить все хорошее, что делается в этой сфере, и с большей интенсивностью, чем тот, кто только пассивно воспринимает». (Б.В.Асафьев)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форма взаимодействия учащихся и учителя, при которой учитель и учащиеся взаимодействуют друг с другом в ходе урока и учащиеся здесь не пассивные слушатели, а активные участники урока</a:t>
            </a:r>
          </a:p>
          <a:p>
            <a:endParaRPr lang="ru-RU" dirty="0"/>
          </a:p>
        </p:txBody>
      </p:sp>
      <p:pic>
        <p:nvPicPr>
          <p:cNvPr id="4" name="Рисунок 3" descr="https://im0-tub-ru.yandex.net/i?id=0274030a64e3b125c4af4a02274f4b43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46449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7961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Предлагаю рассмотреть часто используемые в практике современной школы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формы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активного метода обучения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. 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arhivurokov.ru/kopilka/uploads/user_file_54970b1b1c06c/img_user_file_54970b1b1c06c_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9941" r="15350" b="8772"/>
          <a:stretch/>
        </p:blipFill>
        <p:spPr bwMode="auto">
          <a:xfrm>
            <a:off x="467544" y="1942014"/>
            <a:ext cx="3744416" cy="40072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844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Экскурсия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Уроки-экскурсии обогащают знания учащихся; устанавливают связи теории с практикой, с жизненными явлениями и процессами; развивают творческие способности учащихся, их самостоятельность, организованность; воспитывают положительное отношение к учению</a:t>
            </a:r>
          </a:p>
          <a:p>
            <a:endParaRPr lang="ru-RU" dirty="0"/>
          </a:p>
        </p:txBody>
      </p:sp>
      <p:pic>
        <p:nvPicPr>
          <p:cNvPr id="4" name="Рисунок 3" descr="http://www.shkola47.ru/userfiles/image/99-2111171909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79" y="4382260"/>
            <a:ext cx="6408712" cy="237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187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Презентация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Наиболее простой и доступный метод для использования на уроках. Данная технология помогает овладеть навыками подачи информации, техникой публичного выступления, убеждения, умения отвечать на вопросы аудитории и выходить из затруднительных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положений</a:t>
            </a:r>
          </a:p>
          <a:p>
            <a:endParaRPr lang="ru-RU" dirty="0"/>
          </a:p>
        </p:txBody>
      </p:sp>
      <p:pic>
        <p:nvPicPr>
          <p:cNvPr id="4" name="Рисунок 3" descr="https://ds02.infourok.ru/uploads/ex/0aad/00032b74-3e5ab2dc/hello_html_m25c103b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8471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25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Активный метод обучения</a:t>
            </a:r>
            <a:b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Анализ конкретных ситуаций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Является одним из наиболее эффективных и распространенных методов организации познавательной деятельности и предполагает анализ обучающимися предложенной ситуации, возникающей при конкретном положении дел, и выработку практического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решения</a:t>
            </a:r>
          </a:p>
          <a:p>
            <a:endParaRPr lang="ru-RU" dirty="0"/>
          </a:p>
        </p:txBody>
      </p:sp>
      <p:pic>
        <p:nvPicPr>
          <p:cNvPr id="4" name="Рисунок 3" descr="https://ds03.infourok.ru/uploads/ex/0773/000621f2-293bb545/hello_html_m5d1577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09634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57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995</Words>
  <Application>Microsoft Office PowerPoint</Application>
  <PresentationFormat>Экран (4:3)</PresentationFormat>
  <Paragraphs>129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АМО на уроках музыки в рамках ФГОС</vt:lpstr>
      <vt:lpstr>Презентация PowerPoint</vt:lpstr>
      <vt:lpstr>Пассивный метод обучения</vt:lpstr>
      <vt:lpstr>Интерактивный метод обучения</vt:lpstr>
      <vt:lpstr>Активный метод обучения</vt:lpstr>
      <vt:lpstr>Активный метод обучения</vt:lpstr>
      <vt:lpstr>Активный метод обучения Экскурсия</vt:lpstr>
      <vt:lpstr>Активный метод обучения Презентация</vt:lpstr>
      <vt:lpstr>Активный метод обучения Анализ конкретных ситуаций</vt:lpstr>
      <vt:lpstr>Активный метод обучения Дискуссия</vt:lpstr>
      <vt:lpstr>Активный метод обучения Деловая игра</vt:lpstr>
      <vt:lpstr>Активный метод обучения Семинар</vt:lpstr>
      <vt:lpstr>Активный метод обучения Научно-практическая конференция</vt:lpstr>
      <vt:lpstr>Активный метод обучения Мозговой штурм</vt:lpstr>
      <vt:lpstr>Активный метод обучения</vt:lpstr>
      <vt:lpstr>  Эффект АМО </vt:lpstr>
      <vt:lpstr>Презентация PowerPoint</vt:lpstr>
      <vt:lpstr>Презентация PowerPoint</vt:lpstr>
      <vt:lpstr>Презентация PowerPoint</vt:lpstr>
      <vt:lpstr>Цикл творческих заданий:</vt:lpstr>
      <vt:lpstr>Разыграй песню и музыкальное произведение </vt:lpstr>
      <vt:lpstr>Три стадии процесса восприятия музыки:</vt:lpstr>
      <vt:lpstr>Презентация PowerPoint</vt:lpstr>
      <vt:lpstr>Нарисовать свои впечатления по прослушанному произведению</vt:lpstr>
      <vt:lpstr>Презентация PowerPoint</vt:lpstr>
      <vt:lpstr>Использование компьютерных технологий</vt:lpstr>
      <vt:lpstr>Презентация PowerPoint</vt:lpstr>
      <vt:lpstr>Тестирование на уроках музыки</vt:lpstr>
      <vt:lpstr>Презентация PowerPoint</vt:lpstr>
      <vt:lpstr>Презентация PowerPoint</vt:lpstr>
      <vt:lpstr>Тесты </vt:lpstr>
      <vt:lpstr>Работа в микрогруппах</vt:lpstr>
      <vt:lpstr>Презентация PowerPoint</vt:lpstr>
      <vt:lpstr>Презентация PowerPoint</vt:lpstr>
      <vt:lpstr>Презентация PowerPoint</vt:lpstr>
      <vt:lpstr>Музыкальная разминка</vt:lpstr>
      <vt:lpstr>Работа в микрогруппах</vt:lpstr>
      <vt:lpstr>Презентация PowerPoint</vt:lpstr>
      <vt:lpstr>Презентация PowerPoint</vt:lpstr>
      <vt:lpstr>«Каждый, кто хоть немного ощутил в какой-либо сфере искусства радость творчества, будет в состоянии воспринимать и ценить все хорошее, что делается в этой сфере, и с большей интенсивностью, чем тот, кто только пассивно воспринимает». (Б.В.Асафьев)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</dc:title>
  <dc:creator>Anton</dc:creator>
  <cp:lastModifiedBy>Elena</cp:lastModifiedBy>
  <cp:revision>102</cp:revision>
  <dcterms:created xsi:type="dcterms:W3CDTF">2012-02-02T14:17:32Z</dcterms:created>
  <dcterms:modified xsi:type="dcterms:W3CDTF">2021-12-14T05:31:08Z</dcterms:modified>
</cp:coreProperties>
</file>