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МОУ гимназия№2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D4A83-2919-404C-B8F8-73FF765AC2DC}" type="datetimeFigureOut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dirty="0" smtClean="0"/>
              <a:t>город Чехов, 2010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99917-1229-4515-B421-D869F0855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4586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МОУ гимназия№2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0FDD3-FF20-4EF2-A841-CEE194DF34B8}" type="datetimeFigureOut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dirty="0" smtClean="0"/>
              <a:t>город Чехов, 2010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8990E-8504-4339-BF27-53DF9035D8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2939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B0F7-03E1-4191-9435-22AEB4323C73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83D8-EF40-4C18-9EEB-99DEF7757D16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2D0-D41F-4624-A1B2-39E037700EBF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B0E7-89D6-49E9-829A-3FBF97CECC68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CCA2-9D82-458A-8DB3-6E424FDED62C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F142-1D8A-4A3B-BF43-7F91FE3E03E8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903E-B190-4A5D-A4B9-2926A55638F9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D621-0B72-42B3-8FE3-3590F09A6091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F8FE-FB5E-4D6E-B72F-5650BD3AABD7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B7A7-D970-498B-B7F8-6F7E6FC3C2CD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007-762A-4027-973E-5FAD20B0ABDF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F182C-8C6B-4C41-B2E8-5798F9D8E19A}" type="datetime1">
              <a:rPr lang="ru-RU" smtClean="0"/>
              <a:pPr/>
              <a:t>28.01.2021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Анализ урока с позиции требований ФГОС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1159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контрольно-оценочной деятельности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57403"/>
          </a:xfrm>
        </p:spPr>
        <p:txBody>
          <a:bodyPr>
            <a:normAutofit fontScale="92500"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А)</a:t>
            </a:r>
            <a:r>
              <a:rPr lang="ru-RU" sz="2400" dirty="0">
                <a:latin typeface="Times New Roman"/>
                <a:ea typeface="Times New Roman"/>
              </a:rPr>
              <a:t> Контроль слабо обеспечивает обратную связь. Преобладает оценочная деятельность учителя. Критерии оценки не называются или имеют общий характер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3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Б)</a:t>
            </a:r>
            <a:r>
              <a:rPr lang="ru-RU" sz="2400" dirty="0">
                <a:latin typeface="Times New Roman"/>
                <a:ea typeface="Times New Roman"/>
              </a:rPr>
              <a:t> Организация контроля обеспечивает обратную связь. Оценивание осуществляется на </a:t>
            </a:r>
            <a:r>
              <a:rPr lang="ru-RU" sz="2400" dirty="0" err="1">
                <a:latin typeface="Times New Roman"/>
                <a:ea typeface="Times New Roman"/>
              </a:rPr>
              <a:t>критериальной</a:t>
            </a:r>
            <a:r>
              <a:rPr lang="ru-RU" sz="2400" dirty="0">
                <a:latin typeface="Times New Roman"/>
                <a:ea typeface="Times New Roman"/>
              </a:rPr>
              <a:t> основе, но учащиеся не включены в ситуации самоконтроля и самооценки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3600" dirty="0">
              <a:latin typeface="Times New Roman"/>
              <a:ea typeface="Times New Roman"/>
            </a:endParaRPr>
          </a:p>
          <a:p>
            <a:r>
              <a:rPr lang="ru-RU" sz="2400" b="1" dirty="0">
                <a:latin typeface="Times New Roman"/>
                <a:ea typeface="Times New Roman"/>
              </a:rPr>
              <a:t>В)</a:t>
            </a:r>
            <a:r>
              <a:rPr lang="ru-RU" sz="2400" dirty="0">
                <a:latin typeface="Times New Roman"/>
                <a:ea typeface="Times New Roman"/>
              </a:rPr>
              <a:t> Организация контроля рациональна. </a:t>
            </a:r>
            <a:r>
              <a:rPr lang="ru-RU" sz="2400" dirty="0" err="1">
                <a:latin typeface="Times New Roman"/>
                <a:ea typeface="Times New Roman"/>
              </a:rPr>
              <a:t>Критериальный</a:t>
            </a:r>
            <a:r>
              <a:rPr lang="ru-RU" sz="2400" dirty="0">
                <a:latin typeface="Times New Roman"/>
                <a:ea typeface="Times New Roman"/>
              </a:rPr>
              <a:t> подход к оценке деятельности. Учащиеся включаются в ситуации самоконтроля, взаимоконтроля и </a:t>
            </a:r>
            <a:r>
              <a:rPr lang="ru-RU" sz="2400" dirty="0" err="1">
                <a:latin typeface="Times New Roman"/>
                <a:ea typeface="Times New Roman"/>
              </a:rPr>
              <a:t>самооценивания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74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1159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урока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57403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А)</a:t>
            </a:r>
            <a:r>
              <a:rPr lang="ru-RU" sz="2400" dirty="0">
                <a:latin typeface="Times New Roman"/>
                <a:ea typeface="Times New Roman"/>
              </a:rPr>
              <a:t> Не достигнуты планируемые результаты. Продвижение учащихся в формировании УУД прослеживаются очень </a:t>
            </a:r>
            <a:r>
              <a:rPr lang="ru-RU" sz="2400" dirty="0" smtClean="0">
                <a:latin typeface="Times New Roman"/>
                <a:ea typeface="Times New Roman"/>
              </a:rPr>
              <a:t>слабо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3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Б)</a:t>
            </a:r>
            <a:r>
              <a:rPr lang="ru-RU" sz="2400" dirty="0">
                <a:latin typeface="Times New Roman"/>
                <a:ea typeface="Times New Roman"/>
              </a:rPr>
              <a:t> Соответствует поставленным планируемым результатам. УУД прослеживаются хуже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3600" dirty="0">
              <a:latin typeface="Times New Roman"/>
              <a:ea typeface="Times New Roman"/>
            </a:endParaRPr>
          </a:p>
          <a:p>
            <a:r>
              <a:rPr lang="ru-RU" sz="2400" b="1" dirty="0">
                <a:latin typeface="Times New Roman"/>
                <a:ea typeface="Times New Roman"/>
              </a:rPr>
              <a:t>В)</a:t>
            </a:r>
            <a:r>
              <a:rPr lang="ru-RU" sz="2400" dirty="0">
                <a:latin typeface="Times New Roman"/>
                <a:ea typeface="Times New Roman"/>
              </a:rPr>
              <a:t> Соответствует поставленному результату и </a:t>
            </a:r>
            <a:r>
              <a:rPr lang="ru-RU" sz="2400" dirty="0" err="1">
                <a:latin typeface="Times New Roman"/>
                <a:ea typeface="Times New Roman"/>
              </a:rPr>
              <a:t>диагностичен</a:t>
            </a:r>
            <a:r>
              <a:rPr lang="ru-RU" sz="2400" dirty="0">
                <a:latin typeface="Times New Roman"/>
                <a:ea typeface="Times New Roman"/>
              </a:rPr>
              <a:t> в аспекте ЗУН и УУД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74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1159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аспект урока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57403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А)</a:t>
            </a:r>
            <a:r>
              <a:rPr lang="ru-RU" sz="2400" dirty="0">
                <a:latin typeface="Times New Roman"/>
                <a:ea typeface="Times New Roman"/>
              </a:rPr>
              <a:t> использование воспитательных возможностей содержания учебного предмета</a:t>
            </a:r>
            <a:r>
              <a:rPr lang="ru-RU" sz="2400" dirty="0" smtClean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3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Б)</a:t>
            </a:r>
            <a:r>
              <a:rPr lang="ru-RU" sz="2400" dirty="0">
                <a:latin typeface="Times New Roman"/>
                <a:ea typeface="Times New Roman"/>
              </a:rPr>
              <a:t> установление доверительных отношений между учителем и его учениками, способствующих позитивному восприятию учащимися требования и просьб учителя, привлечению их внимания к обсуждаемой на уроке информации</a:t>
            </a:r>
            <a:r>
              <a:rPr lang="ru-RU" sz="2400" dirty="0" smtClean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3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В</a:t>
            </a:r>
            <a:r>
              <a:rPr lang="ru-RU" sz="2400" b="1" dirty="0" smtClean="0">
                <a:latin typeface="Times New Roman"/>
                <a:ea typeface="Times New Roman"/>
              </a:rPr>
              <a:t>) </a:t>
            </a:r>
            <a:r>
              <a:rPr lang="ru-RU" sz="2400" dirty="0" smtClean="0">
                <a:latin typeface="Times New Roman"/>
                <a:ea typeface="Times New Roman"/>
              </a:rPr>
              <a:t>использование </a:t>
            </a:r>
            <a:r>
              <a:rPr lang="ru-RU" sz="2400" dirty="0">
                <a:latin typeface="Times New Roman"/>
                <a:ea typeface="Times New Roman"/>
              </a:rPr>
              <a:t>приёмов и форм организации учебной работы, дающих школьникам социально значимый опыт взаимной помощи.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74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1159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урока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57403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А)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От 80 % до 100 % - высокий уровень урока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3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Б)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От 65 % до 79 % - хороший уровень урока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3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В</a:t>
            </a:r>
            <a:r>
              <a:rPr lang="ru-RU" sz="2400" b="1" dirty="0" smtClean="0">
                <a:latin typeface="Times New Roman"/>
                <a:ea typeface="Times New Roman"/>
              </a:rPr>
              <a:t>) </a:t>
            </a:r>
            <a:r>
              <a:rPr lang="ru-RU" sz="2400" dirty="0" smtClean="0">
                <a:latin typeface="Times New Roman"/>
                <a:ea typeface="Times New Roman"/>
              </a:rPr>
              <a:t>От 45 % до 64 % - допустимый уровень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Г) </a:t>
            </a:r>
            <a:r>
              <a:rPr lang="ru-RU" sz="2400" dirty="0" smtClean="0">
                <a:latin typeface="Times New Roman"/>
                <a:ea typeface="Times New Roman"/>
              </a:rPr>
              <a:t>Менее 45 % - недопустимый уровень (14 и менее баллов)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Максимальное количество – </a:t>
            </a:r>
            <a:r>
              <a:rPr lang="ru-RU" sz="2400" b="1" dirty="0" smtClean="0">
                <a:latin typeface="Times New Roman"/>
                <a:ea typeface="Times New Roman"/>
              </a:rPr>
              <a:t>32 балла</a:t>
            </a:r>
            <a:endParaRPr lang="ru-RU" sz="3600" b="1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86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58524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/>
                <a:ea typeface="Times New Roman"/>
              </a:rPr>
              <a:t>Информационно-аналитическая справка по итогам контроля качества урока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986321"/>
              </p:ext>
            </p:extLst>
          </p:nvPr>
        </p:nvGraphicFramePr>
        <p:xfrm>
          <a:off x="472966" y="2924944"/>
          <a:ext cx="8229599" cy="3566160"/>
        </p:xfrm>
        <a:graphic>
          <a:graphicData uri="http://schemas.openxmlformats.org/drawingml/2006/table">
            <a:tbl>
              <a:tblPr firstRow="1" firstCol="1" bandRow="1"/>
              <a:tblGrid>
                <a:gridCol w="391678"/>
                <a:gridCol w="1010605"/>
                <a:gridCol w="485090"/>
                <a:gridCol w="485090"/>
                <a:gridCol w="485090"/>
                <a:gridCol w="485090"/>
                <a:gridCol w="485090"/>
                <a:gridCol w="485090"/>
                <a:gridCol w="485090"/>
                <a:gridCol w="485090"/>
                <a:gridCol w="485090"/>
                <a:gridCol w="488368"/>
                <a:gridCol w="605270"/>
                <a:gridCol w="383484"/>
                <a:gridCol w="984384"/>
              </a:tblGrid>
              <a:tr h="13110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предмет/класс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критерии и показатели оценки деятельности учителя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общее кол-во баллов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оценка соответствия требованиям ФГОС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3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4б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4б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средний показатель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средний показатель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средний показатель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музыка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средний показатель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997" marR="58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гимназия №2, 2010 год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079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5812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5812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5812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5812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5812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5812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5812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5812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5812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1275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контроля: анализ урока с позиции требований ФГОС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1275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Класс____4______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1275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Период контроля_____________________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1275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посещенных уроков__________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1275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Средняя оценка уроков  в баллах________, в %______________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1275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 по урокам: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1275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Замечания: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1275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Предложение: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127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Можно уточнять, </a:t>
            </a:r>
            <a:r>
              <a:rPr lang="ru-RU" dirty="0"/>
              <a:t>з</a:t>
            </a:r>
            <a:r>
              <a:rPr lang="ru-RU" dirty="0" smtClean="0"/>
              <a:t>адавать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Гимназия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tomilova_vs@mail.ru</a:t>
            </a:r>
          </a:p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8 912 88 32 285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гимназия №2, 2010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68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9557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3200" b="1" dirty="0" smtClean="0"/>
              <a:t>результаты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А</a:t>
            </a:r>
            <a:r>
              <a:rPr lang="ru-RU" sz="2800" dirty="0">
                <a:latin typeface="Times New Roman"/>
                <a:ea typeface="Times New Roman"/>
              </a:rPr>
              <a:t>) Планируемые результаты урока сформулированы нечетко и не вполне соответствуют требованиям стандарта и программы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2800" dirty="0"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Б</a:t>
            </a:r>
            <a:r>
              <a:rPr lang="ru-RU" sz="2800" dirty="0" smtClean="0">
                <a:latin typeface="Times New Roman"/>
                <a:ea typeface="Times New Roman"/>
              </a:rPr>
              <a:t>) Планируемые </a:t>
            </a:r>
            <a:r>
              <a:rPr lang="ru-RU" sz="2800" dirty="0">
                <a:latin typeface="Times New Roman"/>
                <a:ea typeface="Times New Roman"/>
              </a:rPr>
              <a:t>результаты сформулированы четко, конкретно, в соответствии с требованиями стандарта и программы. Отражают содержание и основные способы деятельности, формирование УУД, приняты учащимися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2800" dirty="0">
              <a:latin typeface="Times New Roman"/>
              <a:ea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В</a:t>
            </a:r>
            <a:r>
              <a:rPr lang="ru-RU" sz="2800" dirty="0" smtClean="0">
                <a:latin typeface="Times New Roman"/>
                <a:ea typeface="Times New Roman"/>
              </a:rPr>
              <a:t>) Планируемые </a:t>
            </a:r>
            <a:r>
              <a:rPr lang="ru-RU" sz="2800" dirty="0">
                <a:latin typeface="Times New Roman"/>
                <a:ea typeface="Times New Roman"/>
              </a:rPr>
              <a:t>результаты сформулированы </a:t>
            </a:r>
            <a:r>
              <a:rPr lang="ru-RU" sz="2800" dirty="0" err="1">
                <a:latin typeface="Times New Roman"/>
                <a:ea typeface="Times New Roman"/>
              </a:rPr>
              <a:t>диагностично</a:t>
            </a:r>
            <a:r>
              <a:rPr lang="ru-RU" sz="2800" dirty="0">
                <a:latin typeface="Times New Roman"/>
                <a:ea typeface="Times New Roman"/>
              </a:rPr>
              <a:t>. (поставленные цели в начале урока </a:t>
            </a:r>
            <a:r>
              <a:rPr lang="ru-RU" sz="2800" b="1" u="sng" dirty="0">
                <a:latin typeface="Times New Roman"/>
                <a:ea typeface="Times New Roman"/>
              </a:rPr>
              <a:t>отслежены</a:t>
            </a:r>
            <a:r>
              <a:rPr lang="ru-RU" sz="2800" dirty="0">
                <a:latin typeface="Times New Roman"/>
                <a:ea typeface="Times New Roman"/>
              </a:rPr>
              <a:t> в конце урока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9557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А</a:t>
            </a:r>
            <a:r>
              <a:rPr lang="ru-RU" sz="2800" dirty="0">
                <a:latin typeface="Times New Roman"/>
                <a:ea typeface="Times New Roman"/>
              </a:rPr>
              <a:t>) Планирует и организует работу по актуализации опорных знаний учащихся как подготовительный </a:t>
            </a:r>
            <a:r>
              <a:rPr lang="ru-RU" sz="2800" dirty="0" smtClean="0">
                <a:latin typeface="Times New Roman"/>
                <a:ea typeface="Times New Roman"/>
              </a:rPr>
              <a:t>этап</a:t>
            </a:r>
          </a:p>
          <a:p>
            <a:pPr indent="0" algn="just">
              <a:spcAft>
                <a:spcPts val="0"/>
              </a:spcAft>
              <a:buNone/>
            </a:pPr>
            <a:endParaRPr lang="ru-RU" sz="2800" dirty="0"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Б) Продумывает систему мотивации учащихся к учебной деятельности; создает на уроке проблемные ситуации, условия для фиксации границы между знанием и незнанием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2800" dirty="0"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В) Продумывает систему мотивации учащихся. Учащиеся самостоятельно формулируют результат урока как собственную учебную задачу, проектируют пути и средства их достижения. Создает на уроке атмосферу сотрудничества, «ситуацию успеха» для каждого ученика.</a:t>
            </a:r>
          </a:p>
          <a:p>
            <a:pPr lvl="4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01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9557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57403"/>
          </a:xfrm>
        </p:spPr>
        <p:txBody>
          <a:bodyPr>
            <a:normAutofit/>
          </a:bodyPr>
          <a:lstStyle/>
          <a:p>
            <a:pPr marL="0" lvl="0" indent="0" algn="just">
              <a:buNone/>
              <a:tabLst>
                <a:tab pos="457200" algn="l"/>
              </a:tabLst>
            </a:pPr>
            <a:r>
              <a:rPr lang="ru-RU" sz="2400" b="1" dirty="0">
                <a:latin typeface="Times New Roman"/>
                <a:ea typeface="Times New Roman"/>
              </a:rPr>
              <a:t>Содержание</a:t>
            </a:r>
            <a:r>
              <a:rPr lang="ru-RU" sz="2400" dirty="0">
                <a:latin typeface="Times New Roman"/>
                <a:ea typeface="Times New Roman"/>
              </a:rPr>
              <a:t> учебного материала обеспечивает</a:t>
            </a:r>
            <a:r>
              <a:rPr lang="ru-RU" sz="2400" dirty="0" smtClean="0">
                <a:latin typeface="Times New Roman"/>
                <a:ea typeface="Times New Roman"/>
              </a:rPr>
              <a:t>: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- ориентацию на личностный опыт учащихся</a:t>
            </a:r>
            <a:r>
              <a:rPr lang="ru-RU" sz="2400" dirty="0" smtClean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- опору на </a:t>
            </a:r>
            <a:r>
              <a:rPr lang="ru-RU" sz="2400" dirty="0" smtClean="0">
                <a:latin typeface="Times New Roman"/>
                <a:ea typeface="Times New Roman"/>
              </a:rPr>
              <a:t>меж предметные </a:t>
            </a:r>
            <a:r>
              <a:rPr lang="ru-RU" sz="2400" dirty="0">
                <a:latin typeface="Times New Roman"/>
                <a:ea typeface="Times New Roman"/>
              </a:rPr>
              <a:t>связи</a:t>
            </a:r>
            <a:r>
              <a:rPr lang="ru-RU" sz="2400" dirty="0" smtClean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-использование </a:t>
            </a:r>
            <a:r>
              <a:rPr lang="ru-RU" sz="2400" dirty="0" smtClean="0">
                <a:latin typeface="Times New Roman"/>
                <a:ea typeface="Times New Roman"/>
              </a:rPr>
              <a:t>практик ориентированных </a:t>
            </a:r>
            <a:r>
              <a:rPr lang="ru-RU" sz="2400" dirty="0">
                <a:latin typeface="Times New Roman"/>
                <a:ea typeface="Times New Roman"/>
              </a:rPr>
              <a:t>заданий из реальной жизни</a:t>
            </a:r>
            <a:r>
              <a:rPr lang="ru-RU" sz="2400" dirty="0" smtClean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-практическую значимость полученных знаний</a:t>
            </a:r>
            <a:r>
              <a:rPr lang="ru-RU" sz="2400" dirty="0" smtClean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- ценностно-смысловую ориентацию учащихся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83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9557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самостоятельной деятельности учащихся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57403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А)</a:t>
            </a:r>
            <a:r>
              <a:rPr lang="ru-RU" sz="2000" dirty="0" smtClean="0">
                <a:latin typeface="Times New Roman"/>
                <a:ea typeface="Times New Roman"/>
              </a:rPr>
              <a:t> СР носит характер подражания действия по образцу (закрепляющие СР) или контрольный характер, где цели, план действий и результат задает учитель.</a:t>
            </a: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Б) </a:t>
            </a:r>
            <a:r>
              <a:rPr lang="ru-RU" sz="2000" dirty="0" smtClean="0">
                <a:latin typeface="Times New Roman"/>
                <a:ea typeface="Times New Roman"/>
              </a:rPr>
              <a:t>Учащиеся самостоятельно или совместно с педагогом определяют цели и план деятельности: учитель создает: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 - условия для организации СД: дает рабочий метод выполнения теоретических и практических работ;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 -  информационные ресурсы;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 -</a:t>
            </a:r>
            <a:r>
              <a:rPr lang="ru-RU" sz="2000" dirty="0">
                <a:latin typeface="Times New Roman"/>
                <a:ea typeface="Times New Roman"/>
              </a:rPr>
              <a:t>методические материалы (инструкции, алгоритмы, указания)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 - </a:t>
            </a:r>
            <a:r>
              <a:rPr lang="ru-RU" sz="2000" dirty="0">
                <a:latin typeface="Times New Roman"/>
                <a:ea typeface="Times New Roman"/>
              </a:rPr>
              <a:t>материальные (оборудование);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 - </a:t>
            </a:r>
            <a:r>
              <a:rPr lang="ru-RU" sz="2000" dirty="0">
                <a:latin typeface="Times New Roman"/>
                <a:ea typeface="Times New Roman"/>
              </a:rPr>
              <a:t>временные ресурсы;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 - </a:t>
            </a:r>
            <a:r>
              <a:rPr lang="ru-RU" sz="2000" dirty="0">
                <a:latin typeface="Times New Roman"/>
                <a:ea typeface="Times New Roman"/>
              </a:rPr>
              <a:t>контролирующие материалы (тесты).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</a:rPr>
              <a:t>В)</a:t>
            </a:r>
            <a:r>
              <a:rPr lang="ru-RU" sz="2000" dirty="0">
                <a:latin typeface="Times New Roman"/>
                <a:ea typeface="Times New Roman"/>
              </a:rPr>
              <a:t> Учитель определяет содержание СР – создание конкретного продукта, систему критериев оценки продукта 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49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1159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 организации учебно-познавательной  деятельности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57403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А) этапы урока прослеживаются плохо. Нет логических переходов.</a:t>
            </a:r>
            <a:endParaRPr lang="ru-RU" sz="4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Б) Этапы урока выделены, имеют логические переходы, но отдельные этапы затянуты во времени.</a:t>
            </a:r>
            <a:endParaRPr lang="ru-RU" sz="4400" dirty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В) Этапы четкие, логичные, завершенные. Переход к новым этапам осуществляется с помощью проблемных связок. Организация учебной деятельности оптимальная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7449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1159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организации учебной деятельности (УД)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57403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А)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М</a:t>
            </a:r>
            <a:r>
              <a:rPr lang="ru-RU" sz="2400" dirty="0" smtClean="0">
                <a:latin typeface="Times New Roman"/>
                <a:ea typeface="Times New Roman"/>
              </a:rPr>
              <a:t>етоды </a:t>
            </a:r>
            <a:r>
              <a:rPr lang="ru-RU" sz="2400" dirty="0">
                <a:latin typeface="Times New Roman"/>
                <a:ea typeface="Times New Roman"/>
              </a:rPr>
              <a:t>организации УД недостаточно адекватны планируемым результатам урока. Структура методов слабо продумана. Индивидуальные особенности учащихся практически не учитываются. Преобладание репродуктивных методов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Б)</a:t>
            </a:r>
            <a:r>
              <a:rPr lang="ru-RU" sz="2400" dirty="0">
                <a:latin typeface="Times New Roman"/>
                <a:ea typeface="Times New Roman"/>
              </a:rPr>
              <a:t> Методы адекватны планируемым результатам.. Наряду с репродуктивными обоснованно используются продуктивные методы. Структура методов в основном продумана и логична</a:t>
            </a:r>
            <a:r>
              <a:rPr lang="ru-RU" sz="2800" dirty="0">
                <a:latin typeface="Times New Roman"/>
                <a:ea typeface="Times New Roman"/>
              </a:rPr>
              <a:t>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73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1159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562B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организации учебной деятельности (УД)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В)</a:t>
            </a:r>
            <a:r>
              <a:rPr lang="ru-RU" dirty="0">
                <a:latin typeface="Times New Roman"/>
                <a:ea typeface="Times New Roman"/>
              </a:rPr>
              <a:t> Сочетание методов оптимально стимулирует познавательную активность учащихся, учтены их индивидуальные особенности. Отражается своеобразие методической концепции УМК. Методы обучения обеспечивают: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-мотивацию </a:t>
            </a:r>
            <a:r>
              <a:rPr lang="ru-RU" dirty="0">
                <a:latin typeface="Times New Roman"/>
                <a:ea typeface="Times New Roman"/>
              </a:rPr>
              <a:t>деятельности;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-</a:t>
            </a:r>
            <a:r>
              <a:rPr lang="ru-RU" dirty="0">
                <a:latin typeface="Times New Roman"/>
                <a:ea typeface="Times New Roman"/>
              </a:rPr>
              <a:t>стимулирование мыслительной деятельности учащихся;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- </a:t>
            </a:r>
            <a:r>
              <a:rPr lang="ru-RU" dirty="0">
                <a:latin typeface="Times New Roman"/>
                <a:ea typeface="Times New Roman"/>
              </a:rPr>
              <a:t>свободу выбора действий;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- </a:t>
            </a:r>
            <a:r>
              <a:rPr lang="ru-RU" dirty="0">
                <a:latin typeface="Times New Roman"/>
                <a:ea typeface="Times New Roman"/>
              </a:rPr>
              <a:t>сотрудничество учителя и учащихся;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- </a:t>
            </a:r>
            <a:r>
              <a:rPr lang="ru-RU" dirty="0">
                <a:latin typeface="Times New Roman"/>
                <a:ea typeface="Times New Roman"/>
              </a:rPr>
              <a:t>использование знаково-символических средств;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- </a:t>
            </a:r>
            <a:r>
              <a:rPr lang="ru-RU" dirty="0">
                <a:latin typeface="Times New Roman"/>
                <a:ea typeface="Times New Roman"/>
              </a:rPr>
              <a:t>построение и работу с моделью;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- </a:t>
            </a:r>
            <a:r>
              <a:rPr lang="ru-RU" dirty="0">
                <a:latin typeface="Times New Roman"/>
                <a:ea typeface="Times New Roman"/>
              </a:rPr>
              <a:t>приемы информационного поиска, в том числе с помощью компьютерных средств;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- </a:t>
            </a:r>
            <a:r>
              <a:rPr lang="ru-RU" dirty="0">
                <a:latin typeface="Times New Roman"/>
                <a:ea typeface="Times New Roman"/>
              </a:rPr>
              <a:t>умение работать со всеми видами информации;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- </a:t>
            </a:r>
            <a:r>
              <a:rPr lang="ru-RU" dirty="0">
                <a:latin typeface="Times New Roman"/>
                <a:ea typeface="Times New Roman"/>
              </a:rPr>
              <a:t>контроль и самоконтроль;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- </a:t>
            </a:r>
            <a:r>
              <a:rPr lang="ru-RU" dirty="0">
                <a:latin typeface="Times New Roman"/>
                <a:ea typeface="Times New Roman"/>
              </a:rPr>
              <a:t>рефлексию способов и условий действий;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- </a:t>
            </a:r>
            <a:r>
              <a:rPr lang="ru-RU" dirty="0">
                <a:latin typeface="Times New Roman"/>
                <a:ea typeface="Times New Roman"/>
              </a:rPr>
              <a:t>и др.</a:t>
            </a:r>
            <a:endParaRPr lang="ru-RU" sz="4400" dirty="0">
              <a:latin typeface="Times New Roman"/>
              <a:ea typeface="Times New Roman"/>
            </a:endParaRPr>
          </a:p>
          <a:p>
            <a:pPr lvl="4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473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1159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УД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А)</a:t>
            </a:r>
            <a:r>
              <a:rPr lang="ru-RU" dirty="0">
                <a:latin typeface="Times New Roman"/>
                <a:ea typeface="Times New Roman"/>
              </a:rPr>
              <a:t> Преобладает фронтальная организация учебно-познавательной деятельности учащихся. Организационные формы не вполне соответствуют поставленным задачам, не способствуют формированию учебной деятельности.</a:t>
            </a:r>
            <a:endParaRPr lang="ru-RU" sz="4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Б)</a:t>
            </a:r>
            <a:r>
              <a:rPr lang="ru-RU" dirty="0">
                <a:latin typeface="Times New Roman"/>
                <a:ea typeface="Times New Roman"/>
              </a:rPr>
              <a:t> Формы адекватны планируемым результатам. Организуется включение учащихся в другие формы организации УД (или индивидуальную, или групповую, или коллективную).</a:t>
            </a:r>
            <a:endParaRPr lang="ru-RU" sz="4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В) Самостоятельность учащихся в выборе форм. Проявление деловой и творческой активности. Формы организации познавательной деятельности сочетают индивидуальную, парную, групповую и фронтальную работы, обеспечивают: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- </a:t>
            </a:r>
            <a:r>
              <a:rPr lang="ru-RU" dirty="0">
                <a:latin typeface="Times New Roman"/>
                <a:ea typeface="Times New Roman"/>
              </a:rPr>
              <a:t>познавательную активность учащихся;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- </a:t>
            </a:r>
            <a:r>
              <a:rPr lang="ru-RU" dirty="0">
                <a:latin typeface="Times New Roman"/>
                <a:ea typeface="Times New Roman"/>
              </a:rPr>
              <a:t>учебное сотрудничество между учениками и учителем;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- </a:t>
            </a:r>
            <a:r>
              <a:rPr lang="ru-RU" dirty="0">
                <a:latin typeface="Times New Roman"/>
                <a:ea typeface="Times New Roman"/>
              </a:rPr>
              <a:t>диалогическое взаимодействие;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- </a:t>
            </a:r>
            <a:r>
              <a:rPr lang="ru-RU" dirty="0">
                <a:latin typeface="Times New Roman"/>
                <a:ea typeface="Times New Roman"/>
              </a:rPr>
              <a:t>включение каждого ученика в деятельность по достижению УЗ;</a:t>
            </a:r>
            <a:endParaRPr lang="ru-RU" sz="4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 - </a:t>
            </a:r>
            <a:r>
              <a:rPr lang="ru-RU" dirty="0">
                <a:latin typeface="Times New Roman"/>
                <a:ea typeface="Times New Roman"/>
              </a:rPr>
              <a:t>смену видов деятельности учащихся.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6473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1243</TotalTime>
  <Words>1021</Words>
  <Application>Microsoft Office PowerPoint</Application>
  <PresentationFormat>Экран (4:3)</PresentationFormat>
  <Paragraphs>451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</vt:lpstr>
      <vt:lpstr>Анализ урока с позиции требований ФГОС</vt:lpstr>
      <vt:lpstr>I. Планируемые результаты</vt:lpstr>
      <vt:lpstr>2.   Мотивация</vt:lpstr>
      <vt:lpstr>3.   Содержание</vt:lpstr>
      <vt:lpstr>4.   Организация самостоятельной деятельности учащихся</vt:lpstr>
      <vt:lpstr>5.   Логика организации учебно-познавательной  деятельности</vt:lpstr>
      <vt:lpstr>6.   Методы организации учебной деятельности (УД)</vt:lpstr>
      <vt:lpstr>6. Методы организации учебной деятельности (УД)</vt:lpstr>
      <vt:lpstr>7.   Формы организации УД</vt:lpstr>
      <vt:lpstr>8.   Организация контрольно-оценочной деятельности</vt:lpstr>
      <vt:lpstr>9.   Результаты проведения урока</vt:lpstr>
      <vt:lpstr>10.   Воспитательный аспект урока</vt:lpstr>
      <vt:lpstr>   Оценка урока</vt:lpstr>
      <vt:lpstr>Информационно-аналитическая справка по итогам контроля качества урока</vt:lpstr>
      <vt:lpstr>Можно уточнять, задавать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Завуч</cp:lastModifiedBy>
  <cp:revision>125</cp:revision>
  <dcterms:created xsi:type="dcterms:W3CDTF">2010-04-25T08:30:10Z</dcterms:created>
  <dcterms:modified xsi:type="dcterms:W3CDTF">2021-01-28T08:09:28Z</dcterms:modified>
</cp:coreProperties>
</file>