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5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03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9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6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1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5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2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422" y="1971680"/>
            <a:ext cx="5459507" cy="2387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«Инновационные формы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работы по 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речевому развитию 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дошкольников»</a:t>
            </a:r>
            <a:endParaRPr lang="en-US" sz="4000" b="1" i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19850"/>
            <a:ext cx="9144000" cy="1655762"/>
          </a:xfrm>
        </p:spPr>
        <p:txBody>
          <a:bodyPr/>
          <a:lstStyle/>
          <a:p>
            <a:r>
              <a:rPr lang="ru-RU" dirty="0" smtClean="0"/>
              <a:t>Автор-разработчик </a:t>
            </a:r>
          </a:p>
          <a:p>
            <a:r>
              <a:rPr lang="ru-RU" dirty="0" smtClean="0"/>
              <a:t>Ирина </a:t>
            </a:r>
            <a:r>
              <a:rPr lang="ru-RU" smtClean="0"/>
              <a:t>Ивановна Степановна</a:t>
            </a:r>
            <a:endParaRPr lang="en-US" dirty="0"/>
          </a:p>
        </p:txBody>
      </p:sp>
      <p:pic>
        <p:nvPicPr>
          <p:cNvPr id="3074" name="Picture 2" descr="https://xn----8sbckhmv1av0a2n.xn--p1ai/wp-content/uploads/2020/08/%D0%BA-1536x9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529" y="1518250"/>
            <a:ext cx="1232580" cy="74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97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Согласно Федеральному государственному образовательному стандарту дошкольного образования (ФГОС ДО) «речевое развитие» включает: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38200" y="1408176"/>
            <a:ext cx="5975350" cy="635000"/>
            <a:chOff x="1728" y="1472"/>
            <a:chExt cx="376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098" y="1513"/>
              <a:ext cx="3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smtClean="0"/>
                <a:t>владение речью как средством общения и культуры;</a:t>
              </a:r>
              <a:endParaRPr lang="en-US" dirty="0"/>
            </a:p>
          </p:txBody>
        </p:sp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838200" y="2322576"/>
            <a:ext cx="4800600" cy="635000"/>
            <a:chOff x="1728" y="2048"/>
            <a:chExt cx="3024" cy="400"/>
          </a:xfrm>
        </p:grpSpPr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072" y="2072"/>
              <a:ext cx="21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smtClean="0"/>
                <a:t>обогащение активного словаря;</a:t>
              </a:r>
              <a:endParaRPr lang="en-US" dirty="0"/>
            </a:p>
          </p:txBody>
        </p: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" name="Group 116"/>
          <p:cNvGrpSpPr>
            <a:grpSpLocks/>
          </p:cNvGrpSpPr>
          <p:nvPr/>
        </p:nvGrpSpPr>
        <p:grpSpPr bwMode="auto">
          <a:xfrm>
            <a:off x="838200" y="3236976"/>
            <a:ext cx="4800600" cy="635000"/>
            <a:chOff x="1728" y="2624"/>
            <a:chExt cx="3024" cy="400"/>
          </a:xfrm>
        </p:grpSpPr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2" name="Group 172"/>
          <p:cNvGrpSpPr>
            <a:grpSpLocks/>
          </p:cNvGrpSpPr>
          <p:nvPr/>
        </p:nvGrpSpPr>
        <p:grpSpPr bwMode="auto">
          <a:xfrm>
            <a:off x="838200" y="4151376"/>
            <a:ext cx="4800600" cy="635000"/>
            <a:chOff x="1728" y="3200"/>
            <a:chExt cx="3024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Прямоугольник 227"/>
          <p:cNvSpPr/>
          <p:nvPr/>
        </p:nvSpPr>
        <p:spPr>
          <a:xfrm>
            <a:off x="6360458" y="3646106"/>
            <a:ext cx="47871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формирование звуковой аналитико-синтетической активности как предпосылки обучения грамоте.</a:t>
            </a:r>
            <a:endParaRPr lang="ru-RU" dirty="0"/>
          </a:p>
        </p:txBody>
      </p:sp>
      <p:sp>
        <p:nvSpPr>
          <p:cNvPr id="229" name="Прямоугольник 228"/>
          <p:cNvSpPr/>
          <p:nvPr/>
        </p:nvSpPr>
        <p:spPr>
          <a:xfrm>
            <a:off x="1331259" y="3072378"/>
            <a:ext cx="537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развитие связной, грамматически правильной диалогической и монологической речи;</a:t>
            </a:r>
            <a:endParaRPr lang="ru-RU" dirty="0"/>
          </a:p>
        </p:txBody>
      </p:sp>
      <p:sp>
        <p:nvSpPr>
          <p:cNvPr id="230" name="Прямоугольник 229"/>
          <p:cNvSpPr/>
          <p:nvPr/>
        </p:nvSpPr>
        <p:spPr>
          <a:xfrm>
            <a:off x="1331258" y="4235668"/>
            <a:ext cx="588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развитие речевого творчества;</a:t>
            </a:r>
            <a:endParaRPr lang="ru-RU" dirty="0"/>
          </a:p>
        </p:txBody>
      </p:sp>
      <p:grpSp>
        <p:nvGrpSpPr>
          <p:cNvPr id="232" name="Group 60"/>
          <p:cNvGrpSpPr>
            <a:grpSpLocks/>
          </p:cNvGrpSpPr>
          <p:nvPr/>
        </p:nvGrpSpPr>
        <p:grpSpPr bwMode="auto">
          <a:xfrm>
            <a:off x="6131859" y="3416270"/>
            <a:ext cx="5333999" cy="635000"/>
            <a:chOff x="1728" y="2048"/>
            <a:chExt cx="3024" cy="400"/>
          </a:xfrm>
        </p:grpSpPr>
        <p:sp>
          <p:nvSpPr>
            <p:cNvPr id="233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236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8" name="Group 60"/>
          <p:cNvGrpSpPr>
            <a:grpSpLocks/>
          </p:cNvGrpSpPr>
          <p:nvPr/>
        </p:nvGrpSpPr>
        <p:grpSpPr bwMode="auto">
          <a:xfrm>
            <a:off x="6683188" y="2008811"/>
            <a:ext cx="4800600" cy="635000"/>
            <a:chOff x="1728" y="2048"/>
            <a:chExt cx="3024" cy="400"/>
          </a:xfrm>
        </p:grpSpPr>
        <p:sp>
          <p:nvSpPr>
            <p:cNvPr id="289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Text Box 62"/>
            <p:cNvSpPr txBox="1">
              <a:spLocks noChangeArrowheads="1"/>
            </p:cNvSpPr>
            <p:nvPr/>
          </p:nvSpPr>
          <p:spPr bwMode="auto">
            <a:xfrm>
              <a:off x="2072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  <p:grpSp>
          <p:nvGrpSpPr>
            <p:cNvPr id="291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292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4" name="Прямоугольник 343"/>
          <p:cNvSpPr/>
          <p:nvPr/>
        </p:nvSpPr>
        <p:spPr>
          <a:xfrm>
            <a:off x="7180730" y="1843265"/>
            <a:ext cx="4821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развитие звуковой и интонационной культуры речи, фонематического слуха;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45" name="Прямоугольник 344"/>
          <p:cNvSpPr/>
          <p:nvPr/>
        </p:nvSpPr>
        <p:spPr>
          <a:xfrm>
            <a:off x="6629400" y="3040147"/>
            <a:ext cx="4961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знакомство с книжной культурой, детской литературой, понимание на слух текстов различных жанров детской литературы;</a:t>
            </a:r>
            <a:endParaRPr lang="ru-RU" dirty="0"/>
          </a:p>
        </p:txBody>
      </p:sp>
      <p:grpSp>
        <p:nvGrpSpPr>
          <p:cNvPr id="346" name="Group 60"/>
          <p:cNvGrpSpPr>
            <a:grpSpLocks/>
          </p:cNvGrpSpPr>
          <p:nvPr/>
        </p:nvGrpSpPr>
        <p:grpSpPr bwMode="auto">
          <a:xfrm>
            <a:off x="5813613" y="4765458"/>
            <a:ext cx="5333999" cy="635000"/>
            <a:chOff x="1728" y="2048"/>
            <a:chExt cx="3024" cy="400"/>
          </a:xfrm>
        </p:grpSpPr>
        <p:sp>
          <p:nvSpPr>
            <p:cNvPr id="347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349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Скругленный прямоугольник 235"/>
          <p:cNvSpPr/>
          <p:nvPr/>
        </p:nvSpPr>
        <p:spPr>
          <a:xfrm>
            <a:off x="5916706" y="3281082"/>
            <a:ext cx="5620870" cy="2662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647514"/>
            <a:ext cx="105156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проблемного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grpSp>
        <p:nvGrpSpPr>
          <p:cNvPr id="231" name="Group 172"/>
          <p:cNvGrpSpPr>
            <a:grpSpLocks/>
          </p:cNvGrpSpPr>
          <p:nvPr/>
        </p:nvGrpSpPr>
        <p:grpSpPr bwMode="auto">
          <a:xfrm>
            <a:off x="1927413" y="507221"/>
            <a:ext cx="9112624" cy="998849"/>
            <a:chOff x="1728" y="3200"/>
            <a:chExt cx="3024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grpSp>
          <p:nvGrpSpPr>
            <p:cNvPr id="232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Прямоугольник 232"/>
          <p:cNvSpPr/>
          <p:nvPr/>
        </p:nvSpPr>
        <p:spPr>
          <a:xfrm>
            <a:off x="5508811" y="1590399"/>
            <a:ext cx="6243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Проблемное обучение </a:t>
            </a:r>
            <a:r>
              <a:rPr lang="ru-RU" dirty="0" smtClean="0"/>
              <a:t>- организация образовательной</a:t>
            </a:r>
          </a:p>
          <a:p>
            <a:pPr algn="ctr"/>
            <a:r>
              <a:rPr lang="ru-RU" dirty="0" smtClean="0"/>
              <a:t>деятельности, предполагающей создание под руководством</a:t>
            </a:r>
          </a:p>
          <a:p>
            <a:pPr algn="ctr"/>
            <a:r>
              <a:rPr lang="ru-RU" dirty="0" smtClean="0"/>
              <a:t>воспитателя проблемных ситуаций и активную</a:t>
            </a:r>
          </a:p>
          <a:p>
            <a:pPr algn="ctr"/>
            <a:r>
              <a:rPr lang="ru-RU" dirty="0" smtClean="0"/>
              <a:t>самостоятельную деятельность воспитанников, в</a:t>
            </a:r>
          </a:p>
          <a:p>
            <a:pPr algn="ctr"/>
            <a:r>
              <a:rPr lang="ru-RU" dirty="0" smtClean="0"/>
              <a:t>результате чего и происходит речевое развитие.</a:t>
            </a:r>
            <a:endParaRPr lang="ru-RU" dirty="0"/>
          </a:p>
        </p:txBody>
      </p:sp>
      <p:sp>
        <p:nvSpPr>
          <p:cNvPr id="234" name="Выноска-облако 233"/>
          <p:cNvSpPr/>
          <p:nvPr/>
        </p:nvSpPr>
        <p:spPr>
          <a:xfrm rot="21276636">
            <a:off x="726141" y="1479174"/>
            <a:ext cx="4760259" cy="211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основывается на теоретических положениях американского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философа, психолога и педагога Д. </a:t>
            </a:r>
            <a:r>
              <a:rPr lang="ru-RU" sz="1600" dirty="0" err="1" smtClean="0">
                <a:solidFill>
                  <a:schemeClr val="tx1"/>
                </a:solidFill>
              </a:rPr>
              <a:t>Дьюи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019800" y="3343906"/>
            <a:ext cx="54639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проблемная ситуация «Маша и медведь»</a:t>
            </a:r>
          </a:p>
          <a:p>
            <a:endParaRPr lang="ru-RU" sz="1600" dirty="0" smtClean="0"/>
          </a:p>
          <a:p>
            <a:pPr algn="ctr"/>
            <a:r>
              <a:rPr lang="ru-RU" sz="1600" b="1" dirty="0" smtClean="0"/>
              <a:t>Маша дружила с медведем и часто ходила к нему в гости. В очередной раз собираясь</a:t>
            </a:r>
          </a:p>
          <a:p>
            <a:pPr algn="ctr"/>
            <a:r>
              <a:rPr lang="ru-RU" sz="1600" b="1" dirty="0" smtClean="0"/>
              <a:t>навестить своего друга, Маша напекла пирожков и положила их в узелок.</a:t>
            </a:r>
          </a:p>
          <a:p>
            <a:pPr algn="ctr"/>
            <a:r>
              <a:rPr lang="ru-RU" sz="1600" b="1" dirty="0" smtClean="0"/>
              <a:t>Она долго шла через густой лес, случайно зацепилась узелком за куст — он порвался, и</a:t>
            </a:r>
          </a:p>
          <a:p>
            <a:pPr algn="ctr"/>
            <a:r>
              <a:rPr lang="ru-RU" sz="1600" b="1" dirty="0" smtClean="0"/>
              <a:t>пирожки рассыпались. Как Маше донести их до места, где живет медведь?</a:t>
            </a:r>
            <a:endParaRPr lang="ru-RU" sz="1600" b="1" dirty="0"/>
          </a:p>
        </p:txBody>
      </p:sp>
      <p:pic>
        <p:nvPicPr>
          <p:cNvPr id="17410" name="Picture 2" descr="https://www.culture.ru/storage/images/61489c338c09d349f851da4c559477bc/bcf032ef7ece3c2c39a3345fbac9ffa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16177">
            <a:off x="1661469" y="3514144"/>
            <a:ext cx="4419675" cy="248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647514"/>
            <a:ext cx="105156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развивающего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927413" y="507221"/>
            <a:ext cx="9112624" cy="998849"/>
            <a:chOff x="1728" y="3200"/>
            <a:chExt cx="3024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grpSp>
          <p:nvGrpSpPr>
            <p:cNvPr id="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4" name="Выноска-облако 233"/>
          <p:cNvSpPr/>
          <p:nvPr/>
        </p:nvSpPr>
        <p:spPr>
          <a:xfrm rot="21276636">
            <a:off x="348681" y="1512928"/>
            <a:ext cx="5186856" cy="2111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Технологии развивающего обучения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«Педагогика должна ориентироваться не 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вчерашний, а на завтрашний день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детского развития…»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Л. С. </a:t>
            </a:r>
            <a:r>
              <a:rPr lang="ru-RU" sz="1600" dirty="0" err="1" smtClean="0">
                <a:solidFill>
                  <a:schemeClr val="tx1"/>
                </a:solidFill>
              </a:rPr>
              <a:t>Выготский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683623" y="158364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друдлы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– картинки с изображением разных форм, иногда кажущиеся довольно абстрактными. Каждая картинка является маленькой игрой, в которой вам надо придумать что изображено на картинке.</a:t>
            </a:r>
          </a:p>
          <a:p>
            <a:endParaRPr lang="ru-RU" dirty="0" smtClean="0"/>
          </a:p>
        </p:txBody>
      </p:sp>
      <p:pic>
        <p:nvPicPr>
          <p:cNvPr id="18434" name="Picture 2" descr="https://dytpsyholog.files.wordpress.com/2015/05/d0b4d180d183d0b4d0bb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683" y="2799269"/>
            <a:ext cx="5056094" cy="3265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64751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Скрайбинг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927413" y="507221"/>
            <a:ext cx="9112624" cy="998849"/>
            <a:chOff x="1728" y="3200"/>
            <a:chExt cx="3024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grpSp>
          <p:nvGrpSpPr>
            <p:cNvPr id="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4" name="Выноска-облако 233"/>
          <p:cNvSpPr/>
          <p:nvPr/>
        </p:nvSpPr>
        <p:spPr>
          <a:xfrm>
            <a:off x="6426752" y="1795314"/>
            <a:ext cx="5186856" cy="2655661"/>
          </a:xfrm>
          <a:prstGeom prst="cloudCallout">
            <a:avLst>
              <a:gd name="adj1" fmla="val -73462"/>
              <a:gd name="adj2" fmla="val -41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процесс визуализации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сложного содержания простым 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доступным способом, во время которого зарисовка образов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происходит прямо во время передачи информации.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0" name="Picture 4" descr="https://ds03.infourok.ru/uploads/ex/09d7/0001a3fe-906a40bd/1/img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82" b="5311"/>
          <a:stretch>
            <a:fillRect/>
          </a:stretch>
        </p:blipFill>
        <p:spPr bwMode="auto">
          <a:xfrm>
            <a:off x="510989" y="1963270"/>
            <a:ext cx="5494057" cy="2888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64751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927413" y="507221"/>
            <a:ext cx="9112624" cy="998849"/>
            <a:chOff x="1728" y="3200"/>
            <a:chExt cx="3024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grpSp>
          <p:nvGrpSpPr>
            <p:cNvPr id="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4" name="Выноска-облако 233"/>
          <p:cNvSpPr/>
          <p:nvPr/>
        </p:nvSpPr>
        <p:spPr>
          <a:xfrm>
            <a:off x="429364" y="1398495"/>
            <a:ext cx="5186856" cy="2810434"/>
          </a:xfrm>
          <a:prstGeom prst="cloudCallout">
            <a:avLst>
              <a:gd name="adj1" fmla="val 60054"/>
              <a:gd name="adj2" fmla="val 44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Слово </a:t>
            </a:r>
            <a:r>
              <a:rPr lang="ru-RU" sz="1600" b="1" dirty="0" err="1" smtClean="0">
                <a:solidFill>
                  <a:schemeClr val="tx1"/>
                </a:solidFill>
              </a:rPr>
              <a:t>синквейн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(англ. </a:t>
            </a:r>
            <a:r>
              <a:rPr lang="ru-RU" sz="1600" b="1" dirty="0" err="1" smtClean="0">
                <a:solidFill>
                  <a:schemeClr val="tx1"/>
                </a:solidFill>
              </a:rPr>
              <a:t>Cinquain</a:t>
            </a:r>
            <a:r>
              <a:rPr lang="ru-RU" sz="1600" b="1" dirty="0" smtClean="0">
                <a:solidFill>
                  <a:schemeClr val="tx1"/>
                </a:solidFill>
              </a:rPr>
              <a:t>) происходит от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французского слова «пять», что означает почти дословно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«нерифмованное стихотворение из пяти строк, которые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строятся по определенным правилам».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12342" y="4024368"/>
            <a:ext cx="72210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Актуальность </a:t>
            </a:r>
            <a:r>
              <a:rPr lang="ru-RU" b="1" u="sng" dirty="0" err="1" smtClean="0">
                <a:solidFill>
                  <a:schemeClr val="bg1"/>
                </a:solidFill>
              </a:rPr>
              <a:t>синквейна</a:t>
            </a:r>
            <a:r>
              <a:rPr lang="ru-RU" b="1" u="sng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открывает новые творческие интеллектуальные возможности;</a:t>
            </a:r>
          </a:p>
          <a:p>
            <a:pPr algn="ctr"/>
            <a:r>
              <a:rPr lang="ru-RU" b="1" dirty="0" smtClean="0"/>
              <a:t>- способствует обогащению и активизации словаря;</a:t>
            </a:r>
          </a:p>
          <a:p>
            <a:pPr algn="ctr"/>
            <a:r>
              <a:rPr lang="ru-RU" b="1" dirty="0" smtClean="0"/>
              <a:t>- носит характер комплексного воздействия</a:t>
            </a:r>
          </a:p>
          <a:p>
            <a:pPr algn="ctr"/>
            <a:r>
              <a:rPr lang="ru-RU" b="1" dirty="0" smtClean="0"/>
              <a:t>(развивает речь, память, внимание, мышление)</a:t>
            </a:r>
          </a:p>
          <a:p>
            <a:pPr algn="ctr"/>
            <a:r>
              <a:rPr lang="ru-RU" b="1" dirty="0" smtClean="0"/>
              <a:t>- используется для закрепления изученной темы;</a:t>
            </a:r>
          </a:p>
          <a:p>
            <a:pPr algn="ctr"/>
            <a:r>
              <a:rPr lang="ru-RU" b="1" dirty="0" smtClean="0"/>
              <a:t>- является игровым приемом.</a:t>
            </a:r>
            <a:endParaRPr lang="ru-RU" b="1" dirty="0"/>
          </a:p>
        </p:txBody>
      </p:sp>
      <p:pic>
        <p:nvPicPr>
          <p:cNvPr id="63" name="Picture 2" descr="https://ds05.infourok.ru/uploads/ex/0f64/000f0383-1925ea91/img5.jpg"/>
          <p:cNvPicPr>
            <a:picLocks noChangeAspect="1" noChangeArrowheads="1"/>
          </p:cNvPicPr>
          <p:nvPr/>
        </p:nvPicPr>
        <p:blipFill>
          <a:blip r:embed="rId2" cstate="print"/>
          <a:srcRect l="25966" t="18074" r="31933" b="35539"/>
          <a:stretch>
            <a:fillRect/>
          </a:stretch>
        </p:blipFill>
        <p:spPr bwMode="auto">
          <a:xfrm>
            <a:off x="7570692" y="1479176"/>
            <a:ext cx="3070219" cy="25370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https://ds05.infourok.ru/uploads/ex/0f64/000f0383-1925ea9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235" y="648539"/>
            <a:ext cx="7395881" cy="5546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zen_doc/1542444/pub_5d96fe2dc31e4900aff15173_5d9ae1bd028d6800ae114c39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215" t="5702" r="1850"/>
          <a:stretch>
            <a:fillRect/>
          </a:stretch>
        </p:blipFill>
        <p:spPr bwMode="auto">
          <a:xfrm>
            <a:off x="1761565" y="927847"/>
            <a:ext cx="9157447" cy="455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9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350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«Инновационные формы  работы по  речевому развитию  дошкольников»</vt:lpstr>
      <vt:lpstr>Согласно Федеральному государственному образовательному стандарту дошкольного образования (ФГОС ДО) «речевое развитие» включает:</vt:lpstr>
      <vt:lpstr>Технология проблемного обучения </vt:lpstr>
      <vt:lpstr>Технология развивающего обучения </vt:lpstr>
      <vt:lpstr>Технология «Скрайбинг» </vt:lpstr>
      <vt:lpstr>Технология «Синквейн»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ирина</cp:lastModifiedBy>
  <cp:revision>10</cp:revision>
  <dcterms:created xsi:type="dcterms:W3CDTF">2020-05-18T13:21:39Z</dcterms:created>
  <dcterms:modified xsi:type="dcterms:W3CDTF">2021-03-22T19:37:27Z</dcterms:modified>
</cp:coreProperties>
</file>