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72" r:id="rId6"/>
    <p:sldId id="261" r:id="rId7"/>
    <p:sldId id="264" r:id="rId8"/>
    <p:sldId id="265" r:id="rId9"/>
    <p:sldId id="267" r:id="rId10"/>
    <p:sldId id="269" r:id="rId11"/>
    <p:sldId id="260" r:id="rId12"/>
    <p:sldId id="262" r:id="rId13"/>
    <p:sldId id="271" r:id="rId14"/>
    <p:sldId id="273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3" autoAdjust="0"/>
  </p:normalViewPr>
  <p:slideViewPr>
    <p:cSldViewPr>
      <p:cViewPr>
        <p:scale>
          <a:sx n="90" d="100"/>
          <a:sy n="90" d="100"/>
        </p:scale>
        <p:origin x="-123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otaldict.ru/education/mou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otaldict.ru/education/russkaya-punktuatsiya/0-1-istoriya-znakov-prepinaniya-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61;&#1086;&#1073;&#1086;&#1089;&#1090;&#1080;_big.mp4" TargetMode="External"/><Relationship Id="rId2" Type="http://schemas.openxmlformats.org/officeDocument/2006/relationships/hyperlink" Target="&#1054;&#1073;&#1088;&#1072;&#1097;&#1077;&#1085;&#1080;&#1077;%20&#1072;&#1074;&#1090;&#1086;&#1088;&#107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63;&#1072;&#1089;&#1090;&#1100;%202.%201873%20&#1075;&#1086;&#1076;.%20&#1042;%20&#1052;&#1086;&#1089;&#1082;&#1074;&#1091;_HQ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otaldict.ru/education/russkaya-punktuatsiya/" TargetMode="External"/><Relationship Id="rId3" Type="http://schemas.openxmlformats.org/officeDocument/2006/relationships/hyperlink" Target="https://totaldict.ru/education/materialy-ochnykh-kursov/" TargetMode="External"/><Relationship Id="rId7" Type="http://schemas.openxmlformats.org/officeDocument/2006/relationships/hyperlink" Target="https://totaldict.ru/education/mouse/" TargetMode="External"/><Relationship Id="rId2" Type="http://schemas.openxmlformats.org/officeDocument/2006/relationships/hyperlink" Target="https://totaldict.ru/education/onl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taldict.ru/education/never/" TargetMode="External"/><Relationship Id="rId5" Type="http://schemas.openxmlformats.org/officeDocument/2006/relationships/hyperlink" Target="https://totaldict.ru/education/parse/" TargetMode="External"/><Relationship Id="rId4" Type="http://schemas.openxmlformats.org/officeDocument/2006/relationships/hyperlink" Target="https://totaldict.ru/education/ol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otaldict.ru/education/onlin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6781800" cy="3672408"/>
          </a:xfrm>
        </p:spPr>
        <p:txBody>
          <a:bodyPr/>
          <a:lstStyle/>
          <a:p>
            <a:pPr algn="ctr"/>
            <a:r>
              <a:rPr lang="ru-RU" b="1" dirty="0"/>
              <a:t>Международная акция по проверке грамотности как ресурс для повышения интереса к урокам русского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6781800" cy="76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Методическое предметное объединение филологов</a:t>
            </a:r>
          </a:p>
          <a:p>
            <a:pPr algn="ctr"/>
            <a:r>
              <a:rPr lang="ru-RU" b="1" dirty="0" smtClean="0"/>
              <a:t>Семинар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12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Русский для взрослых</a:t>
            </a:r>
            <a:br>
              <a:rPr lang="ru-RU" b="1" dirty="0"/>
            </a:br>
            <a:r>
              <a:rPr lang="ru-RU" dirty="0" err="1">
                <a:hlinkClick r:id="rId2"/>
              </a:rPr>
              <a:t>Мыш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кродеться</a:t>
            </a:r>
            <a:r>
              <a:rPr lang="ru-RU" dirty="0">
                <a:hlinkClick r:id="rId2"/>
              </a:rPr>
              <a:t>. Курс по истории русской орфографии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6" t="8784" r="24493" b="4609"/>
          <a:stretch/>
        </p:blipFill>
        <p:spPr bwMode="auto">
          <a:xfrm>
            <a:off x="2295086" y="2204864"/>
            <a:ext cx="450916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4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9192" r="10819" b="13596"/>
          <a:stretch/>
        </p:blipFill>
        <p:spPr bwMode="auto">
          <a:xfrm>
            <a:off x="107504" y="764704"/>
            <a:ext cx="894438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История знаков </a:t>
            </a:r>
            <a:r>
              <a:rPr lang="ru-RU" b="1" dirty="0" smtClean="0"/>
              <a:t>препинания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2"/>
              </a:rPr>
              <a:t>https://totaldict.ru/education/russkaya-punktuatsiya/0-1-istoriya-znakov-prepinaniya-</a:t>
            </a:r>
            <a:r>
              <a:rPr lang="en-US" dirty="0" smtClean="0">
                <a:hlinkClick r:id="rId2"/>
              </a:rPr>
              <a:t>/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t="10396" r="43115" b="12552"/>
          <a:stretch/>
        </p:blipFill>
        <p:spPr bwMode="auto">
          <a:xfrm>
            <a:off x="107504" y="2474768"/>
            <a:ext cx="3960440" cy="437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4002" r="37325" b="25466"/>
          <a:stretch/>
        </p:blipFill>
        <p:spPr bwMode="auto">
          <a:xfrm>
            <a:off x="4067944" y="1772816"/>
            <a:ext cx="490362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3923" r="11559" b="4305"/>
          <a:stretch/>
        </p:blipFill>
        <p:spPr bwMode="auto">
          <a:xfrm>
            <a:off x="464366" y="764704"/>
            <a:ext cx="78959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12012" r="3722" b="9057"/>
          <a:stretch/>
        </p:blipFill>
        <p:spPr bwMode="auto">
          <a:xfrm>
            <a:off x="0" y="980728"/>
            <a:ext cx="9085855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2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Обращение автора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hlinkClick r:id="rId3" action="ppaction://hlinkfile"/>
              </a:rPr>
              <a:t>ХОБОСТИ</a:t>
            </a:r>
            <a:endParaRPr lang="ru-RU" sz="2800" b="1" dirty="0" smtClean="0"/>
          </a:p>
          <a:p>
            <a:r>
              <a:rPr lang="ru-RU" sz="2800" b="1" dirty="0" smtClean="0">
                <a:hlinkClick r:id="rId4" action="ppaction://hlinkfile"/>
              </a:rPr>
              <a:t>АВТОР ЧИТАЕТ ТЕКСТ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432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8722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Мероприятия на февраль</a:t>
            </a:r>
            <a:br>
              <a:rPr lang="ru-RU" b="1" dirty="0" smtClean="0"/>
            </a:br>
            <a:r>
              <a:rPr lang="ru-RU" b="1" dirty="0" smtClean="0"/>
              <a:t>Предлагаем включаться! Кто не против помочь?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92015"/>
              </p:ext>
            </p:extLst>
          </p:nvPr>
        </p:nvGraphicFramePr>
        <p:xfrm>
          <a:off x="683568" y="2276872"/>
          <a:ext cx="7920880" cy="40903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4321"/>
                <a:gridCol w="5112481"/>
                <a:gridCol w="1466547"/>
                <a:gridCol w="87531"/>
              </a:tblGrid>
              <a:tr h="321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Дата, время,  место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90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0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5.2. Мероприятия с педагогами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18.02.2021 Очно, РИМЦ 14.30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Практикум по решению тестовых вопросов ОГЭ, ЕГЭ (для учителей, работающих в 9, 11 классах)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Ососова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С.В., Лаврентьева Е.Ю.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Сереброва Г.А.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11.02.2021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Онлайн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14.00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«Международная акция по проверке грамотности как ресурс для повышения интереса к урокам русского языка»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Ососова С.В.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9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6. Мероприятия с обучающимися (школьниками, дошкольниками)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35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С 29.01.2021 по 20.02.2021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Заочная школа по русскому языку «ФИЛин» (1 контрольная работа)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Ососова С.В.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Лаврентьева Е.Ю.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Доронина Т.А.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1.02.2021 по 19.02.2021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4391025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Конкурс «Книги, которые нас объединяют» (для семейного чтения)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Лаврентьева Е.Ю., Гилева Е.И.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22.02.2021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25.02.2021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Онлайн-курсы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Краткосрочные курсы для учащихся 8, 9, 10 классов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«Эффективная бизнес-коммуникация: волшебные таблетки для деловых людей»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Ососова С.В.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1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Февраль, заочно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Участие во всероссийском конкурсе «Живая классика»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Ососова С.В.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31" marR="6213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3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Всероссийский конкурс «Живая классика»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Классный тур – отчёт о проведении до 15.02.2021</a:t>
            </a:r>
          </a:p>
          <a:p>
            <a:r>
              <a:rPr lang="ru-RU" dirty="0" smtClean="0"/>
              <a:t>Школьный тур – отчёт о проведении до 28.02.2021</a:t>
            </a:r>
          </a:p>
          <a:p>
            <a:r>
              <a:rPr lang="ru-RU" dirty="0" smtClean="0"/>
              <a:t>Муниципальный тур – старт 1.03.2021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3365" r="2815" b="5144"/>
          <a:stretch/>
        </p:blipFill>
        <p:spPr bwMode="auto">
          <a:xfrm>
            <a:off x="-64565" y="749808"/>
            <a:ext cx="9277902" cy="599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8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11030" r="12773" b="5425"/>
          <a:stretch/>
        </p:blipFill>
        <p:spPr bwMode="auto">
          <a:xfrm>
            <a:off x="107504" y="908720"/>
            <a:ext cx="891244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43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8579" r="3236" b="11758"/>
          <a:stretch/>
        </p:blipFill>
        <p:spPr bwMode="auto">
          <a:xfrm>
            <a:off x="20216" y="980728"/>
            <a:ext cx="91250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2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616530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Русский для взрослых</a:t>
            </a:r>
          </a:p>
          <a:p>
            <a:r>
              <a:rPr lang="ru-RU" sz="3000" b="1" dirty="0" smtClean="0">
                <a:hlinkClick r:id="rId2"/>
              </a:rPr>
              <a:t>Онлайн-школа</a:t>
            </a:r>
            <a:endParaRPr lang="ru-RU" sz="3000" b="1" dirty="0"/>
          </a:p>
          <a:p>
            <a:r>
              <a:rPr lang="ru-RU" sz="3000" b="1" dirty="0">
                <a:hlinkClick r:id="rId3"/>
              </a:rPr>
              <a:t>Материалы очных курсов</a:t>
            </a:r>
            <a:endParaRPr lang="ru-RU" sz="3000" b="1" dirty="0"/>
          </a:p>
          <a:p>
            <a:r>
              <a:rPr lang="ru-RU" sz="3000" b="1" dirty="0">
                <a:hlinkClick r:id="rId4"/>
              </a:rPr>
              <a:t>Коллекция диктантов</a:t>
            </a:r>
            <a:endParaRPr lang="ru-RU" sz="3000" b="1" dirty="0"/>
          </a:p>
          <a:p>
            <a:r>
              <a:rPr lang="ru-RU" sz="3000" b="1" dirty="0">
                <a:hlinkClick r:id="rId5"/>
              </a:rPr>
              <a:t>Разборы диктантов</a:t>
            </a:r>
            <a:endParaRPr lang="ru-RU" sz="3000" b="1" dirty="0"/>
          </a:p>
          <a:p>
            <a:r>
              <a:rPr lang="ru-RU" sz="3000" b="1" dirty="0">
                <a:hlinkClick r:id="rId6"/>
              </a:rPr>
              <a:t>Никогда не пиши «ни когда». Онлайн-курс Тотального диктанта</a:t>
            </a:r>
            <a:endParaRPr lang="ru-RU" sz="3000" b="1" dirty="0"/>
          </a:p>
          <a:p>
            <a:r>
              <a:rPr lang="ru-RU" sz="3000" b="1" dirty="0" err="1">
                <a:hlinkClick r:id="rId7"/>
              </a:rPr>
              <a:t>Мыш</a:t>
            </a:r>
            <a:r>
              <a:rPr lang="ru-RU" sz="3000" b="1" dirty="0">
                <a:hlinkClick r:id="rId7"/>
              </a:rPr>
              <a:t> </a:t>
            </a:r>
            <a:r>
              <a:rPr lang="ru-RU" sz="3000" b="1" dirty="0" err="1">
                <a:hlinkClick r:id="rId7"/>
              </a:rPr>
              <a:t>кродеться</a:t>
            </a:r>
            <a:r>
              <a:rPr lang="ru-RU" sz="3000" b="1" dirty="0">
                <a:hlinkClick r:id="rId7"/>
              </a:rPr>
              <a:t>. Курс по истории русской орфографии</a:t>
            </a:r>
            <a:endParaRPr lang="ru-RU" sz="3000" b="1" dirty="0"/>
          </a:p>
          <a:p>
            <a:r>
              <a:rPr lang="ru-RU" sz="3000" b="1" dirty="0">
                <a:hlinkClick r:id="rId8"/>
              </a:rPr>
              <a:t>Русская пунктуация: болевые точки... и двоеточия</a:t>
            </a:r>
            <a:endParaRPr lang="ru-RU" sz="3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76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48680"/>
            <a:ext cx="4978896" cy="201622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Русский </a:t>
            </a:r>
            <a:r>
              <a:rPr lang="ru-RU" b="1" dirty="0"/>
              <a:t>для </a:t>
            </a:r>
            <a:r>
              <a:rPr lang="ru-RU" b="1" dirty="0" smtClean="0"/>
              <a:t>взрослых</a:t>
            </a:r>
            <a:br>
              <a:rPr lang="ru-RU" b="1" dirty="0" smtClean="0"/>
            </a:br>
            <a:r>
              <a:rPr lang="ru-RU" dirty="0" smtClean="0">
                <a:hlinkClick r:id="rId2"/>
              </a:rPr>
              <a:t>Онлайн-школа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2" t="4044" r="30400" b="2860"/>
          <a:stretch/>
        </p:blipFill>
        <p:spPr bwMode="auto">
          <a:xfrm>
            <a:off x="245532" y="980728"/>
            <a:ext cx="428413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2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7" t="14634" r="30146" b="4845"/>
          <a:stretch/>
        </p:blipFill>
        <p:spPr bwMode="auto">
          <a:xfrm>
            <a:off x="1979712" y="548680"/>
            <a:ext cx="5418945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7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Курсы по подготовке к Тотальному диктанту</a:t>
            </a:r>
            <a:br>
              <a:rPr lang="ru-RU" b="1" dirty="0"/>
            </a:br>
            <a:r>
              <a:rPr lang="ru-RU" b="1" dirty="0"/>
              <a:t>© Фонд «Тотальный диктант», </a:t>
            </a:r>
            <a:r>
              <a:rPr lang="ru-RU" b="1" dirty="0" smtClean="0"/>
              <a:t>2020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ЗАНЯТИЕ 7</a:t>
            </a:r>
            <a:br>
              <a:rPr lang="ru-RU" sz="2000" dirty="0"/>
            </a:br>
            <a:r>
              <a:rPr lang="ru-RU" sz="2000" dirty="0"/>
              <a:t>ОРФОГРАФИЯ. УПРАЖНЕНИЕ. Мягкий знак в -ТСЯ- и -ТЬСЯ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Жизнь распределяет свои дары в принципе неравномерно, и тем, кого она</a:t>
            </a:r>
          </a:p>
          <a:p>
            <a:pPr marL="0" indent="0">
              <a:buNone/>
            </a:pPr>
            <a:r>
              <a:rPr lang="ru-RU" dirty="0"/>
              <a:t>обделила, лучше </a:t>
            </a:r>
            <a:r>
              <a:rPr lang="ru-RU" dirty="0" err="1"/>
              <a:t>оставатся</a:t>
            </a:r>
            <a:r>
              <a:rPr lang="ru-RU" dirty="0"/>
              <a:t> на этот счёт в блаженном неведении (РВ).</a:t>
            </a:r>
          </a:p>
          <a:p>
            <a:r>
              <a:rPr lang="ru-RU" dirty="0"/>
              <a:t>2. Петька никак не мог понять, отчего ему на сердце вдруг стало так тяжело, </a:t>
            </a:r>
            <a:r>
              <a:rPr lang="ru-RU" dirty="0" smtClean="0"/>
              <a:t>но </a:t>
            </a:r>
            <a:r>
              <a:rPr lang="ru-RU" dirty="0" err="1" smtClean="0"/>
              <a:t>справит</a:t>
            </a:r>
            <a:r>
              <a:rPr lang="ru-RU" dirty="0" err="1"/>
              <a:t>ся</a:t>
            </a:r>
            <a:r>
              <a:rPr lang="ru-RU" dirty="0"/>
              <a:t> с этим чувством он был не в силах (СБ).</a:t>
            </a:r>
          </a:p>
          <a:p>
            <a:r>
              <a:rPr lang="ru-RU" dirty="0"/>
              <a:t>3. Валерка затаил дыхание, поняв, что сейчас ему </a:t>
            </a:r>
            <a:r>
              <a:rPr lang="ru-RU" dirty="0" err="1"/>
              <a:t>доведётся</a:t>
            </a:r>
            <a:r>
              <a:rPr lang="ru-RU" dirty="0"/>
              <a:t> своими глазами</a:t>
            </a:r>
          </a:p>
          <a:p>
            <a:pPr marL="0" indent="0">
              <a:buNone/>
            </a:pPr>
            <a:r>
              <a:rPr lang="ru-RU" dirty="0"/>
              <a:t>увидеть чудо (СБ).</a:t>
            </a:r>
          </a:p>
          <a:p>
            <a:r>
              <a:rPr lang="ru-RU" dirty="0"/>
              <a:t>4. Тот опять умудрился </a:t>
            </a:r>
            <a:r>
              <a:rPr lang="ru-RU" dirty="0" err="1"/>
              <a:t>устроится</a:t>
            </a:r>
            <a:r>
              <a:rPr lang="ru-RU" dirty="0"/>
              <a:t> лучше всех и продолжал делать то, что ему</a:t>
            </a:r>
          </a:p>
          <a:p>
            <a:pPr marL="0" indent="0">
              <a:buNone/>
            </a:pPr>
            <a:r>
              <a:rPr lang="ru-RU" dirty="0" err="1"/>
              <a:t>нравится</a:t>
            </a:r>
            <a:r>
              <a:rPr lang="ru-RU" dirty="0"/>
              <a:t> (СБ).</a:t>
            </a:r>
          </a:p>
          <a:p>
            <a:r>
              <a:rPr lang="ru-RU" dirty="0"/>
              <a:t>5. Ведро же Петька хотел взять с собой, планировал поменять на </a:t>
            </a:r>
            <a:r>
              <a:rPr lang="ru-RU" dirty="0" err="1"/>
              <a:t>жратву</a:t>
            </a:r>
            <a:r>
              <a:rPr lang="ru-RU" dirty="0"/>
              <a:t>. </a:t>
            </a:r>
            <a:r>
              <a:rPr lang="ru-RU" dirty="0" smtClean="0"/>
              <a:t>Мало ли </a:t>
            </a:r>
            <a:r>
              <a:rPr lang="ru-RU" dirty="0"/>
              <a:t>кому </a:t>
            </a:r>
            <a:r>
              <a:rPr lang="ru-RU" dirty="0" err="1"/>
              <a:t>пригодится</a:t>
            </a:r>
            <a:r>
              <a:rPr lang="ru-RU" dirty="0"/>
              <a:t> (СБ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9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571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Русский для взрослых</a:t>
            </a:r>
            <a:br>
              <a:rPr lang="ru-RU" b="1" dirty="0"/>
            </a:br>
            <a:r>
              <a:rPr lang="ru-RU" dirty="0"/>
              <a:t>Никогда не пиши «ни когда»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1" t="4085" r="30352" b="4609"/>
          <a:stretch/>
        </p:blipFill>
        <p:spPr bwMode="auto">
          <a:xfrm>
            <a:off x="1043608" y="1581461"/>
            <a:ext cx="3600400" cy="496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4446" r="30000" b="4843"/>
          <a:stretch/>
        </p:blipFill>
        <p:spPr bwMode="auto">
          <a:xfrm>
            <a:off x="5368181" y="1052736"/>
            <a:ext cx="37434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397623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72</TotalTime>
  <Words>407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Macro</vt:lpstr>
      <vt:lpstr>Международная акция по проверке грамотности как ресурс для повышения интереса к урокам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для взрослых Онлайн-школа </vt:lpstr>
      <vt:lpstr>Презентация PowerPoint</vt:lpstr>
      <vt:lpstr>Курсы по подготовке к Тотальному диктанту © Фонд «Тотальный диктант», 2020 ЗАНЯТИЕ 7 ОРФОГРАФИЯ. УПРАЖНЕНИЕ. Мягкий знак в -ТСЯ- и -ТЬСЯ </vt:lpstr>
      <vt:lpstr>Русский для взрослых Никогда не пиши «ни когда»</vt:lpstr>
      <vt:lpstr>Русский для взрослых Мыш кродеться. Курс по истории русской орфографии</vt:lpstr>
      <vt:lpstr>Презентация PowerPoint</vt:lpstr>
      <vt:lpstr>История знаков препинания https://totaldict.ru/education/russkaya-punktuatsiya/0-1-istoriya-znakov-prepinaniya-/  </vt:lpstr>
      <vt:lpstr>Презентация PowerPoint</vt:lpstr>
      <vt:lpstr>Презентация PowerPoint</vt:lpstr>
      <vt:lpstr>Обращение автора</vt:lpstr>
      <vt:lpstr>Мероприятия на февраль Предлагаем включаться! Кто не против помочь?</vt:lpstr>
      <vt:lpstr>Всероссийский конкурс «Живая классика»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акция по проверке грамотности как ресурс для повышения интереса к урокам русского языка</dc:title>
  <dc:creator>F</dc:creator>
  <cp:lastModifiedBy>F</cp:lastModifiedBy>
  <cp:revision>10</cp:revision>
  <dcterms:created xsi:type="dcterms:W3CDTF">2021-02-10T21:32:30Z</dcterms:created>
  <dcterms:modified xsi:type="dcterms:W3CDTF">2021-02-10T23:00:49Z</dcterms:modified>
</cp:coreProperties>
</file>