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258" r:id="rId3"/>
    <p:sldId id="305" r:id="rId4"/>
    <p:sldId id="306" r:id="rId5"/>
    <p:sldId id="263" r:id="rId6"/>
    <p:sldId id="275" r:id="rId7"/>
    <p:sldId id="276" r:id="rId8"/>
    <p:sldId id="313" r:id="rId9"/>
    <p:sldId id="280" r:id="rId10"/>
    <p:sldId id="311" r:id="rId11"/>
    <p:sldId id="291" r:id="rId12"/>
    <p:sldId id="312" r:id="rId13"/>
    <p:sldId id="315" r:id="rId14"/>
    <p:sldId id="314" r:id="rId15"/>
    <p:sldId id="316" r:id="rId16"/>
    <p:sldId id="307" r:id="rId17"/>
    <p:sldId id="308" r:id="rId18"/>
    <p:sldId id="309" r:id="rId19"/>
    <p:sldId id="310" r:id="rId20"/>
    <p:sldId id="298" r:id="rId21"/>
    <p:sldId id="299" r:id="rId22"/>
    <p:sldId id="26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DF2E8-99DF-4C81-A796-6EEF2E1F8B9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27AA-80FA-4841-ADEE-00C0FCA41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6B66-18DF-44D7-836F-06AA70BAC9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0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6B66-18DF-44D7-836F-06AA70BAC9A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1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6B66-18DF-44D7-836F-06AA70BAC9A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0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6B66-18DF-44D7-836F-06AA70BAC9A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7844-E6E6-4322-9F5B-FF0032D6199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857364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профессиональное объединение учителей физики</a:t>
            </a:r>
          </a:p>
          <a:p>
            <a:pPr algn="ctr"/>
            <a:r>
              <a:rPr lang="ru-RU" alt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" y="0"/>
            <a:ext cx="1996889" cy="121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A5DDDC-01AE-4A29-A6B7-94B31D617396}"/>
              </a:ext>
            </a:extLst>
          </p:cNvPr>
          <p:cNvSpPr txBox="1"/>
          <p:nvPr/>
        </p:nvSpPr>
        <p:spPr>
          <a:xfrm>
            <a:off x="1907703" y="0"/>
            <a:ext cx="793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</a:rPr>
              <a:t>Результаты ОГЭ, контрольных работ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E1D6EFE-CA32-4E27-98F1-EC58AD067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21400"/>
              </p:ext>
            </p:extLst>
          </p:nvPr>
        </p:nvGraphicFramePr>
        <p:xfrm>
          <a:off x="1907703" y="607318"/>
          <a:ext cx="6871997" cy="5740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91">
                  <a:extLst>
                    <a:ext uri="{9D8B030D-6E8A-4147-A177-3AD203B41FA5}">
                      <a16:colId xmlns:a16="http://schemas.microsoft.com/office/drawing/2014/main" xmlns="" val="3958774870"/>
                    </a:ext>
                  </a:extLst>
                </a:gridCol>
                <a:gridCol w="1254347">
                  <a:extLst>
                    <a:ext uri="{9D8B030D-6E8A-4147-A177-3AD203B41FA5}">
                      <a16:colId xmlns:a16="http://schemas.microsoft.com/office/drawing/2014/main" xmlns="" val="2864822964"/>
                    </a:ext>
                  </a:extLst>
                </a:gridCol>
                <a:gridCol w="480212">
                  <a:extLst>
                    <a:ext uri="{9D8B030D-6E8A-4147-A177-3AD203B41FA5}">
                      <a16:colId xmlns:a16="http://schemas.microsoft.com/office/drawing/2014/main" xmlns="" val="3172480964"/>
                    </a:ext>
                  </a:extLst>
                </a:gridCol>
                <a:gridCol w="826572">
                  <a:extLst>
                    <a:ext uri="{9D8B030D-6E8A-4147-A177-3AD203B41FA5}">
                      <a16:colId xmlns:a16="http://schemas.microsoft.com/office/drawing/2014/main" xmlns="" val="30305692"/>
                    </a:ext>
                  </a:extLst>
                </a:gridCol>
                <a:gridCol w="827262">
                  <a:extLst>
                    <a:ext uri="{9D8B030D-6E8A-4147-A177-3AD203B41FA5}">
                      <a16:colId xmlns:a16="http://schemas.microsoft.com/office/drawing/2014/main" xmlns="" val="4168809104"/>
                    </a:ext>
                  </a:extLst>
                </a:gridCol>
                <a:gridCol w="1018380">
                  <a:extLst>
                    <a:ext uri="{9D8B030D-6E8A-4147-A177-3AD203B41FA5}">
                      <a16:colId xmlns:a16="http://schemas.microsoft.com/office/drawing/2014/main" xmlns="" val="3443183324"/>
                    </a:ext>
                  </a:extLst>
                </a:gridCol>
                <a:gridCol w="721008">
                  <a:extLst>
                    <a:ext uri="{9D8B030D-6E8A-4147-A177-3AD203B41FA5}">
                      <a16:colId xmlns:a16="http://schemas.microsoft.com/office/drawing/2014/main" xmlns="" val="220971413"/>
                    </a:ext>
                  </a:extLst>
                </a:gridCol>
                <a:gridCol w="302891">
                  <a:extLst>
                    <a:ext uri="{9D8B030D-6E8A-4147-A177-3AD203B41FA5}">
                      <a16:colId xmlns:a16="http://schemas.microsoft.com/office/drawing/2014/main" xmlns="" val="882244204"/>
                    </a:ext>
                  </a:extLst>
                </a:gridCol>
                <a:gridCol w="379478">
                  <a:extLst>
                    <a:ext uri="{9D8B030D-6E8A-4147-A177-3AD203B41FA5}">
                      <a16:colId xmlns:a16="http://schemas.microsoft.com/office/drawing/2014/main" xmlns="" val="555447436"/>
                    </a:ext>
                  </a:extLst>
                </a:gridCol>
                <a:gridCol w="379478">
                  <a:extLst>
                    <a:ext uri="{9D8B030D-6E8A-4147-A177-3AD203B41FA5}">
                      <a16:colId xmlns:a16="http://schemas.microsoft.com/office/drawing/2014/main" xmlns="" val="2790454135"/>
                    </a:ext>
                  </a:extLst>
                </a:gridCol>
                <a:gridCol w="379478">
                  <a:extLst>
                    <a:ext uri="{9D8B030D-6E8A-4147-A177-3AD203B41FA5}">
                      <a16:colId xmlns:a16="http://schemas.microsoft.com/office/drawing/2014/main" xmlns="" val="1916451996"/>
                    </a:ext>
                  </a:extLst>
                </a:gridCol>
              </a:tblGrid>
              <a:tr h="738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балл ВОК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балл Пермский край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Динамика: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Кол-во 100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256199280"/>
                  </a:ext>
                </a:extLst>
              </a:tr>
              <a:tr h="247961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ОГЭ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553039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366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54,73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55,9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-1,17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2872327910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Математика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50,20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-1,2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743321394"/>
                  </a:ext>
                </a:extLst>
              </a:tr>
              <a:tr h="488337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Предметы по выбору (контрольные работы)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703865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52,90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+2,9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909440663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67,25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65,7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+1,55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3503525887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Информатика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55,45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57,4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-1,95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2202450988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52,54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+2,54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3936334586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70,17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64,8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+5,37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2997484162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59,66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50,1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+9,56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1044690310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89,00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82,1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+6,9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4232260395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67,63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66,1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+1,53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3238896410"/>
                  </a:ext>
                </a:extLst>
              </a:tr>
              <a:tr h="24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82,33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65,2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+17,13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xmlns="" val="337820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7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205155"/>
              </p:ext>
            </p:extLst>
          </p:nvPr>
        </p:nvGraphicFramePr>
        <p:xfrm>
          <a:off x="642907" y="1857364"/>
          <a:ext cx="7143803" cy="1622498"/>
        </p:xfrm>
        <a:graphic>
          <a:graphicData uri="http://schemas.openxmlformats.org/drawingml/2006/table">
            <a:tbl>
              <a:tblPr/>
              <a:tblGrid>
                <a:gridCol w="1993722"/>
                <a:gridCol w="1298035"/>
                <a:gridCol w="1867657"/>
                <a:gridCol w="1984389"/>
              </a:tblGrid>
              <a:tr h="810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(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ч\экз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справились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справляемости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32/28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97/96,4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62245"/>
              </p:ext>
            </p:extLst>
          </p:nvPr>
        </p:nvGraphicFramePr>
        <p:xfrm>
          <a:off x="285720" y="4143380"/>
          <a:ext cx="8358246" cy="2030730"/>
        </p:xfrm>
        <a:graphic>
          <a:graphicData uri="http://schemas.openxmlformats.org/drawingml/2006/table">
            <a:tbl>
              <a:tblPr/>
              <a:tblGrid>
                <a:gridCol w="1883548"/>
                <a:gridCol w="1391257"/>
                <a:gridCol w="1268185"/>
                <a:gridCol w="1332397"/>
                <a:gridCol w="1155813"/>
                <a:gridCol w="1327046"/>
              </a:tblGrid>
              <a:tr h="1200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уч-ся, набравших                            81-100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уч-ся                81-100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2020/2021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3/3,75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56,0/54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1,4/-2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96131"/>
              </p:ext>
            </p:extLst>
          </p:nvPr>
        </p:nvGraphicFramePr>
        <p:xfrm>
          <a:off x="1714480" y="1214422"/>
          <a:ext cx="6096000" cy="43900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39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ЕГЭ 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2020/2021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5" marR="6385" marT="6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" y="0"/>
            <a:ext cx="1996889" cy="121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D53C10-34FA-4686-A5EF-851FB7B37E51}"/>
              </a:ext>
            </a:extLst>
          </p:cNvPr>
          <p:cNvSpPr txBox="1"/>
          <p:nvPr/>
        </p:nvSpPr>
        <p:spPr>
          <a:xfrm>
            <a:off x="2615359" y="93030"/>
            <a:ext cx="49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</a:rPr>
              <a:t>Результаты ЕГЭ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81B3AC4-D339-4BC9-86A3-BFFFA1435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71265"/>
              </p:ext>
            </p:extLst>
          </p:nvPr>
        </p:nvGraphicFramePr>
        <p:xfrm>
          <a:off x="251520" y="739362"/>
          <a:ext cx="8568955" cy="5696814"/>
        </p:xfrm>
        <a:graphic>
          <a:graphicData uri="http://schemas.openxmlformats.org/drawingml/2006/table">
            <a:tbl>
              <a:tblPr/>
              <a:tblGrid>
                <a:gridCol w="840137">
                  <a:extLst>
                    <a:ext uri="{9D8B030D-6E8A-4147-A177-3AD203B41FA5}">
                      <a16:colId xmlns:a16="http://schemas.microsoft.com/office/drawing/2014/main" xmlns="" val="3457584827"/>
                    </a:ext>
                  </a:extLst>
                </a:gridCol>
                <a:gridCol w="482633">
                  <a:extLst>
                    <a:ext uri="{9D8B030D-6E8A-4147-A177-3AD203B41FA5}">
                      <a16:colId xmlns:a16="http://schemas.microsoft.com/office/drawing/2014/main" xmlns="" val="3636494211"/>
                    </a:ext>
                  </a:extLst>
                </a:gridCol>
                <a:gridCol w="634572">
                  <a:extLst>
                    <a:ext uri="{9D8B030D-6E8A-4147-A177-3AD203B41FA5}">
                      <a16:colId xmlns:a16="http://schemas.microsoft.com/office/drawing/2014/main" xmlns="" val="3398849340"/>
                    </a:ext>
                  </a:extLst>
                </a:gridCol>
                <a:gridCol w="797683">
                  <a:extLst>
                    <a:ext uri="{9D8B030D-6E8A-4147-A177-3AD203B41FA5}">
                      <a16:colId xmlns:a16="http://schemas.microsoft.com/office/drawing/2014/main" xmlns="" val="2215933396"/>
                    </a:ext>
                  </a:extLst>
                </a:gridCol>
                <a:gridCol w="786511">
                  <a:extLst>
                    <a:ext uri="{9D8B030D-6E8A-4147-A177-3AD203B41FA5}">
                      <a16:colId xmlns:a16="http://schemas.microsoft.com/office/drawing/2014/main" xmlns="" val="180428076"/>
                    </a:ext>
                  </a:extLst>
                </a:gridCol>
                <a:gridCol w="580947">
                  <a:extLst>
                    <a:ext uri="{9D8B030D-6E8A-4147-A177-3AD203B41FA5}">
                      <a16:colId xmlns:a16="http://schemas.microsoft.com/office/drawing/2014/main" xmlns="" val="4057570636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xmlns="" val="3995795665"/>
                    </a:ext>
                  </a:extLst>
                </a:gridCol>
                <a:gridCol w="556367">
                  <a:extLst>
                    <a:ext uri="{9D8B030D-6E8A-4147-A177-3AD203B41FA5}">
                      <a16:colId xmlns:a16="http://schemas.microsoft.com/office/drawing/2014/main" xmlns="" val="1175576840"/>
                    </a:ext>
                  </a:extLst>
                </a:gridCol>
                <a:gridCol w="482633">
                  <a:extLst>
                    <a:ext uri="{9D8B030D-6E8A-4147-A177-3AD203B41FA5}">
                      <a16:colId xmlns:a16="http://schemas.microsoft.com/office/drawing/2014/main" xmlns="" val="3445904553"/>
                    </a:ext>
                  </a:extLst>
                </a:gridCol>
                <a:gridCol w="554133">
                  <a:extLst>
                    <a:ext uri="{9D8B030D-6E8A-4147-A177-3AD203B41FA5}">
                      <a16:colId xmlns:a16="http://schemas.microsoft.com/office/drawing/2014/main" xmlns="" val="1059367599"/>
                    </a:ext>
                  </a:extLst>
                </a:gridCol>
                <a:gridCol w="500508">
                  <a:extLst>
                    <a:ext uri="{9D8B030D-6E8A-4147-A177-3AD203B41FA5}">
                      <a16:colId xmlns:a16="http://schemas.microsoft.com/office/drawing/2014/main" xmlns="" val="3358445662"/>
                    </a:ext>
                  </a:extLst>
                </a:gridCol>
                <a:gridCol w="607759">
                  <a:extLst>
                    <a:ext uri="{9D8B030D-6E8A-4147-A177-3AD203B41FA5}">
                      <a16:colId xmlns:a16="http://schemas.microsoft.com/office/drawing/2014/main" xmlns="" val="3317131937"/>
                    </a:ext>
                  </a:extLst>
                </a:gridCol>
                <a:gridCol w="482633">
                  <a:extLst>
                    <a:ext uri="{9D8B030D-6E8A-4147-A177-3AD203B41FA5}">
                      <a16:colId xmlns:a16="http://schemas.microsoft.com/office/drawing/2014/main" xmlns="" val="1462242608"/>
                    </a:ext>
                  </a:extLst>
                </a:gridCol>
                <a:gridCol w="732886">
                  <a:extLst>
                    <a:ext uri="{9D8B030D-6E8A-4147-A177-3AD203B41FA5}">
                      <a16:colId xmlns:a16="http://schemas.microsoft.com/office/drawing/2014/main" xmlns="" val="2471176113"/>
                    </a:ext>
                  </a:extLst>
                </a:gridCol>
              </a:tblGrid>
              <a:tr h="1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(ч\экз)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справились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справляемости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уч-ся, набравших                            81-100 баллов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уч-ся                81-100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баллов</a:t>
                      </a:r>
                    </a:p>
                  </a:txBody>
                  <a:tcPr marL="6174" marR="6174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Средний балл 2021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Средний балл 2020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 край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относительно ПК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 в РФ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относительно РФ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1166616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+4,5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232539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 П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98,40%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+8,3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+9,2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336207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Физика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96,40%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260752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Химия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94,50%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193103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- 6,7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63168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95,60%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+4,4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+4,3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515981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+12,9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+16,9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+19,0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18551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+9,1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340536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+14,6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245682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-3,6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342954"/>
                  </a:ext>
                </a:extLst>
              </a:tr>
              <a:tr h="388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77,00%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- 0,4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+10,9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+10,5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055420"/>
                  </a:ext>
                </a:extLst>
              </a:tr>
              <a:tr h="3882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Средний балл по предметам по выбору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58,8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4966859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98,30%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21,68%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67,9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098837"/>
                  </a:ext>
                </a:extLst>
              </a:tr>
              <a:tr h="451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ЕГЭ 2020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17,80%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" marR="6174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57242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7DA7F9-F41A-4F14-AFD5-433DD9024F68}"/>
              </a:ext>
            </a:extLst>
          </p:cNvPr>
          <p:cNvSpPr txBox="1"/>
          <p:nvPr/>
        </p:nvSpPr>
        <p:spPr>
          <a:xfrm>
            <a:off x="1273628" y="6488668"/>
            <a:ext cx="680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81 и более баллов обеспечил  21 учитель по 9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53147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406048" cy="401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7321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 участника  (СП №1,2, 121, Гимназия,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Сепычевская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победителя отборочного тура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 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1,121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Гимназия)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победитель  (СП №1 Диплом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абинет физики\Desktop\ug3-7m3Oy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46" y="260648"/>
            <a:ext cx="3705178" cy="3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" y="764703"/>
            <a:ext cx="9120542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3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-20 уч. год\рмо\Пока горит свеча\фото\5s9hRXNF1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6" y="212756"/>
            <a:ext cx="3520991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020-20 уч. год\рмо\Пока горит свеча\фото\bivtTX-LS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991200" cy="408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2020-20 уч. год\рмо\Пока горит свеча\фото\XKlITT9ya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5"/>
            <a:ext cx="2162436" cy="28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9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88202"/>
            <a:ext cx="8525576" cy="37095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Приоритетные направления работы системы образования Верещагинского городского округа для достижения высокого уровня качества образования – совершенствование муниципальных механизмов управления качеством образования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67" y="5544153"/>
            <a:ext cx="8898555" cy="1224813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Докладчик: Марина Анатольевна Смирнова,</a:t>
            </a:r>
            <a:b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консультант отдела образования администрации</a:t>
            </a:r>
            <a:b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Верещагинского городского округа Пермского края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24.08.2021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70" y="3863800"/>
            <a:ext cx="2649533" cy="2426311"/>
          </a:xfrm>
          <a:prstGeom prst="rect">
            <a:avLst/>
          </a:prstGeom>
        </p:spPr>
      </p:pic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6632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4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49437" y="219237"/>
            <a:ext cx="8828773" cy="481262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Система оценки объективности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 качества подготовки обучающихся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42557"/>
              </p:ext>
            </p:extLst>
          </p:nvPr>
        </p:nvGraphicFramePr>
        <p:xfrm>
          <a:off x="-36095" y="836712"/>
          <a:ext cx="9072591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519">
                  <a:extLst>
                    <a:ext uri="{9D8B030D-6E8A-4147-A177-3AD203B41FA5}">
                      <a16:colId xmlns:a16="http://schemas.microsoft.com/office/drawing/2014/main" xmlns="" val="931950288"/>
                    </a:ext>
                  </a:extLst>
                </a:gridCol>
                <a:gridCol w="5997072">
                  <a:extLst>
                    <a:ext uri="{9D8B030D-6E8A-4147-A177-3AD203B41FA5}">
                      <a16:colId xmlns:a16="http://schemas.microsoft.com/office/drawing/2014/main" xmlns="" val="403228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Направление целей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и задач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оказатели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152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Достижение обучающимися планируемых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метапредметных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и предметных результатов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освоения основных образовательных программ начального общего, основного общего и среднего общего образования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обучающихся 9 классов 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11 классов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, успешно завершивших обучение по образовательным программам основного и среднего общего образования;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обучающихся 5-9 классов, достигших высокого уровня метапредметной подготовки, от общего числа обучающихся, осваивающих программы образовательные программы основного общего образования</a:t>
                      </a:r>
                    </a:p>
                    <a:p>
                      <a:pPr marL="0" indent="539750" algn="just"/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826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Оценка функциональной грамотности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обучающихся, в отношении которых проводилась оценка функциональной грамотности, от общего количества обучающихся в образовательных организациях; 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обучающихся, показавших высокий уровень формирования функциональной грамотности (читательская, естественнонаучная, финансовая) от общего числа обучающихся образовательных организаций, принявших участие в оценке функциональной грамотности</a:t>
                      </a:r>
                    </a:p>
                    <a:p>
                      <a:pPr marL="0" indent="539750" algn="just"/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794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Обеспечение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объективности процедур оценки качества образования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образовательных организаций с признаками необъективности результатов ВПР;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общеобразовательных организаций с необъективными результатами ВПР, в которых осуществлена перекрестная проверка работ обучающихся;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образовательных организаций, охваченных общественным/независимым наблюдением при проведении ВПР;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аудиторий, охваченных онлайн-наблюдением, проводимым работниками Ситуационного центра Пермского края при проведении государственной итоговой аттестации в 11 классах;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Участие педагогов в региональных предметных комиссиях при проведении государственной итоговой аттестации</a:t>
                      </a:r>
                    </a:p>
                    <a:p>
                      <a:pPr marL="0" indent="539750" algn="just"/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460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Обеспечение объективности Всероссийской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олимпиады школьников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образовательных организаций, охваченных общественным/независимым наблюдением, при проведении муниципального этапа Всероссийской олимпиады школьников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368912"/>
                  </a:ext>
                </a:extLst>
              </a:tr>
            </a:tbl>
          </a:graphicData>
        </a:graphic>
      </p:graphicFrame>
      <p:pic>
        <p:nvPicPr>
          <p:cNvPr id="4" name="Содержимое 3" descr="C:\Users\Учитель\Desktop\af5a46f3390d92030992cc0c5cd4d8c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2016" y="99828"/>
            <a:ext cx="1621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38340"/>
              </p:ext>
            </p:extLst>
          </p:nvPr>
        </p:nvGraphicFramePr>
        <p:xfrm>
          <a:off x="101065" y="991136"/>
          <a:ext cx="8720489" cy="722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160">
                  <a:extLst>
                    <a:ext uri="{9D8B030D-6E8A-4147-A177-3AD203B41FA5}">
                      <a16:colId xmlns:a16="http://schemas.microsoft.com/office/drawing/2014/main" xmlns="" val="931950288"/>
                    </a:ext>
                  </a:extLst>
                </a:gridCol>
                <a:gridCol w="5764329">
                  <a:extLst>
                    <a:ext uri="{9D8B030D-6E8A-4147-A177-3AD203B41FA5}">
                      <a16:colId xmlns:a16="http://schemas.microsoft.com/office/drawing/2014/main" xmlns="" val="403228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Направление целей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и задач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оказатели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152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Выявление профессиональных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дефицитов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педагогов (в разрезе учебных предметов), прошедших диагностику профессиональных дефицитов, на федеральном уровне;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педагогов, принимающих участие в региональных оценочных мероприятиях, направленных на выявление профессиональных дефицитов у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826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Повышение профессионального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мастерства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работников образовательных организаций, для которых разработан индивидуальный образовательный маршрут в Центре непрерывного повышения профессионального мастерства педагогических работников;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работников образовательных организаций, прошедших повышение квалификации по дополнительным профессиональным программам (ДПП), включенным в Федеральный реестр дополнительных профессиональных программ;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Количество индивидуальных образовательных маршрутов совершенствования профессионального мастерства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794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Поддержка молодых педагогов/реализация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программ наставничества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молодых педагогов  в возрасте до 35 лет в образовательных организациях, охваченных различными формами методической поддержки и сопровождения в первые три года работы, включая наставничество;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образовательных организаций, реализующих целевую модель наставничества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460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Организация сетевого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взаимодействия педагогов (методических объединений, профессиональных сообщества педагогов) на муниципальном уровне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Наличие и реализация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школьных/муниципальных программ (планов мероприятий) методического сопровождения деятельности педагогов;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работников, вошедших в методический актив по результатам оценки предметных и методических компетенций учителей, от общего числа педагогических работников;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Количество педагогических работников, вошедших в реестр экспертов метапредметных конкурсов и олимпиад Пермского края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36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Выявление кадровых потребностей в образовательных организациях муниципального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образования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вакансий в образовательных организациях;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работников образовательных организаций пенсионного возраста;</a:t>
                      </a:r>
                    </a:p>
                    <a:p>
                      <a:pPr marL="0" indent="539750"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Доля педагогических работников образовательных организаций, имеющих внутреннее и (или) внешнее совместительство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8943297"/>
                  </a:ext>
                </a:extLst>
              </a:tr>
            </a:tbl>
          </a:graphicData>
        </a:graphic>
      </p:graphicFrame>
      <p:pic>
        <p:nvPicPr>
          <p:cNvPr id="4" name="Содержимое 3" descr="C:\Users\Учитель\Desktop\af5a46f3390d92030992cc0c5cd4d8c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32656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848871" cy="481262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Система обеспечения профессионального развития педагогических работников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4389" y="-6043"/>
            <a:ext cx="9542127" cy="1049152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Направления деятельности муниципальных профессиональных объединений  на 2021-2022 учебный год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04" y="984330"/>
            <a:ext cx="4360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направления деятельности </a:t>
            </a:r>
            <a:b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соответствии с Положением </a:t>
            </a:r>
            <a:b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муниципальном профессиональном объединении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8528" y="1199773"/>
            <a:ext cx="4675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Формирование и проведений мероприятий, направленных на реализацию региональной системы оценки механизмов управления качеством образования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20" y="1829532"/>
            <a:ext cx="44637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частие в работе муниципальных и региональных семинаров, мастер-классов, конференций, образовательных форумов и совещаний;</a:t>
            </a:r>
          </a:p>
          <a:p>
            <a:pPr indent="452438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Участие в конкурсах профессионального мастерства всех уровней;</a:t>
            </a:r>
          </a:p>
          <a:p>
            <a:pPr indent="452438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существление методического сопровождения педагогов  по актуальным вопросам образования;</a:t>
            </a:r>
          </a:p>
          <a:p>
            <a:pPr indent="452438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осещение уроков/занятий педагогов с целью изучения и обобщения педагогического опыта, анализа планируемых результатов;</a:t>
            </a:r>
          </a:p>
          <a:p>
            <a:pPr indent="452438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роведение открытых уроков/занятий по определенной теме с целью ознакомления с методическими разработками сложных тем предмета;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казание помощи педагогам в оценке и самооценке результатов профессиональной деятельности за межаттестационный период;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рганизация и проведение конкурсов, олимпиад, фестивалей для педагогов, заочных школ для обучающихся;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существление разработки методических рекомендаций по использованию цифровых образовательных ресурсов </a:t>
            </a:r>
            <a:b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информационных учебно-методических комплектов;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частие в работе сетевых сообществ образовательных организаций;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Участие в инновационной деятельности образовательных организаций</a:t>
            </a:r>
            <a:endParaRPr lang="ru-RU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6675" y="2643647"/>
            <a:ext cx="4360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Обеспечение объективности процедур оценки качества образования;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Обеспечение объективности Всероссийской олимпиады школьников;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Методическая поддержка и сопровождение, включая наставничество молодых педагогов в возрасте до 35 лет;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Исполнение планов мероприятий («дорожных карт») по реализации региональных концепций;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Организация и проведение мероприятий для родителей (законных представителей) в рамках направления деятельности </a:t>
            </a:r>
            <a:b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муниципального профессионального 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объединения; </a:t>
            </a:r>
            <a:endParaRPr lang="ru-RU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Участие </a:t>
            </a: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педагогов в региональных предметных комиссиях при проведении государственной итоговой аттестации;</a:t>
            </a:r>
          </a:p>
          <a:p>
            <a:pPr indent="452438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позитивного отношения к участию в федеральных и региональных оценочных мероприятиях, направленных на выявление профессиональных дефицитов у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237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Программа заседания муниципального профессионального объединения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(МПО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  учителей физики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Дата проведения: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Категории участников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учителя физики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Формат проведения: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дистанционное взаимодействие с педагогами в режиме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Техническое сопровождение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А.С.,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Куропятник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Е.Г.</a:t>
            </a:r>
          </a:p>
          <a:p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 и разделы: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работа (изучение нормативных документов; изучение новинок психолого-педагогической и методической литературы, наиболее ценного педагогического опыта; изучение новых педагогических технологий; формирование банков данных по различным направлениям деятельности; информационная работа с обучающимися и их родителями)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работа (аттестация педагогов; олимпиады, конкурсы, конференции; курсовая подготовка членов МПО ВГО; работа с молодыми педагогами);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571612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работа (заседания МПО ВГО; изучение актуального педагогического опыта; работа с молодыми педагогами; проведение предметных недель; открытые уроки, занятия педагогов; апробация современных педагогических технологий);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Диагностико-аналитическая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 (изучение затруднений педагогов; анализ уровня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учащихся (по результатам контрольно-оценочных процедур, итоговых оценок, результатам экзаменов); анализ деятельности МПО ВГО).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МПО ВГО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Карасева С.Г.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89523297368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karasevasg@mail.ru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like.net/uploads/posts/2019-07/1563948480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053262" cy="336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00100" y="50004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44"/>
            <a:ext cx="9609660" cy="6864043"/>
          </a:xfrm>
        </p:spPr>
      </p:pic>
    </p:spTree>
    <p:extLst>
      <p:ext uri="{BB962C8B-B14F-4D97-AF65-F5344CB8AC3E}">
        <p14:creationId xmlns:p14="http://schemas.microsoft.com/office/powerpoint/2010/main" val="13478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87424"/>
            <a:ext cx="5616624" cy="7498482"/>
          </a:xfrm>
        </p:spPr>
      </p:pic>
      <p:sp>
        <p:nvSpPr>
          <p:cNvPr id="4" name="AutoShape 2" descr="Купить Пират, сундук с сокровищами, декоративный сундук, ювелирная  шкатулка, пластиковая игрушка, коробки для сокровищ, вечерние, большой  размер, бронза в интернет-магазине Do It At Possible Moment Store по цене  577.67 руб с доставкой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3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оценка эффективности деятельности муниципального профессионального объединения учителей физики в 2020-2021 учебном году  и определение приоритетных направлений на 2021-2022 учебный год.</a:t>
            </a:r>
          </a:p>
          <a:p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Подвести итоги работы над методической темой в 2020-2021 учебном году.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степень выполнения задач, стоящих перед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МПО.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Обозначить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проблемы в деятельности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МПО.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приоритетные направления и задачи на 2021-2022 учебный год.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4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altLang="ru-RU" sz="4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деятельности МПО</a:t>
            </a:r>
            <a:b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2020 – 2021 учебный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Бизнес-анализ — стоково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4786306" cy="31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altLang="ru-RU" sz="4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Анализ кадрового потенциала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(учителя физики)</a:t>
            </a:r>
            <a:endParaRPr lang="en-US" alt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2800" i="1" u="sng" dirty="0" smtClean="0">
                <a:latin typeface="Times New Roman" pitchFamily="18" charset="0"/>
                <a:cs typeface="Times New Roman" pitchFamily="18" charset="0"/>
              </a:rPr>
              <a:t>Количество педагогов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– 16</a:t>
            </a:r>
          </a:p>
          <a:p>
            <a:pPr algn="just">
              <a:defRPr/>
            </a:pPr>
            <a:r>
              <a:rPr lang="ru-RU" altLang="ru-RU" sz="2800" i="1" u="sng" dirty="0" smtClean="0">
                <a:latin typeface="Times New Roman" pitchFamily="18" charset="0"/>
                <a:cs typeface="Times New Roman" pitchFamily="18" charset="0"/>
              </a:rPr>
              <a:t>Уровень образования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: высшее – 12 (92%), </a:t>
            </a: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среднее специальное – 1 (8%), </a:t>
            </a:r>
          </a:p>
          <a:p>
            <a:pPr algn="just">
              <a:defRPr/>
            </a:pPr>
            <a:r>
              <a:rPr lang="ru-RU" altLang="ru-RU" sz="2800" i="1" u="sng" dirty="0" smtClean="0">
                <a:latin typeface="Times New Roman" pitchFamily="18" charset="0"/>
                <a:cs typeface="Times New Roman" pitchFamily="18" charset="0"/>
              </a:rPr>
              <a:t>Уровень квалификации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 – 5 (38%)</a:t>
            </a: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 – 4 (31%)</a:t>
            </a: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соответствие занимаемой должности –  1 (8%)</a:t>
            </a: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нет категории – 2 (15%)</a:t>
            </a:r>
          </a:p>
          <a:p>
            <a:pPr algn="just">
              <a:defRPr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молодые специалисты – 1 (8%)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1643050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года: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функциональной грамотности на уроках физики через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информационно-коммуникаивные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-повышение профессиональной компетентности и мастерства учителей физики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Верещагинского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для достижения оптимальных результатов в образовании, воспитании и развитии школьников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физики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357298"/>
            <a:ext cx="8301038" cy="55007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организовать своевременное и качественное освоение и применение в работе учителями обновленной нормативной  правовой и учебно-методической документации в предметной области «Физика», «Астрономия»;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совершенствовать формы и методы обучения  с учетом современных требований к организации учебно-воспитательного процесса;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выявить и апробировать наиболее эффективные формы организации учебной деятельности, влияющие на качество физического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активизировать формы и методы работы по подготовке учащихся к итоговой аттестации в форме ЕГЭ и ОГЭ;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активизировать деятельность педагогов по систематизации и повышению уровня подготовки одаренных и мотивированных учащихся к участию в олимпиадах, конкурсах и исследовательской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-создать благоприятные условия педагогам для самообразования, выявления и развития их творческого потенциала, для формирования, обобщения и распространения опыта эффективной педагогической деятельности.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1669</Words>
  <Application>Microsoft Office PowerPoint</Application>
  <PresentationFormat>Экран (4:3)</PresentationFormat>
  <Paragraphs>503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МПО учителей физики  Верещагинского ГО</vt:lpstr>
      <vt:lpstr>МПО учителей физики  Верещагинского ГО</vt:lpstr>
      <vt:lpstr>Презентация PowerPoint</vt:lpstr>
      <vt:lpstr>Презентация PowerPoint</vt:lpstr>
      <vt:lpstr>МПО учителей физики  Верещагинского ГО</vt:lpstr>
      <vt:lpstr>МПО учителей физики  Верещагинского ГО</vt:lpstr>
      <vt:lpstr>МПО учителей физики  Верещагинского ГО</vt:lpstr>
      <vt:lpstr>МПО учителей физики  Верещагинского ГО</vt:lpstr>
      <vt:lpstr>МПО учителей физики  Верещагинского ГО</vt:lpstr>
      <vt:lpstr>Презентация PowerPoint</vt:lpstr>
      <vt:lpstr>МПО учителей физики  Верещагинского 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направления работы системы образования Верещагинского городского округа для достижения высокого уровня качества образования – совершенствование муниципальных механизмов управления качеством образования</vt:lpstr>
      <vt:lpstr>Система оценки объективности  и  качества подготовки обучающихся</vt:lpstr>
      <vt:lpstr>Система обеспечения профессионального развития педагогических работников</vt:lpstr>
      <vt:lpstr>Направления деятельности муниципальных профессиональных объединений  на 2021-2022 учебный год </vt:lpstr>
      <vt:lpstr>МПО учителей физики  Верещагинского ГО</vt:lpstr>
      <vt:lpstr>МПО учителей физики  Верещагинского ГО</vt:lpstr>
      <vt:lpstr>Руководитель МПО ВГО  Карасева С.Г.  89523297368 karasevasg@mail.ru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МПО учителей физики  Верещагинского ГО</dc:title>
  <dc:creator>пользователь</dc:creator>
  <cp:lastModifiedBy>Кабинет физики</cp:lastModifiedBy>
  <cp:revision>18</cp:revision>
  <dcterms:created xsi:type="dcterms:W3CDTF">2020-08-27T11:25:20Z</dcterms:created>
  <dcterms:modified xsi:type="dcterms:W3CDTF">2021-08-27T04:29:06Z</dcterms:modified>
</cp:coreProperties>
</file>