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1" r:id="rId21"/>
    <p:sldId id="276" r:id="rId22"/>
    <p:sldId id="277" r:id="rId23"/>
    <p:sldId id="282" r:id="rId24"/>
    <p:sldId id="278" r:id="rId25"/>
    <p:sldId id="283" r:id="rId26"/>
    <p:sldId id="287" r:id="rId27"/>
    <p:sldId id="279" r:id="rId28"/>
    <p:sldId id="280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9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361BA-8108-4B20-B5FB-472FCD62347D}" type="doc">
      <dgm:prSet loTypeId="urn:microsoft.com/office/officeart/2005/8/layout/vProcess5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0ADE863-203F-4506-BBFF-D5A9DED131D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«Семейный круг»</a:t>
          </a:r>
          <a:endParaRPr lang="ru-RU" dirty="0"/>
        </a:p>
      </dgm:t>
    </dgm:pt>
    <dgm:pt modelId="{CE74BB0D-4FE2-41E7-A8F2-4D6E0C9FA5CB}" type="parTrans" cxnId="{5992D7F0-9E68-4874-96B4-34C28BFFA8B9}">
      <dgm:prSet/>
      <dgm:spPr/>
      <dgm:t>
        <a:bodyPr/>
        <a:lstStyle/>
        <a:p>
          <a:endParaRPr lang="ru-RU"/>
        </a:p>
      </dgm:t>
    </dgm:pt>
    <dgm:pt modelId="{91D819CD-28E8-42B9-82FA-32E29F0FC282}" type="sibTrans" cxnId="{5992D7F0-9E68-4874-96B4-34C28BFFA8B9}">
      <dgm:prSet/>
      <dgm:spPr/>
      <dgm:t>
        <a:bodyPr/>
        <a:lstStyle/>
        <a:p>
          <a:endParaRPr lang="ru-RU"/>
        </a:p>
      </dgm:t>
    </dgm:pt>
    <dgm:pt modelId="{CE9D3CF5-25CF-46B3-9CBD-55C90380335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«Копилка» </a:t>
          </a:r>
          <a:endParaRPr lang="ru-RU" dirty="0"/>
        </a:p>
      </dgm:t>
    </dgm:pt>
    <dgm:pt modelId="{DF092D1A-9027-4F8D-A7FB-F19C66D00782}" type="parTrans" cxnId="{8E54CDF1-0F3D-434A-ABE6-E669310C0AF1}">
      <dgm:prSet/>
      <dgm:spPr/>
      <dgm:t>
        <a:bodyPr/>
        <a:lstStyle/>
        <a:p>
          <a:endParaRPr lang="ru-RU"/>
        </a:p>
      </dgm:t>
    </dgm:pt>
    <dgm:pt modelId="{BA54BE93-8811-4D37-B573-9F965C590DA6}" type="sibTrans" cxnId="{8E54CDF1-0F3D-434A-ABE6-E669310C0AF1}">
      <dgm:prSet/>
      <dgm:spPr/>
      <dgm:t>
        <a:bodyPr/>
        <a:lstStyle/>
        <a:p>
          <a:endParaRPr lang="ru-RU"/>
        </a:p>
      </dgm:t>
    </dgm:pt>
    <dgm:pt modelId="{9F0951FE-116F-419D-9CA1-B0785DED67D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«Богатство Пармы»</a:t>
          </a:r>
          <a:endParaRPr lang="ru-RU" dirty="0"/>
        </a:p>
      </dgm:t>
    </dgm:pt>
    <dgm:pt modelId="{9510A4AA-721E-4DF6-AEAD-3CBC8A98756E}" type="parTrans" cxnId="{A1CED76D-94E7-40E1-A3D7-53A7BFB60D53}">
      <dgm:prSet/>
      <dgm:spPr/>
      <dgm:t>
        <a:bodyPr/>
        <a:lstStyle/>
        <a:p>
          <a:endParaRPr lang="ru-RU"/>
        </a:p>
      </dgm:t>
    </dgm:pt>
    <dgm:pt modelId="{7339AD7A-5CDE-4AFA-92FD-E809020F68B6}" type="sibTrans" cxnId="{A1CED76D-94E7-40E1-A3D7-53A7BFB60D53}">
      <dgm:prSet/>
      <dgm:spPr/>
      <dgm:t>
        <a:bodyPr/>
        <a:lstStyle/>
        <a:p>
          <a:endParaRPr lang="ru-RU"/>
        </a:p>
      </dgm:t>
    </dgm:pt>
    <dgm:pt modelId="{22F72056-F8C3-47BD-B593-7B4C43877705}" type="pres">
      <dgm:prSet presAssocID="{D4B361BA-8108-4B20-B5FB-472FCD62347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3C8D46-8577-46A8-983E-1FB079DBFC01}" type="pres">
      <dgm:prSet presAssocID="{D4B361BA-8108-4B20-B5FB-472FCD62347D}" presName="dummyMaxCanvas" presStyleCnt="0">
        <dgm:presLayoutVars/>
      </dgm:prSet>
      <dgm:spPr/>
    </dgm:pt>
    <dgm:pt modelId="{2D670F5C-F15A-487B-8FAD-2AE05E10CCD3}" type="pres">
      <dgm:prSet presAssocID="{D4B361BA-8108-4B20-B5FB-472FCD62347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3C471-FC56-4A5C-8F45-8630A6F97250}" type="pres">
      <dgm:prSet presAssocID="{D4B361BA-8108-4B20-B5FB-472FCD62347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0D5A4-4603-4875-AD98-08EC40DAD529}" type="pres">
      <dgm:prSet presAssocID="{D4B361BA-8108-4B20-B5FB-472FCD62347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D49EF-BE07-4DB0-B1B5-12B74B497EA1}" type="pres">
      <dgm:prSet presAssocID="{D4B361BA-8108-4B20-B5FB-472FCD62347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1EC89-37AE-461C-A6C6-EDD752C3F730}" type="pres">
      <dgm:prSet presAssocID="{D4B361BA-8108-4B20-B5FB-472FCD62347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500A7-7EED-44CE-A06F-E3210650FF29}" type="pres">
      <dgm:prSet presAssocID="{D4B361BA-8108-4B20-B5FB-472FCD62347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E1B22-0C30-4C61-ADA8-DEA41FA4E49B}" type="pres">
      <dgm:prSet presAssocID="{D4B361BA-8108-4B20-B5FB-472FCD62347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C1E62-2856-45F2-8878-18728CEAEDDB}" type="pres">
      <dgm:prSet presAssocID="{D4B361BA-8108-4B20-B5FB-472FCD62347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FD9558-7E0F-4602-BE49-9CEC83E8FF51}" type="presOf" srcId="{D4B361BA-8108-4B20-B5FB-472FCD62347D}" destId="{22F72056-F8C3-47BD-B593-7B4C43877705}" srcOrd="0" destOrd="0" presId="urn:microsoft.com/office/officeart/2005/8/layout/vProcess5"/>
    <dgm:cxn modelId="{FA52C0B1-7A64-469D-B31E-CFACB061D684}" type="presOf" srcId="{9F0951FE-116F-419D-9CA1-B0785DED67DE}" destId="{AB80D5A4-4603-4875-AD98-08EC40DAD529}" srcOrd="0" destOrd="0" presId="urn:microsoft.com/office/officeart/2005/8/layout/vProcess5"/>
    <dgm:cxn modelId="{540C3418-F153-4A3D-ACFB-106A28EBF2D4}" type="presOf" srcId="{CE9D3CF5-25CF-46B3-9CBD-55C903803350}" destId="{4FAE1B22-0C30-4C61-ADA8-DEA41FA4E49B}" srcOrd="1" destOrd="0" presId="urn:microsoft.com/office/officeart/2005/8/layout/vProcess5"/>
    <dgm:cxn modelId="{AEFCA751-123C-441F-8380-4784E3E5A572}" type="presOf" srcId="{9F0951FE-116F-419D-9CA1-B0785DED67DE}" destId="{9A9C1E62-2856-45F2-8878-18728CEAEDDB}" srcOrd="1" destOrd="0" presId="urn:microsoft.com/office/officeart/2005/8/layout/vProcess5"/>
    <dgm:cxn modelId="{F90554C3-AADC-4F72-BC45-04F05194A754}" type="presOf" srcId="{91D819CD-28E8-42B9-82FA-32E29F0FC282}" destId="{D49D49EF-BE07-4DB0-B1B5-12B74B497EA1}" srcOrd="0" destOrd="0" presId="urn:microsoft.com/office/officeart/2005/8/layout/vProcess5"/>
    <dgm:cxn modelId="{C313B4D9-EEEA-408E-A1CE-38FD5F729A87}" type="presOf" srcId="{BA54BE93-8811-4D37-B573-9F965C590DA6}" destId="{0E81EC89-37AE-461C-A6C6-EDD752C3F730}" srcOrd="0" destOrd="0" presId="urn:microsoft.com/office/officeart/2005/8/layout/vProcess5"/>
    <dgm:cxn modelId="{8E54CDF1-0F3D-434A-ABE6-E669310C0AF1}" srcId="{D4B361BA-8108-4B20-B5FB-472FCD62347D}" destId="{CE9D3CF5-25CF-46B3-9CBD-55C903803350}" srcOrd="1" destOrd="0" parTransId="{DF092D1A-9027-4F8D-A7FB-F19C66D00782}" sibTransId="{BA54BE93-8811-4D37-B573-9F965C590DA6}"/>
    <dgm:cxn modelId="{A1CED76D-94E7-40E1-A3D7-53A7BFB60D53}" srcId="{D4B361BA-8108-4B20-B5FB-472FCD62347D}" destId="{9F0951FE-116F-419D-9CA1-B0785DED67DE}" srcOrd="2" destOrd="0" parTransId="{9510A4AA-721E-4DF6-AEAD-3CBC8A98756E}" sibTransId="{7339AD7A-5CDE-4AFA-92FD-E809020F68B6}"/>
    <dgm:cxn modelId="{5992D7F0-9E68-4874-96B4-34C28BFFA8B9}" srcId="{D4B361BA-8108-4B20-B5FB-472FCD62347D}" destId="{40ADE863-203F-4506-BBFF-D5A9DED131DA}" srcOrd="0" destOrd="0" parTransId="{CE74BB0D-4FE2-41E7-A8F2-4D6E0C9FA5CB}" sibTransId="{91D819CD-28E8-42B9-82FA-32E29F0FC282}"/>
    <dgm:cxn modelId="{902407A2-12E9-4D92-B4E2-3C024D0D73B2}" type="presOf" srcId="{CE9D3CF5-25CF-46B3-9CBD-55C903803350}" destId="{2CD3C471-FC56-4A5C-8F45-8630A6F97250}" srcOrd="0" destOrd="0" presId="urn:microsoft.com/office/officeart/2005/8/layout/vProcess5"/>
    <dgm:cxn modelId="{987C32FA-3A04-4F28-AEED-55096EBC933F}" type="presOf" srcId="{40ADE863-203F-4506-BBFF-D5A9DED131DA}" destId="{2D670F5C-F15A-487B-8FAD-2AE05E10CCD3}" srcOrd="0" destOrd="0" presId="urn:microsoft.com/office/officeart/2005/8/layout/vProcess5"/>
    <dgm:cxn modelId="{33782EF0-2E60-49AD-9393-46C7661BA172}" type="presOf" srcId="{40ADE863-203F-4506-BBFF-D5A9DED131DA}" destId="{B7C500A7-7EED-44CE-A06F-E3210650FF29}" srcOrd="1" destOrd="0" presId="urn:microsoft.com/office/officeart/2005/8/layout/vProcess5"/>
    <dgm:cxn modelId="{69A123A5-E0D6-42BE-BFA1-837D5C4EED5E}" type="presParOf" srcId="{22F72056-F8C3-47BD-B593-7B4C43877705}" destId="{3E3C8D46-8577-46A8-983E-1FB079DBFC01}" srcOrd="0" destOrd="0" presId="urn:microsoft.com/office/officeart/2005/8/layout/vProcess5"/>
    <dgm:cxn modelId="{1C2284ED-7DC2-4CD2-B277-4B75249F95D3}" type="presParOf" srcId="{22F72056-F8C3-47BD-B593-7B4C43877705}" destId="{2D670F5C-F15A-487B-8FAD-2AE05E10CCD3}" srcOrd="1" destOrd="0" presId="urn:microsoft.com/office/officeart/2005/8/layout/vProcess5"/>
    <dgm:cxn modelId="{5577519F-3030-4980-A3C9-546252B8CDDC}" type="presParOf" srcId="{22F72056-F8C3-47BD-B593-7B4C43877705}" destId="{2CD3C471-FC56-4A5C-8F45-8630A6F97250}" srcOrd="2" destOrd="0" presId="urn:microsoft.com/office/officeart/2005/8/layout/vProcess5"/>
    <dgm:cxn modelId="{CEEE3646-D8E5-4F91-ABFD-BE07BB74FFC4}" type="presParOf" srcId="{22F72056-F8C3-47BD-B593-7B4C43877705}" destId="{AB80D5A4-4603-4875-AD98-08EC40DAD529}" srcOrd="3" destOrd="0" presId="urn:microsoft.com/office/officeart/2005/8/layout/vProcess5"/>
    <dgm:cxn modelId="{C34BF2F8-BF04-4795-A805-BA6D9FA64F5D}" type="presParOf" srcId="{22F72056-F8C3-47BD-B593-7B4C43877705}" destId="{D49D49EF-BE07-4DB0-B1B5-12B74B497EA1}" srcOrd="4" destOrd="0" presId="urn:microsoft.com/office/officeart/2005/8/layout/vProcess5"/>
    <dgm:cxn modelId="{752DE7DB-1BEF-442D-854C-E0BF7FA2CA87}" type="presParOf" srcId="{22F72056-F8C3-47BD-B593-7B4C43877705}" destId="{0E81EC89-37AE-461C-A6C6-EDD752C3F730}" srcOrd="5" destOrd="0" presId="urn:microsoft.com/office/officeart/2005/8/layout/vProcess5"/>
    <dgm:cxn modelId="{DABD600F-BC7B-4266-8459-022F25C62DEF}" type="presParOf" srcId="{22F72056-F8C3-47BD-B593-7B4C43877705}" destId="{B7C500A7-7EED-44CE-A06F-E3210650FF29}" srcOrd="6" destOrd="0" presId="urn:microsoft.com/office/officeart/2005/8/layout/vProcess5"/>
    <dgm:cxn modelId="{2221AB76-3624-4254-8A93-413753F186AD}" type="presParOf" srcId="{22F72056-F8C3-47BD-B593-7B4C43877705}" destId="{4FAE1B22-0C30-4C61-ADA8-DEA41FA4E49B}" srcOrd="7" destOrd="0" presId="urn:microsoft.com/office/officeart/2005/8/layout/vProcess5"/>
    <dgm:cxn modelId="{2A89BF88-930E-48BE-B7B2-DD6B82E4CA54}" type="presParOf" srcId="{22F72056-F8C3-47BD-B593-7B4C43877705}" destId="{9A9C1E62-2856-45F2-8878-18728CEAEDD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64DD32-5D41-4504-88A5-53D7A2180AC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C60C58D-82C1-4CF5-B390-12E2C4EB5911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Путешествие </a:t>
          </a:r>
          <a:r>
            <a:rPr lang="ru-RU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Феечки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Копеечки по молочной реке» (3-7 лет)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B8BCE8-7E1F-4A5D-A0D6-A035110DF29D}" type="parTrans" cxnId="{867CF814-C764-434E-B73E-10F28309B4C3}">
      <dgm:prSet/>
      <dgm:spPr/>
      <dgm:t>
        <a:bodyPr/>
        <a:lstStyle/>
        <a:p>
          <a:endParaRPr lang="ru-RU"/>
        </a:p>
      </dgm:t>
    </dgm:pt>
    <dgm:pt modelId="{2E876174-F448-4F35-8B21-99075C30A2C4}" type="sibTrans" cxnId="{867CF814-C764-434E-B73E-10F28309B4C3}">
      <dgm:prSet/>
      <dgm:spPr/>
      <dgm:t>
        <a:bodyPr/>
        <a:lstStyle/>
        <a:p>
          <a:endParaRPr lang="ru-RU"/>
        </a:p>
      </dgm:t>
    </dgm:pt>
    <dgm:pt modelId="{C8BD263A-16AB-4ED1-895F-BEB1AF78802A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Зеленое золото» </a:t>
          </a:r>
        </a:p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(4-7лет)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5CF587-14A6-4409-A000-00C0CE60431F}" type="parTrans" cxnId="{7886E3C2-79A8-4593-981B-C6A5EFAEBFC9}">
      <dgm:prSet/>
      <dgm:spPr/>
      <dgm:t>
        <a:bodyPr/>
        <a:lstStyle/>
        <a:p>
          <a:endParaRPr lang="ru-RU"/>
        </a:p>
      </dgm:t>
    </dgm:pt>
    <dgm:pt modelId="{CB1F543C-2A70-42E2-81DD-FF7F9AB7A808}" type="sibTrans" cxnId="{7886E3C2-79A8-4593-981B-C6A5EFAEBFC9}">
      <dgm:prSet/>
      <dgm:spPr/>
      <dgm:t>
        <a:bodyPr/>
        <a:lstStyle/>
        <a:p>
          <a:endParaRPr lang="ru-RU"/>
        </a:p>
      </dgm:t>
    </dgm:pt>
    <dgm:pt modelId="{669EC4DD-9687-41FC-B4D3-E31C098BF093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«Пермяк – соленые уши» </a:t>
          </a:r>
        </a:p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(4-7 лет)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1B4574-EB82-44E6-BCF2-811EEC36AC3F}" type="parTrans" cxnId="{3E2D535E-7B2A-4BAE-ACA7-15EE6337D5EA}">
      <dgm:prSet/>
      <dgm:spPr/>
      <dgm:t>
        <a:bodyPr/>
        <a:lstStyle/>
        <a:p>
          <a:endParaRPr lang="ru-RU"/>
        </a:p>
      </dgm:t>
    </dgm:pt>
    <dgm:pt modelId="{1681FFCF-8F41-4C91-9B10-60A6CB826091}" type="sibTrans" cxnId="{3E2D535E-7B2A-4BAE-ACA7-15EE6337D5EA}">
      <dgm:prSet/>
      <dgm:spPr/>
      <dgm:t>
        <a:bodyPr/>
        <a:lstStyle/>
        <a:p>
          <a:endParaRPr lang="ru-RU"/>
        </a:p>
      </dgm:t>
    </dgm:pt>
    <dgm:pt modelId="{D2D5DEC9-0010-48AC-9BD6-05B9C178B105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«Как люди помогли </a:t>
          </a:r>
          <a:r>
            <a:rPr lang="ru-RU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Феечке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Копеечке самолет собрать»</a:t>
          </a:r>
        </a:p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(5-7 лет)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1EE108-2BFE-44FD-BB56-B1412F7B07D3}" type="parTrans" cxnId="{05BE490F-EB9E-4752-A820-693FA1077CCB}">
      <dgm:prSet/>
      <dgm:spPr/>
      <dgm:t>
        <a:bodyPr/>
        <a:lstStyle/>
        <a:p>
          <a:endParaRPr lang="ru-RU"/>
        </a:p>
      </dgm:t>
    </dgm:pt>
    <dgm:pt modelId="{45501C32-6CDA-49FC-9261-6D386946869A}" type="sibTrans" cxnId="{05BE490F-EB9E-4752-A820-693FA1077CCB}">
      <dgm:prSet/>
      <dgm:spPr/>
      <dgm:t>
        <a:bodyPr/>
        <a:lstStyle/>
        <a:p>
          <a:endParaRPr lang="ru-RU"/>
        </a:p>
      </dgm:t>
    </dgm:pt>
    <dgm:pt modelId="{54048297-A92A-450C-BC3F-4775E6B44DA9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руды до металла»</a:t>
          </a:r>
        </a:p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(5-7 лет)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BA252D-3D47-46EC-A29A-99F09C40C4C1}" type="parTrans" cxnId="{CC8614C9-B937-4740-9034-182C22D70BE0}">
      <dgm:prSet/>
      <dgm:spPr/>
      <dgm:t>
        <a:bodyPr/>
        <a:lstStyle/>
        <a:p>
          <a:endParaRPr lang="ru-RU"/>
        </a:p>
      </dgm:t>
    </dgm:pt>
    <dgm:pt modelId="{14226095-0643-4318-813F-5EBBC598938C}" type="sibTrans" cxnId="{CC8614C9-B937-4740-9034-182C22D70BE0}">
      <dgm:prSet/>
      <dgm:spPr/>
      <dgm:t>
        <a:bodyPr/>
        <a:lstStyle/>
        <a:p>
          <a:endParaRPr lang="ru-RU"/>
        </a:p>
      </dgm:t>
    </dgm:pt>
    <dgm:pt modelId="{79819FC5-D6DB-440C-81D2-E96081140DFA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«Черное и голубое золото»  (6-7 лет)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A82812-C6BD-40A4-853A-EFF15D9BAD26}" type="parTrans" cxnId="{DF43D00D-6B87-42CB-8E8B-D36192E1EB1D}">
      <dgm:prSet/>
      <dgm:spPr/>
      <dgm:t>
        <a:bodyPr/>
        <a:lstStyle/>
        <a:p>
          <a:endParaRPr lang="ru-RU"/>
        </a:p>
      </dgm:t>
    </dgm:pt>
    <dgm:pt modelId="{9AD14D13-F3C7-4430-80BD-BFD346C17492}" type="sibTrans" cxnId="{DF43D00D-6B87-42CB-8E8B-D36192E1EB1D}">
      <dgm:prSet/>
      <dgm:spPr/>
      <dgm:t>
        <a:bodyPr/>
        <a:lstStyle/>
        <a:p>
          <a:endParaRPr lang="ru-RU"/>
        </a:p>
      </dgm:t>
    </dgm:pt>
    <dgm:pt modelId="{C2E83EDC-52EA-41E1-8A92-1F378674676D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«Как </a:t>
          </a:r>
          <a:r>
            <a:rPr lang="ru-RU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Феечка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Копеечка с царицей Химией подружилась» (6-7 лет)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A92929-F83D-475D-A0D8-EE656D207AB8}" type="parTrans" cxnId="{01DCB506-58D6-4183-9317-600712AAC151}">
      <dgm:prSet/>
      <dgm:spPr/>
      <dgm:t>
        <a:bodyPr/>
        <a:lstStyle/>
        <a:p>
          <a:endParaRPr lang="ru-RU"/>
        </a:p>
      </dgm:t>
    </dgm:pt>
    <dgm:pt modelId="{516C9458-9B3B-4D9A-A752-5B65D09F7FEC}" type="sibTrans" cxnId="{01DCB506-58D6-4183-9317-600712AAC151}">
      <dgm:prSet/>
      <dgm:spPr/>
      <dgm:t>
        <a:bodyPr/>
        <a:lstStyle/>
        <a:p>
          <a:endParaRPr lang="ru-RU"/>
        </a:p>
      </dgm:t>
    </dgm:pt>
    <dgm:pt modelId="{AEA1BD28-BF10-42A1-A4AE-83C4FD9AAC3A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Растут ли булки на деревьях» </a:t>
          </a:r>
        </a:p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(3-7лет)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C1FFA8-9BF1-4FE2-8FDC-4A3C5566C157}" type="sibTrans" cxnId="{C5E7F8DD-2B13-4D36-88E4-C3911C6429F1}">
      <dgm:prSet/>
      <dgm:spPr/>
      <dgm:t>
        <a:bodyPr/>
        <a:lstStyle/>
        <a:p>
          <a:endParaRPr lang="ru-RU"/>
        </a:p>
      </dgm:t>
    </dgm:pt>
    <dgm:pt modelId="{F210A636-2A3E-4482-BC22-6E7132112633}" type="parTrans" cxnId="{C5E7F8DD-2B13-4D36-88E4-C3911C6429F1}">
      <dgm:prSet/>
      <dgm:spPr/>
      <dgm:t>
        <a:bodyPr/>
        <a:lstStyle/>
        <a:p>
          <a:endParaRPr lang="ru-RU"/>
        </a:p>
      </dgm:t>
    </dgm:pt>
    <dgm:pt modelId="{474E873D-A02D-4DD2-AC93-F772E2F160EC}" type="pres">
      <dgm:prSet presAssocID="{E364DD32-5D41-4504-88A5-53D7A2180A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31B8F5-731E-4DCF-98B4-5DA7623F923B}" type="pres">
      <dgm:prSet presAssocID="{AEA1BD28-BF10-42A1-A4AE-83C4FD9AAC3A}" presName="node" presStyleLbl="node1" presStyleIdx="0" presStyleCnt="8" custScaleX="115888" custScaleY="117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4DBDB-ACCF-4045-99C4-0D33D8A76EFB}" type="pres">
      <dgm:prSet presAssocID="{9FC1FFA8-9BF1-4FE2-8FDC-4A3C5566C157}" presName="sibTrans" presStyleCnt="0"/>
      <dgm:spPr/>
    </dgm:pt>
    <dgm:pt modelId="{301A26F1-2152-431B-ADD6-8B8F189AFEB7}" type="pres">
      <dgm:prSet presAssocID="{0C60C58D-82C1-4CF5-B390-12E2C4EB5911}" presName="node" presStyleLbl="node1" presStyleIdx="1" presStyleCnt="8" custScaleX="142018" custScaleY="116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EA331-D5F1-4F5D-94EA-D46DF4AF1396}" type="pres">
      <dgm:prSet presAssocID="{2E876174-F448-4F35-8B21-99075C30A2C4}" presName="sibTrans" presStyleCnt="0"/>
      <dgm:spPr/>
    </dgm:pt>
    <dgm:pt modelId="{F4F2B3FD-8688-48B8-A54F-1AC922B60638}" type="pres">
      <dgm:prSet presAssocID="{C8BD263A-16AB-4ED1-895F-BEB1AF78802A}" presName="node" presStyleLbl="node1" presStyleIdx="2" presStyleCnt="8" custScaleY="124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E931C-861A-485E-AA61-3DB4894CFF7C}" type="pres">
      <dgm:prSet presAssocID="{CB1F543C-2A70-42E2-81DD-FF7F9AB7A808}" presName="sibTrans" presStyleCnt="0"/>
      <dgm:spPr/>
    </dgm:pt>
    <dgm:pt modelId="{DF577935-DD05-44D0-BC71-D12BEBEA5DDE}" type="pres">
      <dgm:prSet presAssocID="{669EC4DD-9687-41FC-B4D3-E31C098BF093}" presName="node" presStyleLbl="node1" presStyleIdx="3" presStyleCnt="8" custScaleY="134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056F-CBC7-40E7-ABFA-2141E6CC7B00}" type="pres">
      <dgm:prSet presAssocID="{1681FFCF-8F41-4C91-9B10-60A6CB826091}" presName="sibTrans" presStyleCnt="0"/>
      <dgm:spPr/>
    </dgm:pt>
    <dgm:pt modelId="{6ED19D6B-DA4B-4202-A440-37035DEAB0C6}" type="pres">
      <dgm:prSet presAssocID="{D2D5DEC9-0010-48AC-9BD6-05B9C178B105}" presName="node" presStyleLbl="node1" presStyleIdx="4" presStyleCnt="8" custScaleX="129603" custScaleY="144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68C91-908E-4AF1-B015-04A0D0893D43}" type="pres">
      <dgm:prSet presAssocID="{45501C32-6CDA-49FC-9261-6D386946869A}" presName="sibTrans" presStyleCnt="0"/>
      <dgm:spPr/>
    </dgm:pt>
    <dgm:pt modelId="{3A56522D-80DE-4B94-9540-E7359AB68372}" type="pres">
      <dgm:prSet presAssocID="{54048297-A92A-450C-BC3F-4775E6B44DA9}" presName="node" presStyleLbl="node1" presStyleIdx="5" presStyleCnt="8" custScaleY="126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7B50F-16F7-40E4-A812-4E20B2EDD413}" type="pres">
      <dgm:prSet presAssocID="{14226095-0643-4318-813F-5EBBC598938C}" presName="sibTrans" presStyleCnt="0"/>
      <dgm:spPr/>
    </dgm:pt>
    <dgm:pt modelId="{49760C15-70CD-4E63-AF79-FF4A8D2F322D}" type="pres">
      <dgm:prSet presAssocID="{79819FC5-D6DB-440C-81D2-E96081140DFA}" presName="node" presStyleLbl="node1" presStyleIdx="6" presStyleCnt="8" custScaleX="152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94958-B3B1-44C6-B888-4E3398069499}" type="pres">
      <dgm:prSet presAssocID="{9AD14D13-F3C7-4430-80BD-BFD346C17492}" presName="sibTrans" presStyleCnt="0"/>
      <dgm:spPr/>
    </dgm:pt>
    <dgm:pt modelId="{ED70ACE9-BE54-4EE6-A765-8ADD316C0869}" type="pres">
      <dgm:prSet presAssocID="{C2E83EDC-52EA-41E1-8A92-1F378674676D}" presName="node" presStyleLbl="node1" presStyleIdx="7" presStyleCnt="8" custScaleX="208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43D00D-6B87-42CB-8E8B-D36192E1EB1D}" srcId="{E364DD32-5D41-4504-88A5-53D7A2180AC4}" destId="{79819FC5-D6DB-440C-81D2-E96081140DFA}" srcOrd="6" destOrd="0" parTransId="{E9A82812-C6BD-40A4-853A-EFF15D9BAD26}" sibTransId="{9AD14D13-F3C7-4430-80BD-BFD346C17492}"/>
    <dgm:cxn modelId="{2CBEBE3E-4543-4263-BB3F-09BCED794CBA}" type="presOf" srcId="{669EC4DD-9687-41FC-B4D3-E31C098BF093}" destId="{DF577935-DD05-44D0-BC71-D12BEBEA5DDE}" srcOrd="0" destOrd="0" presId="urn:microsoft.com/office/officeart/2005/8/layout/default"/>
    <dgm:cxn modelId="{1B20CBD7-4E95-46D8-B46D-905EFBB9F437}" type="presOf" srcId="{AEA1BD28-BF10-42A1-A4AE-83C4FD9AAC3A}" destId="{AB31B8F5-731E-4DCF-98B4-5DA7623F923B}" srcOrd="0" destOrd="0" presId="urn:microsoft.com/office/officeart/2005/8/layout/default"/>
    <dgm:cxn modelId="{9F0BD202-D75D-4936-9807-B523B709D1AE}" type="presOf" srcId="{0C60C58D-82C1-4CF5-B390-12E2C4EB5911}" destId="{301A26F1-2152-431B-ADD6-8B8F189AFEB7}" srcOrd="0" destOrd="0" presId="urn:microsoft.com/office/officeart/2005/8/layout/default"/>
    <dgm:cxn modelId="{3E9E83FE-B57D-4335-B6D7-8C3BBD61556D}" type="presOf" srcId="{54048297-A92A-450C-BC3F-4775E6B44DA9}" destId="{3A56522D-80DE-4B94-9540-E7359AB68372}" srcOrd="0" destOrd="0" presId="urn:microsoft.com/office/officeart/2005/8/layout/default"/>
    <dgm:cxn modelId="{CC8614C9-B937-4740-9034-182C22D70BE0}" srcId="{E364DD32-5D41-4504-88A5-53D7A2180AC4}" destId="{54048297-A92A-450C-BC3F-4775E6B44DA9}" srcOrd="5" destOrd="0" parTransId="{CCBA252D-3D47-46EC-A29A-99F09C40C4C1}" sibTransId="{14226095-0643-4318-813F-5EBBC598938C}"/>
    <dgm:cxn modelId="{7886E3C2-79A8-4593-981B-C6A5EFAEBFC9}" srcId="{E364DD32-5D41-4504-88A5-53D7A2180AC4}" destId="{C8BD263A-16AB-4ED1-895F-BEB1AF78802A}" srcOrd="2" destOrd="0" parTransId="{EC5CF587-14A6-4409-A000-00C0CE60431F}" sibTransId="{CB1F543C-2A70-42E2-81DD-FF7F9AB7A808}"/>
    <dgm:cxn modelId="{40085740-DB94-4020-956C-5DCFB1A43643}" type="presOf" srcId="{C8BD263A-16AB-4ED1-895F-BEB1AF78802A}" destId="{F4F2B3FD-8688-48B8-A54F-1AC922B60638}" srcOrd="0" destOrd="0" presId="urn:microsoft.com/office/officeart/2005/8/layout/default"/>
    <dgm:cxn modelId="{C5E7F8DD-2B13-4D36-88E4-C3911C6429F1}" srcId="{E364DD32-5D41-4504-88A5-53D7A2180AC4}" destId="{AEA1BD28-BF10-42A1-A4AE-83C4FD9AAC3A}" srcOrd="0" destOrd="0" parTransId="{F210A636-2A3E-4482-BC22-6E7132112633}" sibTransId="{9FC1FFA8-9BF1-4FE2-8FDC-4A3C5566C157}"/>
    <dgm:cxn modelId="{05BE490F-EB9E-4752-A820-693FA1077CCB}" srcId="{E364DD32-5D41-4504-88A5-53D7A2180AC4}" destId="{D2D5DEC9-0010-48AC-9BD6-05B9C178B105}" srcOrd="4" destOrd="0" parTransId="{B91EE108-2BFE-44FD-BB56-B1412F7B07D3}" sibTransId="{45501C32-6CDA-49FC-9261-6D386946869A}"/>
    <dgm:cxn modelId="{867CF814-C764-434E-B73E-10F28309B4C3}" srcId="{E364DD32-5D41-4504-88A5-53D7A2180AC4}" destId="{0C60C58D-82C1-4CF5-B390-12E2C4EB5911}" srcOrd="1" destOrd="0" parTransId="{63B8BCE8-7E1F-4A5D-A0D6-A035110DF29D}" sibTransId="{2E876174-F448-4F35-8B21-99075C30A2C4}"/>
    <dgm:cxn modelId="{3E2D535E-7B2A-4BAE-ACA7-15EE6337D5EA}" srcId="{E364DD32-5D41-4504-88A5-53D7A2180AC4}" destId="{669EC4DD-9687-41FC-B4D3-E31C098BF093}" srcOrd="3" destOrd="0" parTransId="{1E1B4574-EB82-44E6-BCF2-811EEC36AC3F}" sibTransId="{1681FFCF-8F41-4C91-9B10-60A6CB826091}"/>
    <dgm:cxn modelId="{FDA3DCCD-E9A9-49E1-BC12-33FAFB455303}" type="presOf" srcId="{C2E83EDC-52EA-41E1-8A92-1F378674676D}" destId="{ED70ACE9-BE54-4EE6-A765-8ADD316C0869}" srcOrd="0" destOrd="0" presId="urn:microsoft.com/office/officeart/2005/8/layout/default"/>
    <dgm:cxn modelId="{924D0A65-1644-45F9-9ED7-BF5E0F30D77B}" type="presOf" srcId="{E364DD32-5D41-4504-88A5-53D7A2180AC4}" destId="{474E873D-A02D-4DD2-AC93-F772E2F160EC}" srcOrd="0" destOrd="0" presId="urn:microsoft.com/office/officeart/2005/8/layout/default"/>
    <dgm:cxn modelId="{B1CAB511-9DE2-4785-9324-14808E41D595}" type="presOf" srcId="{D2D5DEC9-0010-48AC-9BD6-05B9C178B105}" destId="{6ED19D6B-DA4B-4202-A440-37035DEAB0C6}" srcOrd="0" destOrd="0" presId="urn:microsoft.com/office/officeart/2005/8/layout/default"/>
    <dgm:cxn modelId="{01DCB506-58D6-4183-9317-600712AAC151}" srcId="{E364DD32-5D41-4504-88A5-53D7A2180AC4}" destId="{C2E83EDC-52EA-41E1-8A92-1F378674676D}" srcOrd="7" destOrd="0" parTransId="{F0A92929-F83D-475D-A0D8-EE656D207AB8}" sibTransId="{516C9458-9B3B-4D9A-A752-5B65D09F7FEC}"/>
    <dgm:cxn modelId="{2F85D6BB-A3A2-4450-8060-A74CE8ECB5A5}" type="presOf" srcId="{79819FC5-D6DB-440C-81D2-E96081140DFA}" destId="{49760C15-70CD-4E63-AF79-FF4A8D2F322D}" srcOrd="0" destOrd="0" presId="urn:microsoft.com/office/officeart/2005/8/layout/default"/>
    <dgm:cxn modelId="{B7DDA358-F597-472D-8230-5EB4D9334E34}" type="presParOf" srcId="{474E873D-A02D-4DD2-AC93-F772E2F160EC}" destId="{AB31B8F5-731E-4DCF-98B4-5DA7623F923B}" srcOrd="0" destOrd="0" presId="urn:microsoft.com/office/officeart/2005/8/layout/default"/>
    <dgm:cxn modelId="{6FBF390E-3395-4F8A-A4D1-EB359A6E6A18}" type="presParOf" srcId="{474E873D-A02D-4DD2-AC93-F772E2F160EC}" destId="{56C4DBDB-ACCF-4045-99C4-0D33D8A76EFB}" srcOrd="1" destOrd="0" presId="urn:microsoft.com/office/officeart/2005/8/layout/default"/>
    <dgm:cxn modelId="{7EE63934-5230-4CC0-8352-75185AA6F1F0}" type="presParOf" srcId="{474E873D-A02D-4DD2-AC93-F772E2F160EC}" destId="{301A26F1-2152-431B-ADD6-8B8F189AFEB7}" srcOrd="2" destOrd="0" presId="urn:microsoft.com/office/officeart/2005/8/layout/default"/>
    <dgm:cxn modelId="{897B6BF2-D37F-4D74-A326-6845E5A08B03}" type="presParOf" srcId="{474E873D-A02D-4DD2-AC93-F772E2F160EC}" destId="{7F0EA331-D5F1-4F5D-94EA-D46DF4AF1396}" srcOrd="3" destOrd="0" presId="urn:microsoft.com/office/officeart/2005/8/layout/default"/>
    <dgm:cxn modelId="{258B0EE9-C4B2-4D74-B4B8-7E6986F9017B}" type="presParOf" srcId="{474E873D-A02D-4DD2-AC93-F772E2F160EC}" destId="{F4F2B3FD-8688-48B8-A54F-1AC922B60638}" srcOrd="4" destOrd="0" presId="urn:microsoft.com/office/officeart/2005/8/layout/default"/>
    <dgm:cxn modelId="{C8B19BD7-5EE9-4D2B-A8DA-A3CE84B8E1DE}" type="presParOf" srcId="{474E873D-A02D-4DD2-AC93-F772E2F160EC}" destId="{A0FE931C-861A-485E-AA61-3DB4894CFF7C}" srcOrd="5" destOrd="0" presId="urn:microsoft.com/office/officeart/2005/8/layout/default"/>
    <dgm:cxn modelId="{494E7AFF-3914-4E30-84C0-A3AA6D92525B}" type="presParOf" srcId="{474E873D-A02D-4DD2-AC93-F772E2F160EC}" destId="{DF577935-DD05-44D0-BC71-D12BEBEA5DDE}" srcOrd="6" destOrd="0" presId="urn:microsoft.com/office/officeart/2005/8/layout/default"/>
    <dgm:cxn modelId="{63AB1267-FD7E-49BB-AA51-DCD0C6C495D5}" type="presParOf" srcId="{474E873D-A02D-4DD2-AC93-F772E2F160EC}" destId="{729D056F-CBC7-40E7-ABFA-2141E6CC7B00}" srcOrd="7" destOrd="0" presId="urn:microsoft.com/office/officeart/2005/8/layout/default"/>
    <dgm:cxn modelId="{24D18DDE-29CF-46B7-8F48-834C1D78A4DC}" type="presParOf" srcId="{474E873D-A02D-4DD2-AC93-F772E2F160EC}" destId="{6ED19D6B-DA4B-4202-A440-37035DEAB0C6}" srcOrd="8" destOrd="0" presId="urn:microsoft.com/office/officeart/2005/8/layout/default"/>
    <dgm:cxn modelId="{A54D49DC-764B-48CE-B9FD-9B639E0DE120}" type="presParOf" srcId="{474E873D-A02D-4DD2-AC93-F772E2F160EC}" destId="{E5968C91-908E-4AF1-B015-04A0D0893D43}" srcOrd="9" destOrd="0" presId="urn:microsoft.com/office/officeart/2005/8/layout/default"/>
    <dgm:cxn modelId="{95E56048-B331-46F6-B710-4FC02387EEFC}" type="presParOf" srcId="{474E873D-A02D-4DD2-AC93-F772E2F160EC}" destId="{3A56522D-80DE-4B94-9540-E7359AB68372}" srcOrd="10" destOrd="0" presId="urn:microsoft.com/office/officeart/2005/8/layout/default"/>
    <dgm:cxn modelId="{0D20D35C-E238-46A6-9FB5-84313E6B9C3C}" type="presParOf" srcId="{474E873D-A02D-4DD2-AC93-F772E2F160EC}" destId="{34C7B50F-16F7-40E4-A812-4E20B2EDD413}" srcOrd="11" destOrd="0" presId="urn:microsoft.com/office/officeart/2005/8/layout/default"/>
    <dgm:cxn modelId="{46401A1E-DA65-4B56-BDB3-51CC3C4F0A3A}" type="presParOf" srcId="{474E873D-A02D-4DD2-AC93-F772E2F160EC}" destId="{49760C15-70CD-4E63-AF79-FF4A8D2F322D}" srcOrd="12" destOrd="0" presId="urn:microsoft.com/office/officeart/2005/8/layout/default"/>
    <dgm:cxn modelId="{B2F47746-1BBD-4BAC-9D76-12617FC7BEC2}" type="presParOf" srcId="{474E873D-A02D-4DD2-AC93-F772E2F160EC}" destId="{8A094958-B3B1-44C6-B888-4E3398069499}" srcOrd="13" destOrd="0" presId="urn:microsoft.com/office/officeart/2005/8/layout/default"/>
    <dgm:cxn modelId="{89BD759C-EDB1-4ADE-B833-557E10AEDF3A}" type="presParOf" srcId="{474E873D-A02D-4DD2-AC93-F772E2F160EC}" destId="{ED70ACE9-BE54-4EE6-A765-8ADD316C086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70F5C-F15A-487B-8FAD-2AE05E10CCD3}">
      <dsp:nvSpPr>
        <dsp:cNvPr id="0" name=""/>
        <dsp:cNvSpPr/>
      </dsp:nvSpPr>
      <dsp:spPr>
        <a:xfrm>
          <a:off x="0" y="0"/>
          <a:ext cx="6251886" cy="10801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«Семейный круг»</a:t>
          </a:r>
          <a:endParaRPr lang="ru-RU" sz="4300" kern="1200" dirty="0"/>
        </a:p>
      </dsp:txBody>
      <dsp:txXfrm>
        <a:off x="31636" y="31636"/>
        <a:ext cx="5086351" cy="1016847"/>
      </dsp:txXfrm>
    </dsp:sp>
    <dsp:sp modelId="{2CD3C471-FC56-4A5C-8F45-8630A6F97250}">
      <dsp:nvSpPr>
        <dsp:cNvPr id="0" name=""/>
        <dsp:cNvSpPr/>
      </dsp:nvSpPr>
      <dsp:spPr>
        <a:xfrm>
          <a:off x="551636" y="1260139"/>
          <a:ext cx="6251886" cy="10801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«Копилка» </a:t>
          </a:r>
          <a:endParaRPr lang="ru-RU" sz="4300" kern="1200" dirty="0"/>
        </a:p>
      </dsp:txBody>
      <dsp:txXfrm>
        <a:off x="583272" y="1291775"/>
        <a:ext cx="4934899" cy="1016847"/>
      </dsp:txXfrm>
    </dsp:sp>
    <dsp:sp modelId="{AB80D5A4-4603-4875-AD98-08EC40DAD529}">
      <dsp:nvSpPr>
        <dsp:cNvPr id="0" name=""/>
        <dsp:cNvSpPr/>
      </dsp:nvSpPr>
      <dsp:spPr>
        <a:xfrm>
          <a:off x="1103273" y="2520279"/>
          <a:ext cx="6251886" cy="10801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«Богатство Пармы»</a:t>
          </a:r>
          <a:endParaRPr lang="ru-RU" sz="4300" kern="1200" dirty="0"/>
        </a:p>
      </dsp:txBody>
      <dsp:txXfrm>
        <a:off x="1134909" y="2551915"/>
        <a:ext cx="4934899" cy="1016847"/>
      </dsp:txXfrm>
    </dsp:sp>
    <dsp:sp modelId="{D49D49EF-BE07-4DB0-B1B5-12B74B497EA1}">
      <dsp:nvSpPr>
        <dsp:cNvPr id="0" name=""/>
        <dsp:cNvSpPr/>
      </dsp:nvSpPr>
      <dsp:spPr>
        <a:xfrm>
          <a:off x="5549808" y="819090"/>
          <a:ext cx="702077" cy="702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5707775" y="819090"/>
        <a:ext cx="386143" cy="528313"/>
      </dsp:txXfrm>
    </dsp:sp>
    <dsp:sp modelId="{0E81EC89-37AE-461C-A6C6-EDD752C3F730}">
      <dsp:nvSpPr>
        <dsp:cNvPr id="0" name=""/>
        <dsp:cNvSpPr/>
      </dsp:nvSpPr>
      <dsp:spPr>
        <a:xfrm>
          <a:off x="6101445" y="2072029"/>
          <a:ext cx="702077" cy="702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259412" y="2072029"/>
        <a:ext cx="386143" cy="528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1B8F5-731E-4DCF-98B4-5DA7623F923B}">
      <dsp:nvSpPr>
        <dsp:cNvPr id="0" name=""/>
        <dsp:cNvSpPr/>
      </dsp:nvSpPr>
      <dsp:spPr>
        <a:xfrm>
          <a:off x="193709" y="51206"/>
          <a:ext cx="2688609" cy="16375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Растут ли булки на деревьях»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(3-7лет)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709" y="51206"/>
        <a:ext cx="2688609" cy="1637512"/>
      </dsp:txXfrm>
    </dsp:sp>
    <dsp:sp modelId="{301A26F1-2152-431B-ADD6-8B8F189AFEB7}">
      <dsp:nvSpPr>
        <dsp:cNvPr id="0" name=""/>
        <dsp:cNvSpPr/>
      </dsp:nvSpPr>
      <dsp:spPr>
        <a:xfrm>
          <a:off x="3114319" y="59760"/>
          <a:ext cx="3294827" cy="16204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Путешествие </a:t>
          </a:r>
          <a:r>
            <a:rPr lang="ru-RU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Феечки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Копеечки по молочной реке» (3-7 лет)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4319" y="59760"/>
        <a:ext cx="3294827" cy="1620404"/>
      </dsp:txXfrm>
    </dsp:sp>
    <dsp:sp modelId="{F4F2B3FD-8688-48B8-A54F-1AC922B60638}">
      <dsp:nvSpPr>
        <dsp:cNvPr id="0" name=""/>
        <dsp:cNvSpPr/>
      </dsp:nvSpPr>
      <dsp:spPr>
        <a:xfrm>
          <a:off x="6641147" y="1366"/>
          <a:ext cx="2320007" cy="17371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Зеленое золото»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(4-7лет)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41147" y="1366"/>
        <a:ext cx="2320007" cy="1737193"/>
      </dsp:txXfrm>
    </dsp:sp>
    <dsp:sp modelId="{DF577935-DD05-44D0-BC71-D12BEBEA5DDE}">
      <dsp:nvSpPr>
        <dsp:cNvPr id="0" name=""/>
        <dsp:cNvSpPr/>
      </dsp:nvSpPr>
      <dsp:spPr>
        <a:xfrm>
          <a:off x="522024" y="2037508"/>
          <a:ext cx="2320007" cy="18762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«Пермяк – соленые уши»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(4-7 лет)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024" y="2037508"/>
        <a:ext cx="2320007" cy="1876254"/>
      </dsp:txXfrm>
    </dsp:sp>
    <dsp:sp modelId="{6ED19D6B-DA4B-4202-A440-37035DEAB0C6}">
      <dsp:nvSpPr>
        <dsp:cNvPr id="0" name=""/>
        <dsp:cNvSpPr/>
      </dsp:nvSpPr>
      <dsp:spPr>
        <a:xfrm>
          <a:off x="3074032" y="1970560"/>
          <a:ext cx="3006798" cy="20101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«Как люди помогли </a:t>
          </a:r>
          <a:r>
            <a:rPr lang="ru-RU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Феечке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Копеечке самолет собрать»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(5-7 лет)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74032" y="1970560"/>
        <a:ext cx="3006798" cy="2010151"/>
      </dsp:txXfrm>
    </dsp:sp>
    <dsp:sp modelId="{3A56522D-80DE-4B94-9540-E7359AB68372}">
      <dsp:nvSpPr>
        <dsp:cNvPr id="0" name=""/>
        <dsp:cNvSpPr/>
      </dsp:nvSpPr>
      <dsp:spPr>
        <a:xfrm>
          <a:off x="6312832" y="2095903"/>
          <a:ext cx="2320007" cy="17594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руды до металла»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(5-7 лет)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2832" y="2095903"/>
        <a:ext cx="2320007" cy="1759465"/>
      </dsp:txXfrm>
    </dsp:sp>
    <dsp:sp modelId="{49760C15-70CD-4E63-AF79-FF4A8D2F322D}">
      <dsp:nvSpPr>
        <dsp:cNvPr id="0" name=""/>
        <dsp:cNvSpPr/>
      </dsp:nvSpPr>
      <dsp:spPr>
        <a:xfrm>
          <a:off x="265722" y="4212712"/>
          <a:ext cx="3546037" cy="13920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«Черное и голубое золото»  (6-7 лет)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722" y="4212712"/>
        <a:ext cx="3546037" cy="1392004"/>
      </dsp:txXfrm>
    </dsp:sp>
    <dsp:sp modelId="{ED70ACE9-BE54-4EE6-A765-8ADD316C0869}">
      <dsp:nvSpPr>
        <dsp:cNvPr id="0" name=""/>
        <dsp:cNvSpPr/>
      </dsp:nvSpPr>
      <dsp:spPr>
        <a:xfrm>
          <a:off x="4043760" y="4212712"/>
          <a:ext cx="4845381" cy="13920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«Как </a:t>
          </a:r>
          <a:r>
            <a:rPr lang="ru-RU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Феечка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Копеечка с царицей Химией подружилась» (6-7 лет)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3760" y="4212712"/>
        <a:ext cx="4845381" cy="1392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29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2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19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55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45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87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2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6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71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2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96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F3BF5-F8E8-4025-9408-9ED6AC7B0AEE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B2BB2-BDD1-4E19-A9E8-5C643B21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7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2468" y="1412776"/>
            <a:ext cx="7772400" cy="3456385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FF0000"/>
                </a:solidFill>
                <a:latin typeface="Bookman Old Style" pitchFamily="18" charset="0"/>
              </a:rPr>
              <a:t>«Изучаем программу </a:t>
            </a:r>
            <a:br>
              <a:rPr lang="ru-RU" altLang="ru-RU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dirty="0" smtClean="0">
                <a:solidFill>
                  <a:srgbClr val="FF0000"/>
                </a:solidFill>
                <a:latin typeface="Bookman Old Style" pitchFamily="18" charset="0"/>
              </a:rPr>
              <a:t>по финансово - экономической грамотности детей дошкольного возраста «Открытия </a:t>
            </a:r>
            <a:br>
              <a:rPr lang="ru-RU" altLang="ru-RU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dirty="0" err="1" smtClean="0">
                <a:solidFill>
                  <a:srgbClr val="FF0000"/>
                </a:solidFill>
                <a:latin typeface="Bookman Old Style" pitchFamily="18" charset="0"/>
              </a:rPr>
              <a:t>Феечки</a:t>
            </a:r>
            <a:r>
              <a:rPr lang="ru-RU" altLang="ru-RU" dirty="0" smtClean="0">
                <a:solidFill>
                  <a:srgbClr val="FF0000"/>
                </a:solidFill>
                <a:latin typeface="Bookman Old Style" pitchFamily="18" charset="0"/>
              </a:rPr>
              <a:t> Копеечки»»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5157192"/>
            <a:ext cx="4600600" cy="12961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Шестакова Е.Р.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Безгодова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Т.В.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Завьялова Н.В.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306814"/>
            <a:ext cx="5440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Районная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роблемная группа </a:t>
            </a:r>
          </a:p>
          <a:p>
            <a:pPr algn="ctr">
              <a:spcBef>
                <a:spcPct val="0"/>
              </a:spcBef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«Основы финансовой грамотности дошкольников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6311195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Март, 2021 г.</a:t>
            </a:r>
          </a:p>
        </p:txBody>
      </p:sp>
    </p:spTree>
    <p:extLst>
      <p:ext uri="{BB962C8B-B14F-4D97-AF65-F5344CB8AC3E}">
        <p14:creationId xmlns:p14="http://schemas.microsoft.com/office/powerpoint/2010/main" val="2004301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Феечки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Копеечки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молочной реке»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младшая группа (3-4 г.)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«Молочные продукты»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4589414" y="-692870"/>
            <a:ext cx="539750" cy="719931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4913" y="3645024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Д\игры «Что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делают из молока?», с\р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«Молочный  магазин»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литературы и фольклора: разучивание стихов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молочных продуктах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творческая деятельность: рисование «Мой любимый молочный продукт»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1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-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Феечки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Копеечки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молочной реке»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средняя группа (4-5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л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«Ферма»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«Молочная продукция»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517408" y="-170657"/>
            <a:ext cx="539750" cy="719931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5222" y="3733453"/>
            <a:ext cx="87129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«Ферма»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«Ферма»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наглядным материалом; интерактивная экскурсия «Ферма»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Д\игра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молоко к нам на стол пришло», с\р игры «Молочный магазин», «Ферма»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художественной литературы и фольклора: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произведений на тему «Ферма»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96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Феечки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Копеечки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молочной реке»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старшая группа (5-6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л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868" y="1916832"/>
            <a:ext cx="8229600" cy="3921299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«Молочный комбинат»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«Ценообразование»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98792" y="-260821"/>
            <a:ext cx="539750" cy="719931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640078"/>
            <a:ext cx="84571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«Молочный комбинат»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моделей взаимодействия людей разных профессий на молочном комбинате,  работа с интерактивным плакатом «Как молоко у нас на столе оказалось»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игра «Молочный комбинат»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деятельность: «Что дороже: молоко или йогурт»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59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44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Феечки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Копеечки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молочной реке»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подготовительная к школе группа (6-7 </a:t>
            </a:r>
            <a:r>
              <a:rPr lang="ru-RU" sz="3100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л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.)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8101"/>
            <a:ext cx="8229600" cy="3921299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«Сыроварня»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«Спрос»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98793" y="-615937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650383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видеоролика «Как делают сыр», знакомство с географией сыроварен в Пермском крае, дегустация разных видов сыра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с\р  игры «Сыроварня», «Магазин сыров»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«Производство молочных продуктов»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творческая деятельность: изготовление атрибутов для с\р игры «Супермаркет»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750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68" y="112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«Зеленое золото»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средняя группа (4-5 л.)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868" y="116601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«Деревянных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«Где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 деревянные товары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«Дороже-дешевле»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284984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профессиях людей, которые изготавливают предметы из дерева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презентаций и видеороликов о профессиях людей, который изготовляют предметы из дерева, определение существенных признаков и свойств дерева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Д\игры «Породы дерева», «Что делают из дерева?», игра-путешествие «Мини-музей деревянной игрушки», с\р игра «Лавка деревянных игрушек»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4298793" y="-809612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08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6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«Зеленое золото»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старшая группа (5-6 л.)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302" y="105273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«Лесозаготовка»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«Лес-ценный ресурс»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66861" y="-1073335"/>
            <a:ext cx="539750" cy="719931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796197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том, как происходит заготовка леса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деятельность: просмотр презентаций и видеороликов 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том, как происходит заготовка леса, люди какой профессии работают в этой сфере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Д\игры «Что из какого дерева изготовляют», «Техника и инструменты для заготовки древесины»,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творческая деятельность: рисование экологического плаката «Сохраним леса потомкам»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«Лесоперерабатывающие предприятия Пермского края», «Вершки и корешки, или Как лес валят»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6230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6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«Зеленое золото»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подготовительная к школе  группа (6-7 л.)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«Производство бумаги»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82916" y="-1989447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276872"/>
            <a:ext cx="864095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«Целлюлозно-бумажное производство»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о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предприятиях Пермского края по производству бумаги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 «Производство картона из газет», оформление мини-музея «Бумажный мир», работа с картой Пермского края: предприятия по производству бумаги; просмотр видеоролика «Целлюлозно- бумажный комбинат»; детская конференция «От зеленого листочка до белого листа»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д\и « Как делают бумагу»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«Какая бумага дороже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почему»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967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1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18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«Пермяк-соленые уши»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средняя группа (4-5 л.)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597" y="134076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соль нужна, разная соль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важна»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456378" y="-1448535"/>
            <a:ext cx="539750" cy="7563431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564904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о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происхождении слова «соль», разнообразии ее видов и их назначении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разных видов соли, определение свойств и качеств соли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Соленый-несоленый, игра – путешествие «Мини-музей соли»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художественной литературы и фольклора: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пословицами, поговорками, загадками о соли и ее роли в жизни человека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11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68" y="28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«Пермяк-соленые уши»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старшая группа (5-6 л.)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028" y="1166018"/>
            <a:ext cx="8435280" cy="4525963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«Кто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как добывает поваренную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соль»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«Пермяк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соленые уши, или Немного об истории соляной добычи в Пермском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98793" y="-298724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861048"/>
            <a:ext cx="90780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о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местах добычи и предприятиях по переработке пищевой соли Пермского края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картой Пермского края, интерактивная экскурсия на солеварни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д\и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соли человеком», интерактивная игра «Соль в жизни человека»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«Соляные чудеса», «Соль лечит»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917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«Пермяк-соленые уши»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подготовительная к школе  группа (6-7 л.)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1310034"/>
            <a:ext cx="8229600" cy="4525963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«Калийная соль»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«Где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соль калийная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нужна»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315313" y="-1217453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78138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о  местах добычи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калийной соли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предприятиях по переработке пищевой соли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мультфильмов об исторических аспектах продажи и обмена соли, оформление карты – маршрута «Путешествие соли»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художественной литературы и фольклора: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произведений об исторических аспектах продажи соли и обмена ею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5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4067175" y="6237288"/>
            <a:ext cx="242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994525" cy="612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Модули программы</a:t>
            </a:r>
            <a:endParaRPr lang="ru-RU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232800"/>
              </p:ext>
            </p:extLst>
          </p:nvPr>
        </p:nvGraphicFramePr>
        <p:xfrm>
          <a:off x="1331640" y="2060848"/>
          <a:ext cx="7355160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270" name="AutoShape 6" descr="https://svgsilh.com/svg_v2/304947-9c27b0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1271" name="AutoShape 8" descr="https://svgsilh.com/svg_v2/304947-9c27b0.sv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3953601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68" y="0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люди помогли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Феечке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Копеечке  самолет собрать»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старшая группа (5-6 л.)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512" y="1360338"/>
            <a:ext cx="8229600" cy="4137323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«Машиностроение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Пермском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самолет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собирали»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98793" y="-1233673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3064192"/>
            <a:ext cx="91406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о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машиностроительных предприятиях Пермского края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просмотр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«Какую технику и оборудование производят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ермском крае», работа с картой  Пермского края, КОП «Создание тура-игры «Машиностроительные предприятия Пермского края», «Составление ребусов «Машиностроение в Пермском крае», работа с интерактивным плакатом «Товары машиностроительных предприятий Пермского края»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Строительно-конструктивная игра «Производство самолетов»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80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68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68" y="-99392"/>
            <a:ext cx="8229600" cy="171420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люди помогли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Феечке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Копеечке  самолет собрать»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подготовительная к школе группа (6-7 л.)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868" y="1412776"/>
            <a:ext cx="8229600" cy="37052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«Военная техника»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«Где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продукцию машиностроительной промышленности Пермского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302125" y="-473637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3885411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журнала «Вклад Пермского края в развитие оборонного комплекса России», экскурсия в Музей истории в Мотовилихинского завода и Музей военной техники под открытым небом; КОП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тура-игры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продукции машиностроительные предприятий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Пермского края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 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интерактивным плакатом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«Машиностроительная отрасль Пермского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Строительно-конструктивная игра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«Военная техника»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62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4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0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 руды до металла»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старшая группа (5-6 л.)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556" y="1044865"/>
            <a:ext cx="8073012" cy="474930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«Польза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ископаемых»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руды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металла»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66121" y="-1684802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4616" y="2550150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о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месторождении руды Пермского края и заводах по ее переработке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экскурсия «Добыча металла из руды»; рассматривание руды, из которой изготавливают металл; 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картой  Пермского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края; выставка индивидуальных коллекций «Мир металла»; 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интерактивным плакатом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«Металлургическая промышленность Пермского края»; создание мини-музея «Природные ископаемые Пермского края»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тение сказки Е. Пермяка «Сказка о стране Терра-Ферро»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96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6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 руды до металла»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подготовительная к школе группа (6-7 л.)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332" y="1036302"/>
            <a:ext cx="9140668" cy="478539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«Металлургические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Пермского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края»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металлургической промышленности Пермского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края»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«География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сбыта  металлургической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600513" y="-567444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01709"/>
            <a:ext cx="91406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о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переработки руды в металл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экскурсия «Металлургическое предприятие»; КОП «Создание тура-игры «Металлургическая промышленность Пермского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«Путешествие в мир рабочих профессий»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Д\и «Мир металла», «Изготовим самолет», «Путешествие металла»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«Металлургическая промышленность Пермского края вчера и сегодня»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58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2" y="-93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68" y="-96981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«Черное и голубое золото»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подготовительная к школе группа (6-7 л.)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2" y="1098934"/>
            <a:ext cx="9140668" cy="464137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«Нефть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газ- ценные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ресурсы»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добывающих и перерабатывающих нефть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газ»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«Нефтяные продукты»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«Где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газ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96313" y="-306945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5812" y="377926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о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месторождениях нефти и газа Пермского края и предприятиях по его переработке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журнала «Нефть-черное золото»; КОП «Составление ребусов «Нефть и газ – наши богатства»; работа с картой;  интерактивные экскурсии;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«Богатства недр земли Пермской»; работа с интерактивным плакатом «Как нефть по миру путешествует»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Д\и «Что делают из нефти», «Профессии нефтяной промышленности»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Строительно-конструктивные игры «Газопровод», «Буровая установка»</a:t>
            </a:r>
          </a:p>
        </p:txBody>
      </p:sp>
    </p:spTree>
    <p:extLst>
      <p:ext uri="{BB962C8B-B14F-4D97-AF65-F5344CB8AC3E}">
        <p14:creationId xmlns:p14="http://schemas.microsoft.com/office/powerpoint/2010/main" val="1827690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8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886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Феечка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Копеечка с царицей Химией подружилась»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подготовительная к школе группа (6-7 л.)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2491"/>
            <a:ext cx="8784976" cy="363326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«Химические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Пермского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«Предприятия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окружающая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494512" y="-1449697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5956" y="2707386"/>
            <a:ext cx="88120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 о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химических предприятиях Пермского края и их продукции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деятельность: 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картой Пермского края; КОП «Изготовление мыльных пузырей», «Изготовление кинетического песка», «Изготовление лава-лампы»; конференция «Как сделать город чище»; акция по сбору и переработке мусора «Батарейка»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Опытно-экспериментальная деятельность в рамках «Химической лаборатории»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Строительно-конструктивные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«Роботы, которые помогут сделать город чище»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2295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18897" y="2262095"/>
            <a:ext cx="3384376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РАЗДЕЛ</a:t>
            </a:r>
            <a:endParaRPr lang="ru-RU" sz="4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978" y="548680"/>
            <a:ext cx="2304256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Bookman Old Style" panose="02050604050505020204" pitchFamily="18" charset="0"/>
              </a:rPr>
              <a:t>СЫРЬЕ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1052736"/>
            <a:ext cx="2304256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anose="02050604050505020204" pitchFamily="18" charset="0"/>
              </a:rPr>
              <a:t>ДОБЫЧА СЫРЬЯ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3090187"/>
            <a:ext cx="2664296" cy="11090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anose="02050604050505020204" pitchFamily="18" charset="0"/>
              </a:rPr>
              <a:t>ПЕРЕРАБОТКА СЫРЬЯ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6036" y="5042385"/>
            <a:ext cx="2664296" cy="15121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anose="02050604050505020204" pitchFamily="18" charset="0"/>
              </a:rPr>
              <a:t>ПРОДУКТ, ТОВАР, РЫНОК СБЫТА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365104"/>
            <a:ext cx="3312368" cy="17281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anose="02050604050505020204" pitchFamily="18" charset="0"/>
              </a:rPr>
              <a:t>ПРОФЕССИИ ЛЮДЕЙ,КОТОРЫЕ РАБОТАЮТ В ДАННОЙ СФЕРЕ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292080" y="1412776"/>
            <a:ext cx="792088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560332" y="2262095"/>
            <a:ext cx="0" cy="612395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7812360" y="4365104"/>
            <a:ext cx="324036" cy="86409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3851363" y="5514595"/>
            <a:ext cx="792258" cy="72008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210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600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Планируемые результаты освоения </a:t>
            </a:r>
            <a:r>
              <a:rPr lang="ru-RU" altLang="ru-RU" sz="36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модуля </a:t>
            </a:r>
            <a:r>
              <a:rPr lang="ru-RU" altLang="ru-RU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«Богатство Пармы»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3468" cy="452596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5100" b="1" dirty="0" smtClean="0">
                <a:latin typeface="Century Schoolbook" panose="02040604050505020304" pitchFamily="18" charset="0"/>
              </a:rPr>
              <a:t>Имеет преставление </a:t>
            </a:r>
            <a:r>
              <a:rPr lang="ru-RU" sz="5100" dirty="0" smtClean="0">
                <a:latin typeface="Century Schoolbook" panose="02040604050505020304" pitchFamily="18" charset="0"/>
              </a:rPr>
              <a:t>о следующих категориях:</a:t>
            </a:r>
          </a:p>
          <a:p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понятиях: ресурсы, сырье, производство, переработка, продукт, товар, реализация товара;</a:t>
            </a:r>
          </a:p>
          <a:p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том, что стоимость товара зависит от количества и ассортимента затраченного сырья, труда людей, вложенного в производство этого товара, его транспортировку, а также спроса на товар;</a:t>
            </a:r>
          </a:p>
          <a:p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есурсах Пермского края, способах добычи, технологиях переработки и реализации пермских товаров, о том, как оперировать данной информацией в разных видах деятельности;</a:t>
            </a:r>
          </a:p>
          <a:p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способах сбережения ресурсов.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40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75827" y="154324"/>
            <a:ext cx="22284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Умеет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224" y="870158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аботать с разными информационными источниками для получения информации о предприятиях и товарах Пермского края;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и проводить экспериментально –поисковую деятельность с опорой на алгоритм по разделам модуля.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699" y="3363035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Владеет: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106" y="3940314"/>
            <a:ext cx="833303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мениями выстраивать свою деятельность в соответствии с взаимосвязанными компонентами трудовой деятельности  (замысел; материал; инструменты; последовательность работы; результат);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активным словарным запасом, связанным с начальными представлениями о промышленности Пермского края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140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0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88640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Составление словаря терминов</a:t>
            </a:r>
            <a:endParaRPr lang="ru-RU" dirty="0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568997"/>
              </p:ext>
            </p:extLst>
          </p:nvPr>
        </p:nvGraphicFramePr>
        <p:xfrm>
          <a:off x="395538" y="1700808"/>
          <a:ext cx="8352926" cy="4311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567"/>
                <a:gridCol w="1315567"/>
                <a:gridCol w="2380622"/>
                <a:gridCol w="1670585"/>
                <a:gridCol w="1670585"/>
              </a:tblGrid>
              <a:tr h="65103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возраст</a:t>
                      </a:r>
                      <a:endParaRPr lang="ru-R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слово</a:t>
                      </a:r>
                      <a:endParaRPr lang="ru-R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Картинка </a:t>
                      </a:r>
                      <a:endParaRPr lang="ru-R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Определение </a:t>
                      </a:r>
                      <a:endParaRPr lang="ru-R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Сайт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/>
                    </a:p>
                  </a:txBody>
                  <a:tcPr marL="91444" marR="91444" marT="45727" marB="45727"/>
                </a:tc>
              </a:tr>
              <a:tr h="366073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Младшая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Деньги</a:t>
                      </a:r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…..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44" marR="91444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https://www.flashnord.com/sites/default/files/uploads/main/money-close-up-cash-currency-coin-russian-ruble-bills-1265613.jpg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7" marB="45727"/>
                </a:tc>
              </a:tr>
            </a:tbl>
          </a:graphicData>
        </a:graphic>
      </p:graphicFrame>
      <p:pic>
        <p:nvPicPr>
          <p:cNvPr id="7" name="Picture 2" descr="C:\Users\ЕЛЕНА\Desktop\money-close-up-cash-currency-coin-russian-ruble-bills-12656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69446"/>
            <a:ext cx="1922284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62187" y="836712"/>
            <a:ext cx="26196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Для детей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7573" y="6122184"/>
            <a:ext cx="3997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super.njvbkjdf@yandex.ru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84168" y="6122184"/>
            <a:ext cx="2194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89504537747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224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rgbClr val="FF0000"/>
                </a:solidFill>
                <a:latin typeface="Bookman Old Style" pitchFamily="18" charset="0"/>
              </a:rPr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Презентация модуля «Богатство Пармы»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модуля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«Богатство Пармы»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разделов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образовательной 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модуля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Мастер – класс « Урок финансовой грамотности»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(ответственный: Завьялова Н.В.)</a:t>
            </a:r>
          </a:p>
        </p:txBody>
      </p:sp>
    </p:spTree>
    <p:extLst>
      <p:ext uri="{BB962C8B-B14F-4D97-AF65-F5344CB8AC3E}">
        <p14:creationId xmlns:p14="http://schemas.microsoft.com/office/powerpoint/2010/main" val="32524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FF0000"/>
                </a:solidFill>
                <a:latin typeface="Bookman Old Style" pitchFamily="18" charset="0"/>
              </a:rPr>
              <a:t>Цель модуля </a:t>
            </a:r>
            <a:br>
              <a:rPr lang="ru-RU" altLang="ru-RU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dirty="0" smtClean="0">
                <a:solidFill>
                  <a:srgbClr val="FF0000"/>
                </a:solidFill>
                <a:latin typeface="Bookman Old Style" pitchFamily="18" charset="0"/>
              </a:rPr>
              <a:t>«Богатство Пармы»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7059" y="1772816"/>
            <a:ext cx="5063413" cy="4680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у детей дошкольного возраста представлений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особенностях производства товара сельскохозяйственных  и промышленных комплексов Пермского края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0" name="Picture 2" descr="https://sun1-30.userapi.com/J28ZKDJ01IKR7Z36kLcgJKgvlredq1Ih8p-Uwg/l756U7wlFJ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7" b="11446"/>
          <a:stretch/>
        </p:blipFill>
        <p:spPr bwMode="auto">
          <a:xfrm>
            <a:off x="741264" y="2276872"/>
            <a:ext cx="3015795" cy="361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95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80"/>
            <a:ext cx="8786308" cy="821432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FF0000"/>
                </a:solidFill>
                <a:latin typeface="Bookman Old Style" pitchFamily="18" charset="0"/>
              </a:rPr>
              <a:t>Разделы модуля «Богатство Пармы»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042931"/>
              </p:ext>
            </p:extLst>
          </p:nvPr>
        </p:nvGraphicFramePr>
        <p:xfrm>
          <a:off x="-14196" y="908720"/>
          <a:ext cx="9154864" cy="5606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576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«Растут ли булки на деревьях»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младшая группа (3-4 г.)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889148" cy="471338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«Зерно-мука-хлеб»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«Булки, хлеб и каравай- все что хочешь выбирай»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73144" y="-657609"/>
            <a:ext cx="539751" cy="784887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3536704"/>
            <a:ext cx="89611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«Вырос в поле каравай»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просмотр презентаций, обследование колосков, работа с наглядным материалом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Д\игры «Что это за зернышко?», «Плюшки, булки, крендельки», с\р игра «Хлебный магазин»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художественной литературы и фольклора: разучивание стихов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хлебе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3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1" y="-1326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«Растут ли булки на деревьях»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средняя группа (4-5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зерна-разный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хлеб»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«Где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пекут хлеб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327696" y="-710408"/>
            <a:ext cx="539750" cy="719931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091130"/>
            <a:ext cx="91184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«Виды хлебобулочных изделий»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просмотр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презентаций о местах производства хлебобулочных изделий; интерактивная экскурсия «Пекарня»; проращивание зерен злаковых; рассматривание коллекций злаковых культур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Д\игра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это за зернышко?»,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с\р игры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«Хлебный магазин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«Пекарня»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литературы и фольклора: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загадок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77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010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«Растут ли булки на деревьях»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старшая группа (5-6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«Хлебозавод»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«Реклама»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98793" y="-440532"/>
            <a:ext cx="539750" cy="7199313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645024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НОД «Хлебозавод»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деятельность: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моделей взаимодействия людей разных профессий на хлебозаводе; составление рекламы любимого хлебобулочного изделия,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Д\игра «Испеки пирог»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атрибутов для с\ролевых игр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84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ekgif.com/uploads/2017/07/-letterhead-backgrounds-blue-business-technology-ppt-backgrounds-3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«Растут ли булки на деревьях»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подготовительная к школе группа (6-7 л.)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«Хлеб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«Где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зерно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«Экспорт зерна»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63025" y="-361069"/>
            <a:ext cx="539750" cy="799288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7707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деятельность: беседа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зерно можно продавать, знакомство с видами зерна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 исследовательская деятельность: просмотр презентаций 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разновидностях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хлебобулочных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 в разных странах и особенностях его производства; работа с интерактивным плакатом «Зерно»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Д\игра «Хлеб любят все», с\р игра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«Хлебный магазин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510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1940</Words>
  <Application>Microsoft Office PowerPoint</Application>
  <PresentationFormat>Экран (4:3)</PresentationFormat>
  <Paragraphs>207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«Изучаем программу  по финансово - экономической грамотности детей дошкольного возраста «Открытия  Феечки Копеечки»»</vt:lpstr>
      <vt:lpstr>Модули программы</vt:lpstr>
      <vt:lpstr>Содержание</vt:lpstr>
      <vt:lpstr>Цель модуля  «Богатство Пармы»</vt:lpstr>
      <vt:lpstr>Разделы модуля «Богатство Пармы»</vt:lpstr>
      <vt:lpstr>«Растут ли булки на деревьях»  младшая группа (3-4 г.)</vt:lpstr>
      <vt:lpstr>«Растут ли булки на деревьях»  средняя группа (4-5 л.)</vt:lpstr>
      <vt:lpstr>«Растут ли булки на деревьях»  старшая группа (5-6 л.)</vt:lpstr>
      <vt:lpstr>«Растут ли булки на деревьях»  подготовительная к школе группа (6-7 л.)</vt:lpstr>
      <vt:lpstr>«Путешествие Феечки Копеечки  по молочной реке»  младшая группа (3-4 г.)</vt:lpstr>
      <vt:lpstr>«Путешествие Феечки Копеечки  по молочной реке»  средняя группа (4-5 л.)</vt:lpstr>
      <vt:lpstr>«Путешествие Феечки Копеечки  по молочной реке»  старшая группа (5-6 л.)</vt:lpstr>
      <vt:lpstr>«Путешествие Феечки Копеечки  по молочной реке»  подготовительная к школе группа (6-7 л.)</vt:lpstr>
      <vt:lpstr>«Зеленое золото»  средняя группа (4-5 л.)</vt:lpstr>
      <vt:lpstr>«Зеленое золото»  старшая группа (5-6 л.)</vt:lpstr>
      <vt:lpstr>«Зеленое золото»  подготовительная к школе  группа (6-7 л.)</vt:lpstr>
      <vt:lpstr>«Пермяк-соленые уши»  средняя группа (4-5 л.)</vt:lpstr>
      <vt:lpstr>«Пермяк-соленые уши»  старшая группа (5-6 л.)</vt:lpstr>
      <vt:lpstr>«Пермяк-соленые уши»  подготовительная к школе  группа (6-7 л.)</vt:lpstr>
      <vt:lpstr>«Как люди помогли Феечке Копеечке  самолет собрать»  старшая группа (5-6 л.)</vt:lpstr>
      <vt:lpstr>«Как люди помогли Феечке Копеечке  самолет собрать»  подготовительная к школе группа (6-7 л.)</vt:lpstr>
      <vt:lpstr>«От руды до металла»  старшая группа (5-6 л.)</vt:lpstr>
      <vt:lpstr>«От руды до металла»  подготовительная к школе группа (6-7 л.)</vt:lpstr>
      <vt:lpstr>«Черное и голубое золото»  подготовительная к школе группа (6-7 л.)</vt:lpstr>
      <vt:lpstr>«Как Феечка Копеечка с царицей Химией подружилась»  подготовительная к школе группа (6-7 л.)</vt:lpstr>
      <vt:lpstr>Презентация PowerPoint</vt:lpstr>
      <vt:lpstr>Планируемые результаты освоения модуля «Богатство Пармы»</vt:lpstr>
      <vt:lpstr>Презентация PowerPoint</vt:lpstr>
      <vt:lpstr>Составление словаря терминов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«Изучаем программу  «Открытия  Феечки Копеечки»  модуль «Богатство Пармы»</dc:title>
  <dc:creator>ЕЛЕНА</dc:creator>
  <cp:lastModifiedBy>ЕЛЕНА</cp:lastModifiedBy>
  <cp:revision>44</cp:revision>
  <dcterms:created xsi:type="dcterms:W3CDTF">2021-03-14T08:41:31Z</dcterms:created>
  <dcterms:modified xsi:type="dcterms:W3CDTF">2021-03-16T07:34:35Z</dcterms:modified>
</cp:coreProperties>
</file>