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1"/>
  </p:notesMasterIdLst>
  <p:sldIdLst>
    <p:sldId id="296" r:id="rId2"/>
    <p:sldId id="292" r:id="rId3"/>
    <p:sldId id="297" r:id="rId4"/>
    <p:sldId id="291" r:id="rId5"/>
    <p:sldId id="305" r:id="rId6"/>
    <p:sldId id="320" r:id="rId7"/>
    <p:sldId id="306" r:id="rId8"/>
    <p:sldId id="307" r:id="rId9"/>
    <p:sldId id="308" r:id="rId10"/>
    <p:sldId id="310" r:id="rId11"/>
    <p:sldId id="321" r:id="rId12"/>
    <p:sldId id="311" r:id="rId13"/>
    <p:sldId id="312" r:id="rId14"/>
    <p:sldId id="313" r:id="rId15"/>
    <p:sldId id="257" r:id="rId16"/>
    <p:sldId id="295" r:id="rId17"/>
    <p:sldId id="339" r:id="rId18"/>
    <p:sldId id="340" r:id="rId19"/>
    <p:sldId id="323" r:id="rId20"/>
    <p:sldId id="329" r:id="rId21"/>
    <p:sldId id="322" r:id="rId22"/>
    <p:sldId id="331" r:id="rId23"/>
    <p:sldId id="330" r:id="rId24"/>
    <p:sldId id="327" r:id="rId25"/>
    <p:sldId id="328" r:id="rId26"/>
    <p:sldId id="332" r:id="rId27"/>
    <p:sldId id="333" r:id="rId28"/>
    <p:sldId id="335" r:id="rId29"/>
    <p:sldId id="33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6" y="6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27286-CE14-4D4D-940B-1A228F1E122E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1957F-DFCC-4812-8E08-9D8F68370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957F-DFCC-4812-8E08-9D8F683703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A30CC6-BA19-4480-BA88-D913CA23E1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Урок  математики во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endParaRPr lang="en-US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endParaRPr lang="ru-RU" sz="16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Руководитель МПО учителей физической культуры</a:t>
            </a:r>
          </a:p>
          <a:p>
            <a:pPr>
              <a:spcAft>
                <a:spcPts val="1000"/>
              </a:spcAft>
            </a:pPr>
            <a:r>
              <a:rPr lang="ru-RU" sz="1600" b="1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Костылев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И.В.</a:t>
            </a:r>
            <a:endParaRPr lang="ru-RU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428596" y="500042"/>
            <a:ext cx="828040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Заседание муниципального профессионального объединения учителей </a:t>
            </a:r>
          </a:p>
          <a:p>
            <a:pPr algn="ctr"/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физической культуры.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pic>
        <p:nvPicPr>
          <p:cNvPr id="5128" name="Picture 8" descr="WEEK0222_IMG_00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29322" y="1643050"/>
            <a:ext cx="2643206" cy="4143404"/>
          </a:xfrm>
          <a:prstGeom prst="rect">
            <a:avLst/>
          </a:prstGeom>
          <a:noFill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507209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0" name="Line 10"/>
          <p:cNvSpPr>
            <a:spLocks noChangeShapeType="1"/>
          </p:cNvSpPr>
          <p:nvPr/>
        </p:nvSpPr>
        <p:spPr bwMode="auto">
          <a:xfrm>
            <a:off x="1116013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50" name="Line 50"/>
          <p:cNvSpPr>
            <a:spLocks noChangeShapeType="1"/>
          </p:cNvSpPr>
          <p:nvPr/>
        </p:nvSpPr>
        <p:spPr bwMode="auto">
          <a:xfrm>
            <a:off x="5435600" y="3357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57" name="Line 57"/>
          <p:cNvSpPr>
            <a:spLocks noChangeShapeType="1"/>
          </p:cNvSpPr>
          <p:nvPr/>
        </p:nvSpPr>
        <p:spPr bwMode="auto">
          <a:xfrm>
            <a:off x="684213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74" name="Line 74"/>
          <p:cNvSpPr>
            <a:spLocks noChangeShapeType="1"/>
          </p:cNvSpPr>
          <p:nvPr/>
        </p:nvSpPr>
        <p:spPr bwMode="auto">
          <a:xfrm>
            <a:off x="827088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https://powerpoint.officeapps.live.com/pods/GetClipboardImage.ashx?Id=9b70b919-95a5-4797-9a7c-25d59a7c463a&amp;DC=PUS6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21433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643438" y="4762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572000" y="4762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643438" y="4762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3839" name="Group 527"/>
          <p:cNvGraphicFramePr>
            <a:graphicFrameLocks noGrp="1"/>
          </p:cNvGraphicFramePr>
          <p:nvPr/>
        </p:nvGraphicFramePr>
        <p:xfrm>
          <a:off x="468313" y="549275"/>
          <a:ext cx="8207375" cy="792163"/>
        </p:xfrm>
        <a:graphic>
          <a:graphicData uri="http://schemas.openxmlformats.org/drawingml/2006/table">
            <a:tbl>
              <a:tblPr/>
              <a:tblGrid>
                <a:gridCol w="1025525"/>
                <a:gridCol w="1027112"/>
                <a:gridCol w="1025525"/>
                <a:gridCol w="1025525"/>
                <a:gridCol w="1025525"/>
                <a:gridCol w="1027113"/>
                <a:gridCol w="1025525"/>
                <a:gridCol w="102552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34" name="Group 522"/>
          <p:cNvGraphicFramePr>
            <a:graphicFrameLocks noGrp="1"/>
          </p:cNvGraphicFramePr>
          <p:nvPr/>
        </p:nvGraphicFramePr>
        <p:xfrm>
          <a:off x="395288" y="4724400"/>
          <a:ext cx="8207375" cy="841375"/>
        </p:xfrm>
        <a:graphic>
          <a:graphicData uri="http://schemas.openxmlformats.org/drawingml/2006/table">
            <a:tbl>
              <a:tblPr/>
              <a:tblGrid>
                <a:gridCol w="1025525"/>
                <a:gridCol w="1025525"/>
                <a:gridCol w="1025525"/>
                <a:gridCol w="1028700"/>
                <a:gridCol w="1025525"/>
                <a:gridCol w="1025525"/>
                <a:gridCol w="1025525"/>
                <a:gridCol w="1025525"/>
              </a:tblGrid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837" name="Group 525"/>
          <p:cNvGraphicFramePr>
            <a:graphicFrameLocks noGrp="1"/>
          </p:cNvGraphicFramePr>
          <p:nvPr/>
        </p:nvGraphicFramePr>
        <p:xfrm>
          <a:off x="468313" y="3284538"/>
          <a:ext cx="8207375" cy="863600"/>
        </p:xfrm>
        <a:graphic>
          <a:graphicData uri="http://schemas.openxmlformats.org/drawingml/2006/table">
            <a:tbl>
              <a:tblPr/>
              <a:tblGrid>
                <a:gridCol w="1025525"/>
                <a:gridCol w="1027112"/>
                <a:gridCol w="1025525"/>
                <a:gridCol w="1025525"/>
                <a:gridCol w="1025525"/>
                <a:gridCol w="1027113"/>
                <a:gridCol w="1025525"/>
                <a:gridCol w="102552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832" name="Group 520"/>
          <p:cNvGraphicFramePr>
            <a:graphicFrameLocks noGrp="1"/>
          </p:cNvGraphicFramePr>
          <p:nvPr/>
        </p:nvGraphicFramePr>
        <p:xfrm>
          <a:off x="468313" y="1916113"/>
          <a:ext cx="8207375" cy="792163"/>
        </p:xfrm>
        <a:graphic>
          <a:graphicData uri="http://schemas.openxmlformats.org/drawingml/2006/table">
            <a:tbl>
              <a:tblPr/>
              <a:tblGrid>
                <a:gridCol w="1027112"/>
                <a:gridCol w="1025525"/>
                <a:gridCol w="1025525"/>
                <a:gridCol w="1025525"/>
                <a:gridCol w="1027113"/>
                <a:gridCol w="1025525"/>
                <a:gridCol w="1025525"/>
                <a:gridCol w="102552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322" name="Picture 2" descr="https://powerpoint.officeapps.live.com/pods/GetClipboardImage.ashx?Id=21c592ca-e20b-4e41-b467-19deab36c4db&amp;DC=PUS6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85776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Проверь себя: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124075" y="2492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051050" y="2420938"/>
            <a:ext cx="8651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979613" y="5589588"/>
            <a:ext cx="9366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2124075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051050" y="3933825"/>
            <a:ext cx="8651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4787900" y="2349500"/>
            <a:ext cx="9366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4787900" y="3860800"/>
            <a:ext cx="10080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4716463" y="5589588"/>
            <a:ext cx="10080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3779838" y="1844675"/>
            <a:ext cx="533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folHlink"/>
                </a:solidFill>
              </a:rPr>
              <a:t>&lt;</a:t>
            </a:r>
            <a:endParaRPr lang="ru-RU" sz="7200">
              <a:solidFill>
                <a:schemeClr val="folHlink"/>
              </a:solidFill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708400" y="3284538"/>
            <a:ext cx="533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folHlink"/>
                </a:solidFill>
              </a:rPr>
              <a:t>&gt;</a:t>
            </a:r>
            <a:endParaRPr lang="ru-RU" sz="7200">
              <a:solidFill>
                <a:schemeClr val="folHlink"/>
              </a:solidFill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3708400" y="4941888"/>
            <a:ext cx="533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folHlink"/>
                </a:solidFill>
              </a:rPr>
              <a:t>&gt;</a:t>
            </a:r>
            <a:endParaRPr lang="ru-RU" sz="7200">
              <a:solidFill>
                <a:schemeClr val="folHlink"/>
              </a:solidFill>
            </a:endParaRPr>
          </a:p>
        </p:txBody>
      </p:sp>
      <p:sp>
        <p:nvSpPr>
          <p:cNvPr id="14364" name="WordArt 28"/>
          <p:cNvSpPr>
            <a:spLocks noChangeArrowheads="1" noChangeShapeType="1" noTextEdit="1"/>
          </p:cNvSpPr>
          <p:nvPr/>
        </p:nvSpPr>
        <p:spPr bwMode="auto">
          <a:xfrm>
            <a:off x="2411413" y="1844675"/>
            <a:ext cx="2381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365" name="WordArt 29"/>
          <p:cNvSpPr>
            <a:spLocks noChangeArrowheads="1" noChangeShapeType="1" noTextEdit="1"/>
          </p:cNvSpPr>
          <p:nvPr/>
        </p:nvSpPr>
        <p:spPr bwMode="auto">
          <a:xfrm>
            <a:off x="2411413" y="3357563"/>
            <a:ext cx="2381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366" name="WordArt 30"/>
          <p:cNvSpPr>
            <a:spLocks noChangeArrowheads="1" noChangeShapeType="1" noTextEdit="1"/>
          </p:cNvSpPr>
          <p:nvPr/>
        </p:nvSpPr>
        <p:spPr bwMode="auto">
          <a:xfrm>
            <a:off x="5148263" y="1773238"/>
            <a:ext cx="22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367" name="WordArt 31"/>
          <p:cNvSpPr>
            <a:spLocks noChangeArrowheads="1" noChangeShapeType="1" noTextEdit="1"/>
          </p:cNvSpPr>
          <p:nvPr/>
        </p:nvSpPr>
        <p:spPr bwMode="auto">
          <a:xfrm>
            <a:off x="2339975" y="5013325"/>
            <a:ext cx="22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368" name="WordArt 32"/>
          <p:cNvSpPr>
            <a:spLocks noChangeArrowheads="1" noChangeShapeType="1" noTextEdit="1"/>
          </p:cNvSpPr>
          <p:nvPr/>
        </p:nvSpPr>
        <p:spPr bwMode="auto">
          <a:xfrm>
            <a:off x="5148263" y="3284538"/>
            <a:ext cx="22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369" name="WordArt 33"/>
          <p:cNvSpPr>
            <a:spLocks noChangeArrowheads="1" noChangeShapeType="1" noTextEdit="1"/>
          </p:cNvSpPr>
          <p:nvPr/>
        </p:nvSpPr>
        <p:spPr bwMode="auto">
          <a:xfrm>
            <a:off x="5148263" y="5013325"/>
            <a:ext cx="22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pic>
        <p:nvPicPr>
          <p:cNvPr id="32772" name="Picture 4" descr="https://powerpoint.officeapps.live.com/pods/GetClipboardImage.ashx?Id=d7c7131d-d080-415b-8df6-8f36df534e10&amp;DC=PUS6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1429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  <p:bldP spid="143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Задача</a:t>
            </a:r>
          </a:p>
        </p:txBody>
      </p:sp>
      <p:sp>
        <p:nvSpPr>
          <p:cNvPr id="185359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/>
              <a:t>Что надо делать, чтобы закрасить ¼ часть квадрата?</a:t>
            </a:r>
          </a:p>
        </p:txBody>
      </p:sp>
      <p:sp>
        <p:nvSpPr>
          <p:cNvPr id="185362" name="Rectangle 18"/>
          <p:cNvSpPr>
            <a:spLocks noChangeArrowheads="1"/>
          </p:cNvSpPr>
          <p:nvPr/>
        </p:nvSpPr>
        <p:spPr bwMode="auto">
          <a:xfrm>
            <a:off x="1042988" y="1989138"/>
            <a:ext cx="3168650" cy="30956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38" name="Picture 2" descr="https://powerpoint.officeapps.live.com/pods/GetClipboardImage.ashx?Id=d7f1deaf-b1df-4ff5-b4e8-ccf7b3bf05db&amp;DC=PUS6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9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 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/>
              <a:t>Надо квадрат разделить на 4 равных частей и закрасить одну часть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971550" y="2060575"/>
            <a:ext cx="30241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971550" y="2060575"/>
            <a:ext cx="0" cy="2808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>
            <a:off x="3995738" y="2060575"/>
            <a:ext cx="0" cy="2808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>
            <a:off x="971550" y="4868863"/>
            <a:ext cx="30241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510" name="Line 22"/>
          <p:cNvSpPr>
            <a:spLocks noChangeShapeType="1"/>
          </p:cNvSpPr>
          <p:nvPr/>
        </p:nvSpPr>
        <p:spPr bwMode="auto">
          <a:xfrm flipV="1">
            <a:off x="2411413" y="2060575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>
            <a:off x="971550" y="3429000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971550" y="2060575"/>
            <a:ext cx="14398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7890" name="Picture 2" descr="https://powerpoint.officeapps.live.com/pods/GetClipboardImage.ashx?Id=ad94c7be-a73f-455a-96b8-20cf20896b44&amp;DC=PUS6&amp;wdoverrides=GetClipboardImageEnabled: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Анализ за 2019-2020 год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557216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Провели  два заседания</a:t>
            </a:r>
            <a:endParaRPr lang="ru-RU" sz="1600" dirty="0">
              <a:solidFill>
                <a:srgbClr val="00B0F0"/>
              </a:solidFill>
            </a:endParaRPr>
          </a:p>
          <a:p>
            <a:r>
              <a:rPr lang="ru-RU" sz="1400" dirty="0" smtClean="0"/>
              <a:t>Заседание РМО 12.11.19</a:t>
            </a:r>
          </a:p>
          <a:p>
            <a:r>
              <a:rPr lang="ru-RU" sz="1400" dirty="0" smtClean="0"/>
              <a:t>МБОУ «</a:t>
            </a:r>
            <a:r>
              <a:rPr lang="ru-RU" sz="1400" dirty="0" err="1" smtClean="0"/>
              <a:t>Нижнегалинская</a:t>
            </a:r>
            <a:r>
              <a:rPr lang="ru-RU" sz="1400" dirty="0" smtClean="0"/>
              <a:t> СОШ»</a:t>
            </a:r>
          </a:p>
          <a:p>
            <a:r>
              <a:rPr lang="ru-RU" sz="1400" b="1" dirty="0" smtClean="0"/>
              <a:t>Особенности проведения урока в малокомплектной школе с ведением</a:t>
            </a:r>
            <a:endParaRPr lang="ru-RU" sz="1400" dirty="0" smtClean="0"/>
          </a:p>
          <a:p>
            <a:r>
              <a:rPr lang="ru-RU" sz="1400" b="1" dirty="0" smtClean="0"/>
              <a:t>образовательного стандарта.</a:t>
            </a:r>
            <a:endParaRPr lang="ru-RU" sz="1400" dirty="0" smtClean="0"/>
          </a:p>
          <a:p>
            <a:r>
              <a:rPr lang="ru-RU" sz="1400" dirty="0" smtClean="0"/>
              <a:t>1.Гимнастика. Урок по гимнастике в рамках ФГОС. </a:t>
            </a:r>
            <a:r>
              <a:rPr lang="ru-RU" sz="1400" dirty="0" err="1" smtClean="0"/>
              <a:t>Кудымов</a:t>
            </a:r>
            <a:r>
              <a:rPr lang="ru-RU" sz="1400" dirty="0" smtClean="0"/>
              <a:t> В.С</a:t>
            </a:r>
          </a:p>
          <a:p>
            <a:r>
              <a:rPr lang="ru-RU" sz="1400" dirty="0" smtClean="0"/>
              <a:t>Был проанализирован урок и даны рекомендации. Обменялись методическими разработками своих уроков. Разобрали вопросы связанные с проведением Олимпиады по физической культуре и сдачей нормативов ГТО. Назначили ответственных за проведение Всероссийских соревнований “КЭС-БАСКЕТ”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Заседание РМО         МБОУ «СОШ№1»  17.12.19</a:t>
            </a:r>
          </a:p>
          <a:p>
            <a:r>
              <a:rPr lang="ru-RU" sz="1400" b="1" dirty="0" smtClean="0"/>
              <a:t>Формы работы с обучающимися, освобождёнными от занятий физической</a:t>
            </a:r>
            <a:endParaRPr lang="ru-RU" sz="1400" dirty="0" smtClean="0"/>
          </a:p>
          <a:p>
            <a:r>
              <a:rPr lang="ru-RU" sz="1400" b="1" dirty="0" smtClean="0"/>
              <a:t>культурой.</a:t>
            </a:r>
            <a:endParaRPr lang="ru-RU" sz="1400" dirty="0" smtClean="0"/>
          </a:p>
          <a:p>
            <a:r>
              <a:rPr lang="ru-RU" sz="1400" dirty="0" smtClean="0"/>
              <a:t>1.Баскетбол. Элементы игры в 5 классе. Развитие коммуникативных УУД.</a:t>
            </a:r>
          </a:p>
          <a:p>
            <a:r>
              <a:rPr lang="ru-RU" sz="1400" dirty="0" smtClean="0"/>
              <a:t>Белоусов А.И.</a:t>
            </a:r>
          </a:p>
          <a:p>
            <a:r>
              <a:rPr lang="ru-RU" sz="1400" dirty="0" smtClean="0"/>
              <a:t>Был проанализирован урок и даны рекомендации.</a:t>
            </a:r>
          </a:p>
          <a:p>
            <a:r>
              <a:rPr lang="ru-RU" sz="1400" dirty="0" smtClean="0"/>
              <a:t>В связи с новыми требованиями аттестации освобождённых по физической культуре были рассмотрены различные формы </a:t>
            </a:r>
            <a:r>
              <a:rPr lang="ru-RU" sz="1400" dirty="0" smtClean="0"/>
              <a:t>заданий и оценивания. </a:t>
            </a:r>
            <a:r>
              <a:rPr lang="ru-RU" sz="1400" dirty="0" smtClean="0"/>
              <a:t>Обменялись опытом. Подведены и утверждены итоги прошедших соревнований. Рассмотрели вопросы проведения следующих соревнований в рамках муниципальной Спартакиады школьников.</a:t>
            </a:r>
          </a:p>
          <a:p>
            <a:r>
              <a:rPr lang="ru-RU" sz="1100" dirty="0" smtClean="0"/>
              <a:t> 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8452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Состоялись соревнования по футболу, баскетболу, настольному теннису, шахматам, «Весёлые старты», Олимпиада по физической культуре, «Старты надежд», кросс. Приняло участие около 900 обучающихся.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5926"/>
            <a:ext cx="37862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139" y="1828800"/>
            <a:ext cx="334922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40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1429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27" name="Заголовок 226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58180" cy="714380"/>
          </a:xfrm>
        </p:spPr>
        <p:txBody>
          <a:bodyPr>
            <a:noAutofit/>
          </a:bodyPr>
          <a:lstStyle/>
          <a:p>
            <a:r>
              <a:rPr lang="ru-RU" sz="1600" b="1" dirty="0"/>
              <a:t>Районная спартакиада среди учащихся учебных заведений 2019-2020 учебного года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b="1" dirty="0"/>
              <a:t>I </a:t>
            </a:r>
            <a:r>
              <a:rPr lang="ru-RU" sz="1600" b="1" dirty="0"/>
              <a:t>группа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7603454"/>
              </p:ext>
            </p:extLst>
          </p:nvPr>
        </p:nvGraphicFramePr>
        <p:xfrm>
          <a:off x="770834" y="1600201"/>
          <a:ext cx="7602332" cy="4525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14035"/>
                <a:gridCol w="365581"/>
                <a:gridCol w="365581"/>
                <a:gridCol w="366071"/>
                <a:gridCol w="366071"/>
                <a:gridCol w="366071"/>
                <a:gridCol w="366071"/>
                <a:gridCol w="366071"/>
                <a:gridCol w="366071"/>
                <a:gridCol w="427735"/>
                <a:gridCol w="304406"/>
                <a:gridCol w="366071"/>
                <a:gridCol w="366071"/>
                <a:gridCol w="366071"/>
                <a:gridCol w="366071"/>
                <a:gridCol w="366071"/>
                <a:gridCol w="366071"/>
                <a:gridCol w="366071"/>
                <a:gridCol w="366071"/>
              </a:tblGrid>
              <a:tr h="1579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Школы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Футбол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Волейбол (юноши)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Волейбол (девушки)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Баскетбол (юноши)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Баскетбол. девушки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Настольный теннис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Шахматы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Весёлые старты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Пробег памяти  </a:t>
                      </a:r>
                      <a:r>
                        <a:rPr lang="ru-RU" sz="1200" dirty="0" err="1">
                          <a:effectLst/>
                        </a:rPr>
                        <a:t>Блинова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Олимпиада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Президентские тесты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Шиповка юных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Старты надежд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Фестиваль ГТО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Эстафета 9 Мая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Осенний кросс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  7 видов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 в группе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</a:tr>
              <a:tr h="375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Путинская СОШ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375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Вознесенская СОШ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375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Сепычёвская СОШ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375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Зюкайская СОШ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3606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3606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3606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№121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3606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Гимназия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2897937"/>
              </p:ext>
            </p:extLst>
          </p:nvPr>
        </p:nvGraphicFramePr>
        <p:xfrm>
          <a:off x="395530" y="1196754"/>
          <a:ext cx="8208921" cy="49294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4943"/>
                <a:gridCol w="394750"/>
                <a:gridCol w="394750"/>
                <a:gridCol w="395280"/>
                <a:gridCol w="395280"/>
                <a:gridCol w="395280"/>
                <a:gridCol w="395280"/>
                <a:gridCol w="395280"/>
                <a:gridCol w="395280"/>
                <a:gridCol w="461864"/>
                <a:gridCol w="328694"/>
                <a:gridCol w="395280"/>
                <a:gridCol w="395280"/>
                <a:gridCol w="395280"/>
                <a:gridCol w="395280"/>
                <a:gridCol w="395280"/>
                <a:gridCol w="395280"/>
                <a:gridCol w="395280"/>
                <a:gridCol w="395280"/>
              </a:tblGrid>
              <a:tr h="17206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Школы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Футбол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Волейбол (юноши)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Волейбол (девушки)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Баскетбол (юноши)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Баскетбол. девушки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Настольный теннис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Шахматы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Весёлые старты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Пробег памяти  Блинова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Олимпиада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Президентские тесты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Шиповка юных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Старты надежд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Фестиваль ГТО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Эстафета 9 Мая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Осенний кросс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  7 видов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 в группе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vert="vert270"/>
                </a:tc>
              </a:tr>
              <a:tr h="409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Путинская СОШ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409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Вознесенская СОШ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409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Сепычёвская СОШ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409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Зюкайская СОШ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392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392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392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№121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  <a:tr h="392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Гимназия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2855" marR="5285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1429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27" name="Заголовок 226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58180" cy="714380"/>
          </a:xfrm>
        </p:spPr>
        <p:txBody>
          <a:bodyPr>
            <a:normAutofit/>
          </a:bodyPr>
          <a:lstStyle/>
          <a:p>
            <a:r>
              <a:rPr lang="ru-RU" sz="1600" b="1" dirty="0"/>
              <a:t>Районная спартакиада среди учащихся учебных заведений 2019-2020 учебного года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b="1" dirty="0"/>
              <a:t>II </a:t>
            </a:r>
            <a:r>
              <a:rPr lang="ru-RU" sz="1600" b="1" dirty="0"/>
              <a:t>группа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2506902"/>
              </p:ext>
            </p:extLst>
          </p:nvPr>
        </p:nvGraphicFramePr>
        <p:xfrm>
          <a:off x="323529" y="1268760"/>
          <a:ext cx="8136900" cy="45440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34497"/>
                <a:gridCol w="388240"/>
                <a:gridCol w="388240"/>
                <a:gridCol w="388762"/>
                <a:gridCol w="388762"/>
                <a:gridCol w="388762"/>
                <a:gridCol w="388762"/>
                <a:gridCol w="389283"/>
                <a:gridCol w="389283"/>
                <a:gridCol w="453903"/>
                <a:gridCol w="324142"/>
                <a:gridCol w="389283"/>
                <a:gridCol w="389283"/>
                <a:gridCol w="389283"/>
                <a:gridCol w="389283"/>
                <a:gridCol w="389283"/>
                <a:gridCol w="389283"/>
                <a:gridCol w="389283"/>
                <a:gridCol w="389283"/>
              </a:tblGrid>
              <a:tr h="1387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Школы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Футбол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Волейбол (юноши)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Волейбол (девушки)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Баскетбол (юноши)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Баскетбол. девушки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Настольный теннис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Шахматы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Весёлые старты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Пробег памяти  Блинова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Олимпиада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Президентские тесты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Шиповка юных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Фестиваль ГТО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Старты надежд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Эстафета 9 Мая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Осенний кросс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Сумма  7 видов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Место в группе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vert="vert270"/>
                </a:tc>
              </a:tr>
              <a:tr h="379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Ленинская СОШ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</a:tr>
              <a:tr h="379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Комаровская СОШ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</a:tr>
              <a:tr h="292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ВОСШИ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</a:tr>
              <a:tr h="379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Кукетская ОШ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</a:tr>
              <a:tr h="379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Кукетская СОШ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</a:tr>
              <a:tr h="379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Соколовская СОШ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</a:tr>
              <a:tr h="569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Нижнегалинс-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кая СОШ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</a:tr>
              <a:tr h="379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Бородулинс-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кая  СОШ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11" marR="4641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27" name="Заголовок 226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58180" cy="7143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Планируемая деятельность МПО на 2020-2021учебный год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21442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Календарный план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Спортивно-массовых мероприятий в зачёт спартакиады школьников 2020 – 2021 учебный 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2071678"/>
          <a:ext cx="8572557" cy="4437773"/>
        </p:xfrm>
        <a:graphic>
          <a:graphicData uri="http://schemas.openxmlformats.org/drawingml/2006/table">
            <a:tbl>
              <a:tblPr/>
              <a:tblGrid>
                <a:gridCol w="534419"/>
                <a:gridCol w="2081722"/>
                <a:gridCol w="1489104"/>
                <a:gridCol w="1489104"/>
                <a:gridCol w="1489104"/>
                <a:gridCol w="1489104"/>
              </a:tblGrid>
              <a:tr h="500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Сроки проведения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проведения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участников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Главный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судья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Л/а пробег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Л.Блинова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13.09.20</a:t>
                      </a:r>
                      <a:endParaRPr lang="ru-RU" sz="1400" dirty="0"/>
                    </a:p>
                  </a:txBody>
                  <a:tcPr marL="12026" marR="12026" marT="6013" marB="60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Верещагино</a:t>
                      </a:r>
                    </a:p>
                  </a:txBody>
                  <a:tcPr marL="9020" marR="902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Вне зачёта.</a:t>
                      </a:r>
                    </a:p>
                  </a:txBody>
                  <a:tcPr marL="9020" marR="902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ДЮСШ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9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Осенний кросс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27.09.20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Верещагино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 гр.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8 м+8 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М-1000м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Д-500м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Сединин А.П.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Дылдин А.С.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Футбол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20.</a:t>
                      </a: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09</a:t>
                      </a: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.20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.09.</a:t>
                      </a: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Верещагино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 гр.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 положению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Белоусов А.И.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Мазунин А.И.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Н/теннис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      15.11.20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 гр. СОШ№2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 гр. Ленино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 м + 2 д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Боталов В.В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Дылдин А.С.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Олимпиада по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ФК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ноябрь- 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СОШ № 1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положению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Костылев И.В.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Шахматы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13.12.20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СОШ № 121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 м + 1 д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Балуева Е.А.</a:t>
                      </a:r>
                    </a:p>
                  </a:txBody>
                  <a:tcPr marL="9020" marR="9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5786" y="857232"/>
            <a:ext cx="8043869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          Положение о муниципальном</a:t>
            </a:r>
          </a:p>
          <a:p>
            <a:pPr algn="ctr">
              <a:buNone/>
            </a:pPr>
            <a:r>
              <a:rPr lang="ru-RU" sz="2800" b="1" dirty="0" smtClean="0"/>
              <a:t>профессиональном объединении</a:t>
            </a:r>
          </a:p>
          <a:p>
            <a:pPr algn="ctr">
              <a:buNone/>
            </a:pPr>
            <a:r>
              <a:rPr lang="ru-RU" sz="2800" b="1" dirty="0" smtClean="0"/>
              <a:t>педагогических работников</a:t>
            </a:r>
          </a:p>
          <a:p>
            <a:pPr algn="ctr">
              <a:buNone/>
            </a:pPr>
            <a:r>
              <a:rPr lang="ru-RU" sz="2800" b="1" dirty="0" err="1" smtClean="0"/>
              <a:t>Верещагинского</a:t>
            </a:r>
            <a:r>
              <a:rPr lang="ru-RU" sz="2800" b="1" dirty="0" smtClean="0"/>
              <a:t> городского округа</a:t>
            </a:r>
          </a:p>
          <a:p>
            <a:pPr algn="ctr">
              <a:buNone/>
            </a:pPr>
            <a:r>
              <a:rPr lang="ru-RU" sz="2800" b="1" dirty="0" smtClean="0"/>
              <a:t>(МПО ВГО) как основной документ</a:t>
            </a:r>
          </a:p>
          <a:p>
            <a:pPr algn="ctr">
              <a:buNone/>
            </a:pPr>
            <a:r>
              <a:rPr lang="ru-RU" sz="2800" b="1" dirty="0" smtClean="0"/>
              <a:t>в работе с педагогами по</a:t>
            </a:r>
          </a:p>
          <a:p>
            <a:pPr algn="ctr">
              <a:buNone/>
            </a:pPr>
            <a:r>
              <a:rPr lang="ru-RU" sz="2800" b="1" dirty="0" smtClean="0"/>
              <a:t>достижению поставленных задач.</a:t>
            </a:r>
          </a:p>
          <a:p>
            <a:pPr algn="ctr">
              <a:buNone/>
            </a:pPr>
            <a:r>
              <a:rPr lang="ru-RU" sz="2400" dirty="0" smtClean="0"/>
              <a:t>(постановление от 03.06.2020г администрации ВГО об</a:t>
            </a:r>
          </a:p>
          <a:p>
            <a:pPr algn="ctr">
              <a:buNone/>
            </a:pPr>
            <a:r>
              <a:rPr lang="ru-RU" sz="2400" dirty="0" smtClean="0"/>
              <a:t>организации МПО педагогических работников ВГО)</a:t>
            </a:r>
          </a:p>
          <a:p>
            <a:pPr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452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1429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27" name="Заголовок 226"/>
          <p:cNvSpPr>
            <a:spLocks noGrp="1"/>
          </p:cNvSpPr>
          <p:nvPr>
            <p:ph type="title"/>
          </p:nvPr>
        </p:nvSpPr>
        <p:spPr>
          <a:xfrm>
            <a:off x="500034" y="357166"/>
            <a:ext cx="7858180" cy="71438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Календарный план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Спортивно-массовых мероприятий в зачёт спартакиады школьников 2020 – 2021 учебный год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071544"/>
          <a:ext cx="8286808" cy="5015121"/>
        </p:xfrm>
        <a:graphic>
          <a:graphicData uri="http://schemas.openxmlformats.org/drawingml/2006/table">
            <a:tbl>
              <a:tblPr/>
              <a:tblGrid>
                <a:gridCol w="566634"/>
                <a:gridCol w="1702393"/>
                <a:gridCol w="1497176"/>
                <a:gridCol w="1415753"/>
                <a:gridCol w="1531239"/>
                <a:gridCol w="1573613"/>
              </a:tblGrid>
              <a:tr h="824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«Весёлые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старты»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13.12.20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 гр.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СОШ № 121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 гр. Ленино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 положению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    Конева Е.В.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Дылдин А.С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Баскетбол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ноябрь-декабрь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 гр.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 СОШ № 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 гр. Ленино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8 м + 8 д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Коханов А.В.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Костылев И.В.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Л/г «Старты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надежд»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14.02.21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Вознесенское 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 кл.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50% + 1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Главацких Э.Г.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10.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Волейбол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14.03.21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21.03.21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 гр.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 СОШ № 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 гр. Комары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8 м + 8 д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Костылев И.В.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Мазунин А.И. 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Президентские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тесты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18.04.21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Верещагино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СОШ№1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7 классы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Ругалев В.А.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12.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«Шиповка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юных»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Верещагино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ВСШИ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 положению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Завьялов В.Н.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13.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а эстафета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9 май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Верещагино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 положению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Фестиваль ГТО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16 май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Верещагино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 положению</a:t>
                      </a: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2" marR="6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powerpoint.officeapps.live.com/pods/GetClipboardImage.ashx?Id=66717457-0277-4e88-895a-533a398ef363&amp;DC=NL3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powerpoint.officeapps.live.com/pods/GetClipboardImage.ashx?Id=4be863a7-6f9b-4e59-94db-fb08210c41c0&amp;DC=NL3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357214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powerpoint.officeapps.live.com/pods/GetClipboardImage.ashx?Id=2ad3954a-fafb-4251-905c-720fe27579c9&amp;DC=NL3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1429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27" name="Заголовок 226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58180" cy="7143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   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 </a:t>
            </a:r>
            <a:endParaRPr lang="ru-RU" sz="3200" dirty="0"/>
          </a:p>
        </p:txBody>
      </p:sp>
      <p:pic>
        <p:nvPicPr>
          <p:cNvPr id="45058" name="Picture 2" descr="https://powerpoint.officeapps.live.com/pods/GetClipboardImage.ashx?Id=fbe3860a-5df8-4261-b67c-839f02e5976a&amp;DC=NL3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1429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27" name="Заголовок 226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58180" cy="71438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44034" name="Picture 2" descr="https://powerpoint.officeapps.live.com/pods/GetClipboardImage.ashx?Id=be183ba4-0f42-4fd2-b2d9-830b8245afe3&amp;DC=NL3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1429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27" name="Заголовок 226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58180" cy="71438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1429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27" name="Заголовок 226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58180" cy="71438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1429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27" name="Заголовок 226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58180" cy="71438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1429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27" name="Заголовок 226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58180" cy="71438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owerpoint.officeapps.live.com/pods/GetClipboardImage.ashx?Id=e4b477dd-eeed-4527-baa3-72703a421c1a&amp;DC=PUS6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owerpoint.officeapps.live.com/pods/GetClipboardImage.ashx?Id=2b76ed87-125a-4d5c-a613-cbed89a8e740&amp;DC=PUS6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75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owerpoint.officeapps.live.com/pods/GetClipboardImage.ashx?Id=7fab8709-9cfa-4f24-8161-f81bac5aa614&amp;DC=PUS6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powerpoint.officeapps.live.com/pods/GetClipboardImage.ashx?Id=df5c1616-a4a5-4f28-848e-d2289aff4f9f&amp;DC=PUS6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owerpoint.officeapps.live.com/pods/GetClipboardImage.ashx?Id=731f0301-1b7f-4c96-939d-cc9905d6e0f9&amp;DC=PUS6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755650" y="2420938"/>
            <a:ext cx="360045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643438" y="404813"/>
            <a:ext cx="41148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Arial" charset="0"/>
              </a:rPr>
              <a:t>Если каждую </a:t>
            </a:r>
          </a:p>
          <a:p>
            <a:r>
              <a:rPr lang="ru-RU" sz="3200">
                <a:latin typeface="Arial" charset="0"/>
              </a:rPr>
              <a:t>четвёртую часть </a:t>
            </a:r>
          </a:p>
          <a:p>
            <a:r>
              <a:rPr lang="ru-RU" sz="3200">
                <a:latin typeface="Arial" charset="0"/>
              </a:rPr>
              <a:t>разделить пополам, </a:t>
            </a:r>
          </a:p>
          <a:p>
            <a:r>
              <a:rPr lang="ru-RU" sz="3200">
                <a:latin typeface="Arial" charset="0"/>
              </a:rPr>
              <a:t>то получится </a:t>
            </a:r>
          </a:p>
          <a:p>
            <a:r>
              <a:rPr lang="ru-RU" sz="3200">
                <a:latin typeface="Arial" charset="0"/>
              </a:rPr>
              <a:t>одна восьмая часть</a:t>
            </a:r>
            <a:r>
              <a:rPr lang="ru-RU" sz="2000">
                <a:latin typeface="Arial" charset="0"/>
              </a:rPr>
              <a:t> 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2627313" y="1125538"/>
            <a:ext cx="1223962" cy="1223962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1331913" y="2349500"/>
            <a:ext cx="1295400" cy="1223963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2484438" y="2349500"/>
            <a:ext cx="1368425" cy="11525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1187450" y="1196975"/>
            <a:ext cx="1295400" cy="11525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492500" y="2420938"/>
            <a:ext cx="811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Arial" charset="0"/>
              </a:rPr>
              <a:t>1/8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4140200" y="3068638"/>
            <a:ext cx="863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42" name="Picture 2" descr="https://powerpoint.officeapps.live.com/pods/GetClipboardImage.ashx?Id=148b54d7-39aa-4a73-95d1-6b6c70b25397&amp;DC=PUS6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5" grpId="0" animBg="1"/>
      <p:bldP spid="11276" grpId="0" animBg="1"/>
      <p:bldP spid="11277" grpId="0" animBg="1"/>
      <p:bldP spid="112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3" name="Text Box 27"/>
          <p:cNvSpPr txBox="1">
            <a:spLocks noChangeArrowheads="1"/>
          </p:cNvSpPr>
          <p:nvPr/>
        </p:nvSpPr>
        <p:spPr bwMode="auto">
          <a:xfrm>
            <a:off x="1887538" y="2324100"/>
            <a:ext cx="1063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/>
              <a:t>1/2</a:t>
            </a:r>
          </a:p>
        </p:txBody>
      </p:sp>
      <p:sp>
        <p:nvSpPr>
          <p:cNvPr id="193564" name="Text Box 28"/>
          <p:cNvSpPr txBox="1">
            <a:spLocks noChangeArrowheads="1"/>
          </p:cNvSpPr>
          <p:nvPr/>
        </p:nvSpPr>
        <p:spPr bwMode="auto">
          <a:xfrm>
            <a:off x="6280150" y="2349500"/>
            <a:ext cx="887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1/4</a:t>
            </a:r>
          </a:p>
        </p:txBody>
      </p:sp>
      <p:sp>
        <p:nvSpPr>
          <p:cNvPr id="193565" name="Text Box 29"/>
          <p:cNvSpPr txBox="1">
            <a:spLocks noChangeArrowheads="1"/>
          </p:cNvSpPr>
          <p:nvPr/>
        </p:nvSpPr>
        <p:spPr bwMode="auto">
          <a:xfrm>
            <a:off x="5343525" y="5181600"/>
            <a:ext cx="581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1/8</a:t>
            </a:r>
          </a:p>
        </p:txBody>
      </p:sp>
      <p:pic>
        <p:nvPicPr>
          <p:cNvPr id="9218" name="Picture 2" descr="https://powerpoint.officeapps.live.com/pods/GetClipboardImage.ashx?Id=346f3d18-1ee0-48c9-9911-7f37ed1ec719&amp;DC=PUS6&amp;wdoverrides=GetClipboardImageEnabled: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939</TotalTime>
  <Words>939</Words>
  <Application>Microsoft Office PowerPoint</Application>
  <PresentationFormat>Экран (4:3)</PresentationFormat>
  <Paragraphs>732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Проверь себя:</vt:lpstr>
      <vt:lpstr>Задача</vt:lpstr>
      <vt:lpstr>Ответ </vt:lpstr>
      <vt:lpstr>Анализ за 2019-2020 год</vt:lpstr>
      <vt:lpstr>Состоялись соревнования по футболу, баскетболу, настольному теннису, шахматам, «Весёлые старты», Олимпиада по физической культуре, «Старты надежд», кросс. Приняло участие около 900 обучающихся.</vt:lpstr>
      <vt:lpstr>Районная спартакиада среди учащихся учебных заведений 2019-2020 учебного года I группа </vt:lpstr>
      <vt:lpstr>Районная спартакиада среди учащихся учебных заведений 2019-2020 учебного года II группа</vt:lpstr>
      <vt:lpstr>Планируемая деятельность МПО на 2020-2021учебный год</vt:lpstr>
      <vt:lpstr>  Календарный план Спортивно-массовых мероприятий в зачёт спартакиады школьников 2020 – 2021 учебный год </vt:lpstr>
      <vt:lpstr>Слайд 21</vt:lpstr>
      <vt:lpstr>Слайд 22</vt:lpstr>
      <vt:lpstr>Слайд 23</vt:lpstr>
      <vt:lpstr>     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154</cp:revision>
  <cp:lastPrinted>2015-02-03T08:58:19Z</cp:lastPrinted>
  <dcterms:created xsi:type="dcterms:W3CDTF">2015-02-02T22:26:44Z</dcterms:created>
  <dcterms:modified xsi:type="dcterms:W3CDTF">2020-09-27T19:51:48Z</dcterms:modified>
</cp:coreProperties>
</file>