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5" r:id="rId2"/>
    <p:sldId id="256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9" r:id="rId12"/>
    <p:sldId id="270" r:id="rId13"/>
    <p:sldId id="275" r:id="rId14"/>
    <p:sldId id="271" r:id="rId15"/>
    <p:sldId id="272" r:id="rId16"/>
    <p:sldId id="283" r:id="rId17"/>
    <p:sldId id="278" r:id="rId18"/>
    <p:sldId id="281" r:id="rId19"/>
    <p:sldId id="280" r:id="rId20"/>
    <p:sldId id="284" r:id="rId21"/>
    <p:sldId id="264" r:id="rId22"/>
    <p:sldId id="265" r:id="rId23"/>
    <p:sldId id="266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2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notesViewPr>
    <p:cSldViewPr>
      <p:cViewPr varScale="1">
        <p:scale>
          <a:sx n="57" d="100"/>
          <a:sy n="57" d="100"/>
        </p:scale>
        <p:origin x="-28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19-4E8C-9135-67BAF8179B4E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19-4E8C-9135-67BAF8179B4E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19-4E8C-9135-67BAF8179B4E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19-4E8C-9135-67BAF8179B4E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F19-4E8C-9135-67BAF8179B4E}"/>
              </c:ext>
            </c:extLst>
          </c:dPt>
          <c:dLbls>
            <c:dLbl>
              <c:idx val="3"/>
              <c:layout>
                <c:manualLayout>
                  <c:x val="9.3131267458350944E-2"/>
                  <c:y val="-0.252205951885307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F19-4E8C-9135-67BAF8179B4E}"/>
                </c:ext>
              </c:extLst>
            </c:dLbl>
            <c:dLbl>
              <c:idx val="4"/>
              <c:layout>
                <c:manualLayout>
                  <c:x val="0.1584090355104151"/>
                  <c:y val="4.80050800756586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F19-4E8C-9135-67BAF8179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недостаточнот компетенций для подготовки к дистанционным занятиям</c:v>
                </c:pt>
                <c:pt idx="1">
                  <c:v>отсутствует стабильное и устойчивое интернет - соединение, необходимое оборудование </c:v>
                </c:pt>
                <c:pt idx="2">
                  <c:v>невозможность увидеть результат и процесс выполнения задания</c:v>
                </c:pt>
                <c:pt idx="3">
                  <c:v>подготовка заданий для интерактивных и онлайн-занятий</c:v>
                </c:pt>
                <c:pt idx="4">
                  <c:v>отсутствует методическая помощь в различных формах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0.24000000000000007</c:v>
                </c:pt>
                <c:pt idx="1">
                  <c:v>0.22000000000000008</c:v>
                </c:pt>
                <c:pt idx="2">
                  <c:v>0.13</c:v>
                </c:pt>
                <c:pt idx="3">
                  <c:v>0.54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68-401A-A0B9-990EC57D9275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85921112346012"/>
          <c:y val="0.6055842560756457"/>
          <c:w val="0.7359030225184181"/>
          <c:h val="0.356664450264435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6E-428F-91B9-79B8601C2541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6E-428F-91B9-79B8601C2541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6E-428F-91B9-79B8601C2541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6E-428F-91B9-79B8601C2541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6E-428F-91B9-79B8601C2541}"/>
              </c:ext>
            </c:extLst>
          </c:dPt>
          <c:dLbls>
            <c:dLbl>
              <c:idx val="0"/>
              <c:layout>
                <c:manualLayout>
                  <c:x val="-0.1439150262467192"/>
                  <c:y val="6.0730068897637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6E-428F-91B9-79B8601C2541}"/>
                </c:ext>
              </c:extLst>
            </c:dLbl>
            <c:dLbl>
              <c:idx val="1"/>
              <c:layout>
                <c:manualLayout>
                  <c:x val="-0.12289993438320214"/>
                  <c:y val="-0.2152108759842519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6E-428F-91B9-79B8601C2541}"/>
                </c:ext>
              </c:extLst>
            </c:dLbl>
            <c:dLbl>
              <c:idx val="2"/>
              <c:layout>
                <c:manualLayout>
                  <c:x val="0.1489378280839895"/>
                  <c:y val="-0.1452443405511813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6E-428F-91B9-79B8601C2541}"/>
                </c:ext>
              </c:extLst>
            </c:dLbl>
            <c:dLbl>
              <c:idx val="3"/>
              <c:layout>
                <c:manualLayout>
                  <c:x val="0.12977895341207349"/>
                  <c:y val="7.54763779527559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6E-428F-91B9-79B8601C2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малые города и сельская местность </c:v>
                </c:pt>
                <c:pt idx="1">
                  <c:v>средние  города </c:v>
                </c:pt>
                <c:pt idx="2">
                  <c:v>крупные города </c:v>
                </c:pt>
                <c:pt idx="3">
                  <c:v>города мегаполисы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0.35000000000000014</c:v>
                </c:pt>
                <c:pt idx="1">
                  <c:v>0.2</c:v>
                </c:pt>
                <c:pt idx="2">
                  <c:v>0.21000000000000008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68-401A-A0B9-990EC57D9275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8C57F-5DC2-4290-B82E-887C7F087FBB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72CE5-C880-4390-89F9-C8798538E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3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6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7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33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9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1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43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54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06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61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64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A01A-6536-4459-A20D-82922FC036C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A071-6A4D-425D-91C2-B5FDC0F9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66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ordwall.net/ru/resource/2044672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ordwall.net/ru/resource/2063049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ordwall.net/ru/resource/2044672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1135" y="836712"/>
            <a:ext cx="6482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Питчинг-сессия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16832"/>
            <a:ext cx="88924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«Цифровые инструменты,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овышающие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качество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 дошкольного образования»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pic>
        <p:nvPicPr>
          <p:cNvPr id="38914" name="Picture 2" descr="https://i.mycdn.me/i?r=AyH4iRPQ2q0otWIFepML2LxRko5is03_l6KKhg8NMSb01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0"/>
            <a:ext cx="3600399" cy="2880320"/>
          </a:xfrm>
          <a:prstGeom prst="rect">
            <a:avLst/>
          </a:prstGeom>
          <a:noFill/>
        </p:spPr>
      </p:pic>
      <p:pic>
        <p:nvPicPr>
          <p:cNvPr id="38916" name="Picture 4" descr="https://sun9-71.userapi.com/impg/uSKnNK9UPG1wL2XfRjG42JLTTIkJjepLdc5aUg/6uWGxlpE1I0.jpg?size=400x400&amp;quality=96&amp;sign=b628b53bf96c86a19df6e3feddee170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872208" cy="1872208"/>
          </a:xfrm>
          <a:prstGeom prst="rect">
            <a:avLst/>
          </a:prstGeom>
          <a:noFill/>
        </p:spPr>
      </p:pic>
      <p:pic>
        <p:nvPicPr>
          <p:cNvPr id="38917" name="Picture 5" descr="C:\Users\ирина\Desktop\shutterstock_715411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85184"/>
            <a:ext cx="2160240" cy="1620180"/>
          </a:xfrm>
          <a:prstGeom prst="rect">
            <a:avLst/>
          </a:prstGeom>
          <a:noFill/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7236296" y="163569"/>
            <a:ext cx="1907704" cy="74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47864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 аудитории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50 млн. человек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Pacemon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go – 1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9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дней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105" y="1599761"/>
            <a:ext cx="5155422" cy="377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8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ст. 16 п. 2 ФЗ от 29.12.2012 N 273-ФЗ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(ред. от 24.04.2020)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«Об образовании в РФ» нормативно </a:t>
            </a:r>
          </a:p>
        </p:txBody>
      </p:sp>
      <p:pic>
        <p:nvPicPr>
          <p:cNvPr id="11266" name="Picture 2" descr="https://careonlocation.com/wp-content/uploads/2018/02/180215_MomChildTabletDoctor_1600x729-1024x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433" y="3645024"/>
            <a:ext cx="5407808" cy="24662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f2.ppt-online.org/files2/slide/d/dH3I2BMOw56orzJWeCRuUyGSctjK7mqfZxQbPA/slide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90" t="14489" r="1266" b="3941"/>
          <a:stretch/>
        </p:blipFill>
        <p:spPr bwMode="auto">
          <a:xfrm>
            <a:off x="3347863" y="242410"/>
            <a:ext cx="1842013" cy="265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4338" y="399490"/>
            <a:ext cx="374436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B0F0"/>
                </a:solidFill>
                <a:latin typeface="Arial Black" panose="020B0A04020102020204" pitchFamily="34" charset="0"/>
              </a:rPr>
              <a:t>закрепляет право, </a:t>
            </a:r>
          </a:p>
          <a:p>
            <a:pPr algn="ctr"/>
            <a:r>
              <a:rPr lang="ru-RU" sz="1600" dirty="0">
                <a:solidFill>
                  <a:srgbClr val="00B0F0"/>
                </a:solidFill>
                <a:latin typeface="Arial Black" panose="020B0A04020102020204" pitchFamily="34" charset="0"/>
              </a:rPr>
              <a:t>в том числе дошкольных образовательных организаций, применять </a:t>
            </a:r>
          </a:p>
          <a:p>
            <a:pPr algn="ctr"/>
            <a:r>
              <a:rPr lang="ru-RU" sz="1600" dirty="0">
                <a:solidFill>
                  <a:srgbClr val="00B0F0"/>
                </a:solidFill>
                <a:latin typeface="Arial Black" panose="020B0A04020102020204" pitchFamily="34" charset="0"/>
              </a:rPr>
              <a:t>электронное обучение, дистанционные образовательные технологии при реализации образовательных программ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04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7491410" y="5822827"/>
            <a:ext cx="725840" cy="738664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34594" y="4705252"/>
            <a:ext cx="725840" cy="738664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18192" y="3222970"/>
            <a:ext cx="725840" cy="738664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65523" y="1698590"/>
            <a:ext cx="725840" cy="738664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86520" y="399490"/>
            <a:ext cx="725840" cy="738664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правовая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аза 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4338" y="399490"/>
            <a:ext cx="3744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b="1" dirty="0" smtClean="0"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b="1" dirty="0"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b="1" dirty="0" smtClean="0"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b="1" dirty="0"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b="1" dirty="0" smtClean="0">
              <a:latin typeface="Arial Black" panose="020B0A040201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A7A87E2-C941-457B-AEC5-20C86FB2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815" y="980728"/>
            <a:ext cx="2050705" cy="23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3616" y="188640"/>
            <a:ext cx="3394648" cy="10801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Указ Президента </a:t>
            </a:r>
            <a:r>
              <a:rPr lang="ru-RU" altLang="ru-RU" sz="12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РФ  от 07.05.2018г №</a:t>
            </a: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204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«О </a:t>
            </a:r>
            <a:r>
              <a:rPr lang="ru-RU" altLang="ru-RU" sz="12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национальных целях </a:t>
            </a: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и стратегических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задачах </a:t>
            </a:r>
            <a:r>
              <a:rPr lang="ru-RU" altLang="ru-RU" sz="12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развитии  </a:t>
            </a: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Российской Федерации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на период до 2024»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1426925"/>
            <a:ext cx="3888432" cy="128199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1400" dirty="0" smtClean="0"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проект  «Цифровая образовательная среда» национального проекта «Образование», </a:t>
            </a:r>
            <a:endParaRPr lang="ru-RU" altLang="ru-RU" sz="1200" b="1" dirty="0" smtClea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приказ </a:t>
            </a:r>
            <a:r>
              <a:rPr lang="ru-RU" altLang="ru-RU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№649 от 2 декабря 2019г. «Об утверждении Целевой модели цифровой образовательной среды» </a:t>
            </a:r>
          </a:p>
          <a:p>
            <a:pPr algn="ctr">
              <a:spcBef>
                <a:spcPct val="0"/>
              </a:spcBef>
            </a:pPr>
            <a:endParaRPr lang="ru-RU" altLang="ru-RU" sz="1400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4503" y="2852936"/>
            <a:ext cx="3888432" cy="14787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1400" dirty="0" smtClean="0"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Приказ Министерства образования и науки Пермского края  от 15.04.2021 № 26-01-06-381 «О внесении изменений в перечень образовательных организаций Пермского края для внедрения целевой модели цифровой образовательной среды в 2020-2021 годах, утвержденный приказом Министерства образования и науки Пермского края от 01.10.2019 № СЭД-26-01-06-940»</a:t>
            </a:r>
          </a:p>
          <a:p>
            <a:pPr algn="ctr">
              <a:spcBef>
                <a:spcPct val="0"/>
              </a:spcBef>
            </a:pPr>
            <a:endParaRPr lang="ru-RU" alt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403" y="4581128"/>
            <a:ext cx="3888432" cy="936104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Устав Муниципального 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бюджетного общеобразовательного  учреждения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Верещагинский образовательный комплекс»</a:t>
            </a:r>
            <a:endParaRPr lang="ru-RU" alt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8303" y="5786965"/>
            <a:ext cx="3729194" cy="8103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Концепция развития МБОУ «ВОК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Верещагинский образовательный </a:t>
            </a: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комплекс 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Школа </a:t>
            </a: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социального успеха»</a:t>
            </a:r>
            <a:endParaRPr lang="ru-RU" alt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4772" y="26703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26446" y="458112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0044" y="307662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57375" y="157233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95373" y="5674023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1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Цифровая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трансформация образования</a:t>
            </a: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477398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обновление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содержания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образования, </a:t>
            </a:r>
            <a:endParaRPr lang="ru-RU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методов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и организационных форм 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педагогической работы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, </a:t>
            </a:r>
            <a:endParaRPr lang="ru-RU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а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также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оценивания 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достигнутых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результатов </a:t>
            </a:r>
            <a:endParaRPr lang="ru-RU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быстроразвивающейся 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цифровой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среде 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для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кардинального улучшения образовательных результатов каждого 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воспитанника. 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https://i.ytimg.com/vi/zr9Y2YZr2Is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0" r="12887"/>
          <a:stretch/>
        </p:blipFill>
        <p:spPr bwMode="auto">
          <a:xfrm>
            <a:off x="4537022" y="4005064"/>
            <a:ext cx="3521122" cy="25839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61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Социологическое исследование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«Восприятие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онлайн-обучения»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компании «</a:t>
            </a:r>
            <a:r>
              <a:rPr lang="ru-RU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Айфорс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B6A763-B7D1-4036-8232-D1900AB10CD3}"/>
              </a:ext>
            </a:extLst>
          </p:cNvPr>
          <p:cNvSpPr/>
          <p:nvPr/>
        </p:nvSpPr>
        <p:spPr>
          <a:xfrm>
            <a:off x="3236986" y="260648"/>
            <a:ext cx="5907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Трудности </a:t>
            </a:r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педагога 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 освоении 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дистанционных технологий</a:t>
            </a:r>
            <a:endParaRPr lang="ru-RU" sz="2000" dirty="0">
              <a:solidFill>
                <a:srgbClr val="00B0F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A40AB28-1607-43B0-81C0-6406A73A5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47240811"/>
              </p:ext>
            </p:extLst>
          </p:nvPr>
        </p:nvGraphicFramePr>
        <p:xfrm>
          <a:off x="3254674" y="1475402"/>
          <a:ext cx="5997846" cy="538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4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Социологическое исследование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«Восприятие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онлайн-обучения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компании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Айфорс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A40AB28-1607-43B0-81C0-6406A73A5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4794886"/>
              </p:ext>
            </p:extLst>
          </p:nvPr>
        </p:nvGraphicFramePr>
        <p:xfrm>
          <a:off x="3180184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F2CC7FD-3A75-484C-9294-AA7BEC31FEC1}"/>
              </a:ext>
            </a:extLst>
          </p:cNvPr>
          <p:cNvSpPr/>
          <p:nvPr/>
        </p:nvSpPr>
        <p:spPr>
          <a:xfrm>
            <a:off x="3779912" y="395267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Дефициты педагогов </a:t>
            </a:r>
            <a:endParaRPr lang="ru-RU" sz="2000" dirty="0" smtClean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подготовки заданий для дистанционного обучения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1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19872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700" dirty="0" smtClean="0">
                <a:solidFill>
                  <a:schemeClr val="bg1"/>
                </a:solidFill>
                <a:latin typeface="Arial Black" pitchFamily="34" charset="0"/>
              </a:rPr>
              <a:t>Современный педагог должен уметь осваивать новые технологии, уделять </a:t>
            </a:r>
          </a:p>
          <a:p>
            <a:pPr algn="ctr"/>
            <a:r>
              <a:rPr lang="ru-RU" sz="1700" dirty="0" smtClean="0">
                <a:solidFill>
                  <a:schemeClr val="bg1"/>
                </a:solidFill>
                <a:latin typeface="Arial Black" pitchFamily="34" charset="0"/>
              </a:rPr>
              <a:t>особое значение самосовершенствованию и развитию собственной цифровой грамотности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F2CC7FD-3A75-484C-9294-AA7BEC31FEC1}"/>
              </a:ext>
            </a:extLst>
          </p:cNvPr>
          <p:cNvSpPr/>
          <p:nvPr/>
        </p:nvSpPr>
        <p:spPr>
          <a:xfrm>
            <a:off x="3779912" y="836712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Роли современного педагога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условиях развития </a:t>
            </a:r>
            <a:r>
              <a:rPr lang="ru-RU" sz="2000" dirty="0" err="1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4605" t="39000" r="22247" b="35303"/>
          <a:stretch>
            <a:fillRect/>
          </a:stretch>
        </p:blipFill>
        <p:spPr bwMode="auto">
          <a:xfrm>
            <a:off x="3491880" y="2636912"/>
            <a:ext cx="5481609" cy="23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01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  <a:hlinkClick r:id="rId2" action="ppaction://hlinksldjump"/>
              </a:rPr>
              <a:t>Вызовы ближайшего 10-летия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ng-library.net/images/zTX4XyzT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0000" r="9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532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freepng.ru/20180328/lgw/kisspng-pharmaceutical-drug-medicine-computer-icons-pill-r-creative-5abc2ce1ca1113.680991571522281697827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732" y="260648"/>
            <a:ext cx="2766367" cy="27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niontelecom.ru/upload/medialibrary/c83/c8398b656aeb84da58035b26985d276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1308102" cy="130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clipartkey.com/mpngs/m/261-2611287_white-number-2-black-backgrou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45" b="971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1243863" cy="12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creazilla-store.fra1.digitaloceanspaces.com/emojis/45537/keycap-3-emoji-clipart-m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naem.org/images/default-source/articles-images/naem-2018-article-concept-project-management-business-plan-gear-700x500.jpg?sfvrsn=a73a6b43_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234851"/>
            <a:ext cx="3672408" cy="2623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33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Выбор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спикера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publicdomainpictures.net/pictures/270000/velka/classroom-1537011999RQ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2920" y="1628800"/>
            <a:ext cx="57068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7" y="270892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wordwall.net/ru/resource/20446720</a:t>
            </a:r>
            <a:endParaRPr lang="ru-RU" dirty="0" smtClean="0"/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6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Рефлексия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0862" t="13945" r="37179" b="17102"/>
          <a:stretch/>
        </p:blipFill>
        <p:spPr>
          <a:xfrm>
            <a:off x="3563888" y="1124744"/>
            <a:ext cx="5400600" cy="49923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3968" y="3297764"/>
            <a:ext cx="436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wordwall.net/ru/resource/20630499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68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88640"/>
            <a:ext cx="5579294" cy="6408712"/>
          </a:xfrm>
          <a:solidFill>
            <a:srgbClr val="33CC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Цифровая трансформация в образовании – вызовы и перспективы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24128" y="188640"/>
            <a:ext cx="3312368" cy="6336704"/>
          </a:xfrm>
          <a:solidFill>
            <a:schemeClr val="bg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Степанова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 Ирина Ивановна,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методист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Муниципального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бюджетного образовательного учреждения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«Верещагинский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образовательный комплекс»</a:t>
            </a:r>
          </a:p>
        </p:txBody>
      </p:sp>
      <p:pic>
        <p:nvPicPr>
          <p:cNvPr id="4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7632661" y="260648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6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Направления  трансформации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62728"/>
            <a:ext cx="3606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j-lt"/>
              </a:rPr>
              <a:t>РОЛЬ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воспитанника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/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педагога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3104532"/>
              </p:ext>
            </p:extLst>
          </p:nvPr>
        </p:nvGraphicFramePr>
        <p:xfrm>
          <a:off x="3546522" y="526843"/>
          <a:ext cx="5400602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0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4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Было/есть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Будет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8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Ребенок: 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• объект 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• стандартизированные программы обучения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• образовательная среда: школа (класс), семья (…),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допобразование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• знания, умения, навыки Педагог: • источник знаний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Ребенок: 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• самостоятельный субъект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• индивидуальная траектория движения 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• образовательная среда: школа, театры, музеи, смены, предприятия, семья (партнер), онлайн обучение, неформальное образование 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• практические навыки, компетенции 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Педагог: • навигатор,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тьютор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технолог, методист, ментор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4314787"/>
              </p:ext>
            </p:extLst>
          </p:nvPr>
        </p:nvGraphicFramePr>
        <p:xfrm>
          <a:off x="3546522" y="3789040"/>
          <a:ext cx="5400602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0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48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Процессы образовательной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8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Учебные план </a:t>
                      </a:r>
                    </a:p>
                    <a:p>
                      <a:pPr algn="l"/>
                      <a:r>
                        <a:rPr lang="ru-RU" sz="1400" dirty="0" smtClean="0"/>
                        <a:t>Линейное расписание </a:t>
                      </a:r>
                    </a:p>
                    <a:p>
                      <a:pPr algn="l"/>
                      <a:r>
                        <a:rPr lang="ru-RU" sz="1400" dirty="0" smtClean="0"/>
                        <a:t>Школа </a:t>
                      </a:r>
                    </a:p>
                    <a:p>
                      <a:pPr algn="l"/>
                      <a:r>
                        <a:rPr lang="ru-RU" sz="1400" dirty="0" smtClean="0"/>
                        <a:t>Экзамены, оценочные процедуры</a:t>
                      </a:r>
                    </a:p>
                    <a:p>
                      <a:pPr algn="l"/>
                      <a:r>
                        <a:rPr lang="ru-RU" sz="1400" dirty="0" smtClean="0"/>
                        <a:t> Качество образования (критерии оценочных процедур)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Индивидуальная программа обучения </a:t>
                      </a:r>
                    </a:p>
                    <a:p>
                      <a:r>
                        <a:rPr lang="ru-RU" sz="1400" dirty="0" smtClean="0"/>
                        <a:t>Гибкое модульное расписание Образовательная среда </a:t>
                      </a:r>
                    </a:p>
                    <a:p>
                      <a:r>
                        <a:rPr lang="ru-RU" sz="1400" dirty="0" smtClean="0"/>
                        <a:t>Оценка результата деятельности, цифровой след и пр. </a:t>
                      </a:r>
                    </a:p>
                    <a:p>
                      <a:r>
                        <a:rPr lang="ru-RU" sz="1400" dirty="0" smtClean="0"/>
                        <a:t>Качество жизни (алгоритмы анализа критериев с использованием цифры, искусственного интеллекта)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40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47864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ф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ункционирования дистанционных технологий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Платформа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Zoom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лет</a:t>
            </a:r>
          </a:p>
        </p:txBody>
      </p:sp>
      <p:pic>
        <p:nvPicPr>
          <p:cNvPr id="7170" name="Picture 2" descr="http://windowss10.ru/wp-content/uploads/2020/09/Zoom-Video-Communic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718" y="1700808"/>
            <a:ext cx="54289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9865" y="5659507"/>
            <a:ext cx="436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wordwall.net/ru/resource/20446720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13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03574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функционирования дистанционных технологий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20298" y="35577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Canva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,  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LearningApps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– 9 лет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3" r="18977"/>
          <a:stretch/>
        </p:blipFill>
        <p:spPr bwMode="auto">
          <a:xfrm>
            <a:off x="6215789" y="4653136"/>
            <a:ext cx="2617077" cy="179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39879" y="4111058"/>
            <a:ext cx="302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Google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Класс – 7 лет</a:t>
            </a:r>
          </a:p>
        </p:txBody>
      </p:sp>
      <p:pic>
        <p:nvPicPr>
          <p:cNvPr id="8196" name="Picture 4" descr="https://www.best10logomakers.com/img/otros/5f6a61f759c6bcb2c244fc0c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0117"/>
          <a:stretch/>
        </p:blipFill>
        <p:spPr bwMode="auto">
          <a:xfrm>
            <a:off x="3743909" y="837060"/>
            <a:ext cx="1944216" cy="21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62.userapi.com/a0I3Pe7Xc8m-0xn5mafad9sM2GF2tLT6vbGCUw/NK50TAyAoQ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841481" cy="18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03574" y="3068339"/>
            <a:ext cx="273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QR-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код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– 27 лет</a:t>
            </a:r>
          </a:p>
        </p:txBody>
      </p:sp>
      <p:pic>
        <p:nvPicPr>
          <p:cNvPr id="8200" name="Picture 8" descr="https://penza.mdocs.ru/sites/penza.mdocs.ru/files/FPO-QR-Code-Large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50100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9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91880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«Ранний возраст (0-6 лет) — наиболее важное с точки зрения развития человека, и «упущенное время дошкольника» имеет более серьезные последствия, как для развития ребенка, так и для экономики в целом, чем недополученные знания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 детей школьников»</a:t>
            </a:r>
          </a:p>
        </p:txBody>
      </p:sp>
      <p:pic>
        <p:nvPicPr>
          <p:cNvPr id="9218" name="Picture 2" descr="https://speakerdata2.s3.amazonaws.com/photo/image/828341/James-J.-Heckm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916831"/>
            <a:ext cx="4680520" cy="46805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88640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Известный ученый,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профессор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экономики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 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Чикагского университета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и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нобелевский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лауреат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 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Джеймс 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Хекман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7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Согласно ст. 10 п. 2 ФЗ от 29.12.2012 N 273-ФЗ (ред. от 24.04.2020)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«Об образовании в РФ» дошкольное образование —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первый уровень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общего образования</a:t>
            </a:r>
          </a:p>
        </p:txBody>
      </p:sp>
      <p:pic>
        <p:nvPicPr>
          <p:cNvPr id="10242" name="Picture 2" descr="https://ds04.infourok.ru/uploads/ex/03ab/00029bba-e4e6a936/img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3" t="25968" r="9751" b="3856"/>
          <a:stretch/>
        </p:blipFill>
        <p:spPr bwMode="auto">
          <a:xfrm>
            <a:off x="3577389" y="2060848"/>
            <a:ext cx="5309938" cy="35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6986" y="476672"/>
            <a:ext cx="5907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</a:rPr>
              <a:t>Уровни </a:t>
            </a:r>
          </a:p>
          <a:p>
            <a:pPr algn="ctr"/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</a:rPr>
              <a:t>общего образования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41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88640"/>
            <a:ext cx="5579294" cy="6408712"/>
          </a:xfrm>
          <a:solidFill>
            <a:srgbClr val="33CC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24128" y="188640"/>
            <a:ext cx="3312368" cy="6336704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496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736" y="1628800"/>
            <a:ext cx="3198128" cy="4608512"/>
          </a:xfrm>
          <a:prstGeom prst="rect">
            <a:avLst/>
          </a:prstGeom>
        </p:spPr>
      </p:pic>
      <p:pic>
        <p:nvPicPr>
          <p:cNvPr id="1028" name="Picture 4" descr="https://1.bp.blogspot.com/-DL-qEPfk4qM/XVrhXQCYpYI/AAAAAAAAOJo/60CjHwjnFB4m2NoAu3ffRQeLbBW6SfnEgCLcBGAs/s1600/shutterstock_102382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1313">
            <a:off x="-401983" y="1695377"/>
            <a:ext cx="4984978" cy="49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7.pngegg.com/pngimages/259/205/png-clipart-person-hope-cartoon-smiley-cartoo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7889" r="8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58" r="14714"/>
          <a:stretch/>
        </p:blipFill>
        <p:spPr bwMode="auto">
          <a:xfrm>
            <a:off x="3743598" y="143949"/>
            <a:ext cx="2592288" cy="25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03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 аудитории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50 млн. человек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Авиаперевозки пассажиров –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64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года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828" y="1916832"/>
            <a:ext cx="55149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9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1236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 аудитории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50 млн. человек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Телефон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–50 лет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976" y="1631900"/>
            <a:ext cx="5408407" cy="39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6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275856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 аудитории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50 млн. человек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Электричество –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46 лет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82633"/>
            <a:ext cx="5400600" cy="48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5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275856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 аудитории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50 млн. человек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Компьютер –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14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лет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549010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6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131840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 аудитории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50 млн. человек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Мобильный телефон –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12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лет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980" y="1772816"/>
            <a:ext cx="5486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20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47864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 аудитории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50 млн. человек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Facebook – 3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года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5" b="25693"/>
          <a:stretch/>
        </p:blipFill>
        <p:spPr bwMode="auto">
          <a:xfrm>
            <a:off x="179512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303" y="2276872"/>
            <a:ext cx="5575753" cy="25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87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641</Words>
  <Application>Microsoft Office PowerPoint</Application>
  <PresentationFormat>Экран (4:3)</PresentationFormat>
  <Paragraphs>359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</dc:creator>
  <cp:lastModifiedBy>ирина</cp:lastModifiedBy>
  <cp:revision>68</cp:revision>
  <dcterms:created xsi:type="dcterms:W3CDTF">2021-08-18T05:19:11Z</dcterms:created>
  <dcterms:modified xsi:type="dcterms:W3CDTF">2021-08-25T04:41:12Z</dcterms:modified>
</cp:coreProperties>
</file>