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8" r:id="rId14"/>
    <p:sldId id="271" r:id="rId15"/>
    <p:sldId id="273" r:id="rId16"/>
    <p:sldId id="274" r:id="rId17"/>
    <p:sldId id="275" r:id="rId18"/>
    <p:sldId id="276" r:id="rId19"/>
    <p:sldId id="280" r:id="rId20"/>
    <p:sldId id="283" r:id="rId21"/>
    <p:sldId id="284" r:id="rId22"/>
    <p:sldId id="285" r:id="rId23"/>
    <p:sldId id="287" r:id="rId24"/>
    <p:sldId id="288" r:id="rId25"/>
    <p:sldId id="291" r:id="rId26"/>
    <p:sldId id="292" r:id="rId27"/>
    <p:sldId id="293" r:id="rId28"/>
    <p:sldId id="294" r:id="rId29"/>
    <p:sldId id="289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04" autoAdjust="0"/>
  </p:normalViewPr>
  <p:slideViewPr>
    <p:cSldViewPr>
      <p:cViewPr varScale="1">
        <p:scale>
          <a:sx n="50" d="100"/>
          <a:sy n="50" d="100"/>
        </p:scale>
        <p:origin x="19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70302-60C6-4FA6-9D6C-F7B7B068124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14AD-F6FF-4DDA-BB24-0F272734C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2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1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окончанию</a:t>
            </a:r>
            <a:r>
              <a:rPr lang="ru-RU" baseline="0" dirty="0" smtClean="0"/>
              <a:t> выступления не забывайте про вопрос для аудитории по теме своего выступления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0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Подробно на составляющих урока/занятия/НОД останавливаться не буду. Акцентирую внимание только на общих моментах о которых не стоит забывать при планировании.</a:t>
            </a:r>
          </a:p>
          <a:p>
            <a:pPr marL="228600" indent="-228600">
              <a:buAutoNum type="arabicPeriod"/>
            </a:pPr>
            <a:r>
              <a:rPr lang="ru-RU" dirty="0" smtClean="0"/>
              <a:t>Каждая вещь, наглядность взятые на урок</a:t>
            </a:r>
            <a:r>
              <a:rPr lang="ru-RU" baseline="0" dirty="0" smtClean="0"/>
              <a:t> должны работать. Не смотря на то что это конкурсный урок не забывайте про предметные знания.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Цель – ОДНА, КЛЮЧЕВАЯ. Цель для обучающихся это ценность – это то что принимаю, а не навязывают, т.е. Зачем? Ради чего? </a:t>
            </a:r>
            <a:r>
              <a:rPr lang="ru-RU" dirty="0" smtClean="0"/>
              <a:t> Когда вы для себя поставите цель задайте вопросы себе Что сделать? И Через что? Эти вопросы для себя, а не для детей. Пример: учитель- обсудить причину, Дети- высказать мнение. Далее выходим на планируемый результат. Планируемый</a:t>
            </a:r>
            <a:r>
              <a:rPr lang="ru-RU" baseline="0" dirty="0" smtClean="0"/>
              <a:t> результат-это вовлечение в образовательную деятельность с выходом на: понимание, </a:t>
            </a:r>
            <a:r>
              <a:rPr lang="ru-RU" baseline="0" dirty="0" err="1" smtClean="0"/>
              <a:t>приобритение</a:t>
            </a:r>
            <a:r>
              <a:rPr lang="ru-RU" baseline="0" dirty="0" smtClean="0"/>
              <a:t>, развитие, воспитание, формирование, осознание, развитие и т.д. Могут быть как качественными, так и количественными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Постановка проблемы. Проблема-часть мотивации. Если говорить о теории мотивации по Выготскому, то нужно рассматривать мотивы действий: достижение успеха или избегание наказания. Далее рассмотрим несколько примеров постановки проблемы</a:t>
            </a:r>
          </a:p>
          <a:p>
            <a:pPr marL="228600" indent="-228600">
              <a:buAutoNum type="arabicPeriod"/>
            </a:pPr>
            <a:r>
              <a:rPr lang="ru-RU" dirty="0" smtClean="0"/>
              <a:t>Не забывайте про орфоэпические нормы – это немаловажно при оценивании педагога,</a:t>
            </a:r>
            <a:r>
              <a:rPr lang="ru-RU" baseline="0" dirty="0" smtClean="0"/>
              <a:t> исключите слова-паразиты, междометия. Чистота языка – это важно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Пространство </a:t>
            </a:r>
            <a:r>
              <a:rPr lang="ru-RU" baseline="0" dirty="0" err="1" smtClean="0"/>
              <a:t>педмастерства</a:t>
            </a:r>
            <a:r>
              <a:rPr lang="ru-RU" baseline="0" dirty="0" smtClean="0"/>
              <a:t>: пространство регламента, пространство планирования, пространство импровизации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Метапредмет</a:t>
            </a:r>
            <a:r>
              <a:rPr lang="ru-RU" baseline="0" dirty="0" smtClean="0"/>
              <a:t> - это инструментарий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говорить о рефлексии, то взгляните на нее с другой стороны ни как на подведение итогов, а взгляд назад: что нового, какие эмоции, что будет самым важным. Ведь не может быть </a:t>
            </a:r>
            <a:r>
              <a:rPr lang="ru-RU" baseline="0" dirty="0" err="1" smtClean="0"/>
              <a:t>безоценочного</a:t>
            </a:r>
            <a:r>
              <a:rPr lang="ru-RU" baseline="0" dirty="0" smtClean="0"/>
              <a:t> образования, а вот </a:t>
            </a:r>
            <a:r>
              <a:rPr lang="ru-RU" baseline="0" dirty="0" err="1" smtClean="0"/>
              <a:t>безотметочное</a:t>
            </a:r>
            <a:r>
              <a:rPr lang="ru-RU" baseline="0" dirty="0" smtClean="0"/>
              <a:t> может быть!!!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Анализ это не пересказ урока, занятия, НОД. Помните жюри не только посмотрели ваше открытое занятие, но и на заочном этапе изучили конспект. Вы должны раскрыть в анализе как достигали планируемые результаты в комплексе. </a:t>
            </a:r>
            <a:r>
              <a:rPr lang="ru-RU" baseline="0" smtClean="0"/>
              <a:t>Таким образом </a:t>
            </a:r>
            <a:r>
              <a:rPr lang="ru-RU" baseline="0" dirty="0" smtClean="0"/>
              <a:t>вы показываете, что каждое задание было направлено на достижение планируемых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7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Картина М.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Эшера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«Предел – круг 4 (ад и рай)»  в котором отражены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истины из книги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Ф.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Зимбардо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«Эффект Люцифера»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Мир наполнен и добром, и злом.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Границы между добром и злом проницаемы и расплывчаты.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«Ангелы» могут стать «демонами» и наоборот.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1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Пропорции.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Равенство.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Оптимизм – Пессимизм.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Агрегатное состояние вещества.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Состав жидкости.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Тень – отражение - контраст.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Композиция.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78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Метапредметное</a:t>
            </a:r>
            <a:r>
              <a:rPr lang="ru-RU" dirty="0" smtClean="0"/>
              <a:t> первенство-это новое конкурсное испытание. Вам</a:t>
            </a:r>
            <a:r>
              <a:rPr lang="ru-RU" baseline="0" dirty="0" smtClean="0"/>
              <a:t> необходимо будет выбрать в какой из трех номинаций будете участвовать и в заявке сделать отметку. Количество участников в номинации ограничено, от 5 до 10 человек. В случае если номинация заполнена, вам будет предложено выбрать другую номинацию. Списки участников номинаций будут размещены на сайте 28 января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18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Данное испытание представляет собой систему дуальных дискуссий.</a:t>
            </a:r>
            <a:r>
              <a:rPr lang="ru-RU" baseline="0" dirty="0" smtClean="0"/>
              <a:t> Сюжет будет дан, каждый сюжет состоит из 3 частей. В преамбуле кратко описывается проблемная ситуация, сюжет, обстоятельства, по отношению к которым сформулированы два противоречащих друг другу суждения – тезис и антитезис. До 30 января участники на электронную почту получают сюжеты дискуссий и лист выбора и в течении суток высылают обратно Лист выбора. Обращаю внимание что к каждому сюжету необходимо выбрать тезис или антитезис, которое желаете защищать по данному сюжету. Каждый принимает участие в двух дискуссиях с разными участниками по разным сюжетам.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19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участника описать реальную ситуацию-кейс из своей педагогической деятельности, привести возможные варианты ее решения, описать зону своего профессионального развития в контексте данной ситуации. Свое выступление построить в рамках афоризма, с которым можно как соглашаться, так и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27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6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 smtClean="0"/>
              <a:t>Знакомство </a:t>
            </a:r>
            <a:r>
              <a:rPr lang="ru-RU" baseline="0" dirty="0" smtClean="0"/>
              <a:t>с детьми (беседа с учителем, посещение уроков, занятий по согласованию с администрацией учреждений, на базе которых проходят конкурсные испытания)</a:t>
            </a:r>
          </a:p>
          <a:p>
            <a:r>
              <a:rPr lang="ru-RU" baseline="0" dirty="0" smtClean="0"/>
              <a:t>информация </a:t>
            </a:r>
            <a:r>
              <a:rPr lang="ru-RU" baseline="0" dirty="0" smtClean="0"/>
              <a:t>по конкурсу будет размещаться на сайте методического центра во вкладке Учитель года 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0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1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 документов на конкурс с 20 до 23 января (до 16.00 ч.) Не откладывайте сдачу документов на 23 января на 15.55, чтобы в случае обнаружения ошибок или предоставления</a:t>
            </a:r>
            <a:r>
              <a:rPr lang="ru-RU" baseline="0" dirty="0" smtClean="0"/>
              <a:t> неполного пакета была возможность исправить. 24 января уже формируется жюри и принимать документы физически не успею.</a:t>
            </a:r>
          </a:p>
          <a:p>
            <a:r>
              <a:rPr lang="ru-RU" baseline="0" dirty="0" smtClean="0"/>
              <a:t>Документы на участие должны быть на бумажном и электронном носителях (</a:t>
            </a:r>
            <a:r>
              <a:rPr lang="ru-RU" baseline="0" dirty="0" err="1" smtClean="0"/>
              <a:t>флешкарты</a:t>
            </a:r>
            <a:r>
              <a:rPr lang="ru-RU" baseline="0" dirty="0" smtClean="0"/>
              <a:t> или СД диски).</a:t>
            </a:r>
          </a:p>
          <a:p>
            <a:r>
              <a:rPr lang="ru-RU" baseline="0" dirty="0" smtClean="0"/>
              <a:t>Что должно быть: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Заявка, </a:t>
            </a:r>
            <a:r>
              <a:rPr lang="ru-RU" baseline="0" dirty="0" smtClean="0"/>
              <a:t>–  </a:t>
            </a:r>
            <a:r>
              <a:rPr lang="ru-RU" baseline="0" dirty="0" smtClean="0"/>
              <a:t>необходимо прописать </a:t>
            </a:r>
            <a:r>
              <a:rPr lang="ru-RU" baseline="0" dirty="0" err="1" smtClean="0"/>
              <a:t>метапредметное</a:t>
            </a:r>
            <a:r>
              <a:rPr lang="ru-RU" baseline="0" dirty="0" smtClean="0"/>
              <a:t> первенство, в котором будете принимать участие (форма заявки Приложение 1 в Положении)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Анкета участника. </a:t>
            </a:r>
            <a:r>
              <a:rPr lang="ru-RU" baseline="0" dirty="0" smtClean="0"/>
              <a:t>Новый </a:t>
            </a:r>
            <a:r>
              <a:rPr lang="ru-RU" baseline="0" dirty="0" smtClean="0"/>
              <a:t>раздел в анкете «Профессиональные ценности». Что еще необходимо учесть при заполнении анкеты: Дата рождения прописывается полностью, а не только год рождения; должность, не просто учитель, а Например: учитель математики, учитель по  физической культуре; домашний адрес полностью с индексом; без ошибок заполняем паспортные данные, ИНН и СНИЛС, эти данные необходимы для награждения.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Видео-визитка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Материалы конкурсного урока, занятия, НОД – конспект и используемые дидактические материалы. Все должно быть и в печатном и электронном виде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1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случае если в номинации</a:t>
            </a:r>
            <a:r>
              <a:rPr lang="ru-RU" baseline="0" dirty="0" smtClean="0"/>
              <a:t> менее 3 участников по согласованию перераспределяем в другую номинацию, либо участник снимается с конкурса. Эти вопросы уже решаем в индивидуальном порядке.</a:t>
            </a:r>
          </a:p>
          <a:p>
            <a:r>
              <a:rPr lang="ru-RU" baseline="0" dirty="0" smtClean="0"/>
              <a:t>30 января результаты заочного этапа публикуются на сайте</a:t>
            </a:r>
          </a:p>
          <a:p>
            <a:r>
              <a:rPr lang="ru-RU" baseline="0" dirty="0" smtClean="0"/>
              <a:t>Обращаю ваше внимание, что при сдаче документов все фамилии участников зашифровываются и участник сам вправе передавать данную информацию третьим </a:t>
            </a:r>
            <a:r>
              <a:rPr lang="ru-RU" baseline="0" dirty="0" smtClean="0"/>
              <a:t>лицам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4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методов и приемов формирования функциональной грамотности </a:t>
            </a:r>
            <a:r>
              <a:rPr lang="ru-RU" dirty="0" smtClean="0"/>
              <a:t>обучающихся</a:t>
            </a:r>
          </a:p>
          <a:p>
            <a:r>
              <a:rPr lang="ru-RU" dirty="0" smtClean="0"/>
              <a:t>Способность </a:t>
            </a:r>
            <a:r>
              <a:rPr lang="ru-RU" dirty="0" smtClean="0"/>
              <a:t>добывать и использовать полученные знания в любой жизненной сфере и в</a:t>
            </a:r>
            <a:r>
              <a:rPr lang="ru-RU" baseline="0" dirty="0" smtClean="0"/>
              <a:t> любой жизненной ситуации</a:t>
            </a:r>
            <a:r>
              <a:rPr lang="ru-RU" baseline="0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качестве основных содержательных составляющих функциональной грамотности выделяют шесть: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математическая грамотность, читательская грамотность, естественнонаучная грамотность, финансовая грамотность, глобальные компетенции и креативное мышление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7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5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Какие ошибки часто встречаются  при подготовке выступления и в самом выступлении: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1.Не забывайте о теории и ученых, на основе которых строится ваш педагогический опыт, только исходя из этого определяйте собственные концептуальные позиции;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2. Выделяйте в своем педагогическом опыте наиболее ценные составляющие;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3. Не забывайте про логичность представления опыта.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6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Построение</a:t>
            </a:r>
            <a:r>
              <a:rPr lang="ru-RU" baseline="0" dirty="0" smtClean="0"/>
              <a:t> выступления: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Что Вы делаете?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Для чего делаете?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Как делаете?</a:t>
            </a:r>
          </a:p>
          <a:p>
            <a:pPr marL="0" indent="0">
              <a:buNone/>
            </a:pPr>
            <a:r>
              <a:rPr lang="ru-RU" baseline="0" dirty="0" smtClean="0"/>
              <a:t>Теорию и результаты которые вы представите на методическом семинаре должны найти отражение  во всех конкурсных испытаниях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14AD-F6FF-4DDA-BB24-0F272734C4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2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79489"/>
            <a:ext cx="7858744" cy="178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«Учитель года – 2020»</a:t>
            </a:r>
            <a:br>
              <a:rPr lang="ru-RU" sz="4800" b="1" dirty="0" smtClean="0">
                <a:latin typeface="Arial Black" pitchFamily="34" charset="0"/>
              </a:rPr>
            </a:b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56000"/>
            <a:ext cx="7704856" cy="2321271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Девиз конкурса:</a:t>
            </a: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«Не в количестве знаний заключается образование, но в полном понимании и искусном применении всего того, что знаешь»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                                                                                 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Дистерверг</a:t>
            </a:r>
            <a:r>
              <a:rPr lang="ru-RU" sz="2400" b="1" i="1" dirty="0" smtClean="0">
                <a:solidFill>
                  <a:schemeClr val="tx2"/>
                </a:solidFill>
              </a:rPr>
              <a:t>                                         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76470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Муниципальный конкурс профессионального мастерства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2451332"/>
          </a:xfrm>
        </p:spPr>
        <p:txBody>
          <a:bodyPr/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ru-RU" b="1" i="1" dirty="0">
                <a:solidFill>
                  <a:srgbClr val="073E87"/>
                </a:solidFill>
              </a:rPr>
              <a:t>Девиз конкурса: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b="1" i="1" dirty="0">
                <a:solidFill>
                  <a:srgbClr val="073E87"/>
                </a:solidFill>
              </a:rPr>
              <a:t>«Не в количестве знаний заключается образование, но в полном понимании и искусном применении всего того, что знаешь»</a:t>
            </a: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b="1" i="1" dirty="0">
                <a:solidFill>
                  <a:srgbClr val="073E87"/>
                </a:solidFill>
              </a:rPr>
              <a:t>                                                                                   </a:t>
            </a:r>
            <a:r>
              <a:rPr lang="ru-RU" b="1" i="1" dirty="0" err="1">
                <a:solidFill>
                  <a:srgbClr val="073E87"/>
                </a:solidFill>
              </a:rPr>
              <a:t>Дистерверг</a:t>
            </a:r>
            <a:r>
              <a:rPr lang="ru-RU" b="1" i="1" dirty="0">
                <a:solidFill>
                  <a:srgbClr val="073E87"/>
                </a:solidFill>
              </a:rPr>
              <a:t>                                                  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046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62068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Идея конкурса…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7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0746" y="30020"/>
            <a:ext cx="6353742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Видео-визитка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Мое педагогическое кредо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«Воспитательная команда в действии»</a:t>
            </a:r>
            <a:endParaRPr lang="ru-RU" sz="27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38611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747" y="249855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чем необходимо сосредоточиться: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090261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Идея (должна отражать современные тенденции развития образования)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Сценарий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Музыкальное сопровождение    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Самоанализ педагогической деятельности (формулировка проблем, профессиональная рефлексия)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Перспективы саморазвития и профессионального развития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81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59" cy="36332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Основная идея </a:t>
            </a:r>
            <a:r>
              <a:rPr lang="ru-RU" dirty="0" smtClean="0">
                <a:solidFill>
                  <a:schemeClr val="tx1"/>
                </a:solidFill>
              </a:rPr>
              <a:t>– раскрытие профессионального и методического потенциала конкурсанта, умения применять инновационные технологии в своей практике.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Важна</a:t>
            </a:r>
            <a:r>
              <a:rPr lang="ru-RU" dirty="0" smtClean="0">
                <a:solidFill>
                  <a:schemeClr val="tx1"/>
                </a:solidFill>
              </a:rPr>
              <a:t> практическая реализация предоставленного опыта.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Будьте готовы к вопросам жюри.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Конкурсное испытание «Методический семинар»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8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 определении предмета разговора</a:t>
            </a:r>
            <a:r>
              <a:rPr lang="ru-RU" dirty="0" smtClean="0">
                <a:solidFill>
                  <a:schemeClr val="tx1"/>
                </a:solidFill>
              </a:rPr>
              <a:t>, т.е.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О ЧЁМ ВЫ ХОТИТЕ РАССКАЗАТЬ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 определении объёма информации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Вы хотите рассказать свою педагогическую биографию или представить на обсуждение… ЧТО?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 определении формы представления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своего опыта.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чём необходимо сосредоточиться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5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384929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 опыта. Актуальность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Новизна.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Цель, задачи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Направления деятельности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Технологии. Методики, используемые в работе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(найти «Изюминку»)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Результат (прогнозируемый и реальный)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Диссеминация педагогического опыта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             Взаимодействие </a:t>
            </a:r>
            <a:r>
              <a:rPr lang="ru-RU" i="1" dirty="0">
                <a:solidFill>
                  <a:schemeClr val="tx1"/>
                </a:solidFill>
              </a:rPr>
              <a:t>(сотрудничество) </a:t>
            </a:r>
            <a:r>
              <a:rPr lang="ru-RU" sz="4000" i="1" dirty="0">
                <a:solidFill>
                  <a:srgbClr val="FF0000"/>
                </a:solidFill>
              </a:rPr>
              <a:t>!!!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ЧТО? ЗАЧЕМ? КАК? ЧТО ПОЛУЧАЮ?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1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564904"/>
            <a:ext cx="792087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1. Стиль оформления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2. Фон слайда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3. Палитра цвета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4. Анимационные эффекты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5. </a:t>
            </a:r>
            <a:r>
              <a:rPr lang="ru-RU" sz="3600" b="1" dirty="0" smtClean="0">
                <a:solidFill>
                  <a:schemeClr val="tx1"/>
                </a:solidFill>
              </a:rPr>
              <a:t>Не более 20 слайдов</a:t>
            </a:r>
          </a:p>
          <a:p>
            <a:pPr algn="ctr"/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ru-RU" b="1" dirty="0" smtClean="0"/>
              <a:t>Требования </a:t>
            </a:r>
            <a:r>
              <a:rPr lang="ru-RU" b="1" dirty="0"/>
              <a:t>к оформлению </a:t>
            </a:r>
            <a:r>
              <a:rPr lang="ru-RU" b="1" dirty="0" smtClean="0"/>
              <a:t>презентации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48428"/>
            <a:ext cx="2252580" cy="16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9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631088" cy="3450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Содержание информации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Расположение информации на странице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Размер гарнитуры шрифта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Способы выделения информации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Объем информации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к представлению информации на слайде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85959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1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708920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Виды представления информации:</a:t>
            </a:r>
          </a:p>
          <a:p>
            <a:pPr marL="0" indent="0" algn="ctr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Текст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Таблица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Иллюстрации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Графический материал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</a:t>
            </a:r>
            <a:br>
              <a:rPr lang="ru-RU" b="1" dirty="0" smtClean="0"/>
            </a:br>
            <a:r>
              <a:rPr lang="ru-RU" b="1" dirty="0" smtClean="0"/>
              <a:t>к информационному блоку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8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tx1"/>
                </a:solidFill>
              </a:rPr>
              <a:t>О</a:t>
            </a:r>
            <a:r>
              <a:rPr lang="ru-RU" sz="6000" dirty="0" smtClean="0">
                <a:solidFill>
                  <a:schemeClr val="tx1"/>
                </a:solidFill>
              </a:rPr>
              <a:t>бъем 1 слайд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 (выводы)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5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Тема            Цель            Результат;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Постановка проблемы;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 Образование (воспитание);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 Пространство педагогического мастерства и творчества;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Метапредмет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6. Рефлексия;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7. Анализ урока/занятия/НОД: </a:t>
            </a:r>
          </a:p>
          <a:p>
            <a:pPr marL="0" indent="0">
              <a:buNone/>
            </a:pPr>
            <a:r>
              <a:rPr lang="ru-RU" sz="1500" b="1" dirty="0" smtClean="0"/>
              <a:t>Пример: Я дала это__________  и задала 3 вопроса 1 ______, 2 _______, 3 ______</a:t>
            </a:r>
          </a:p>
          <a:p>
            <a:pPr marL="0" indent="0">
              <a:buNone/>
            </a:pPr>
            <a:r>
              <a:rPr lang="ru-RU" sz="1500" b="1" dirty="0" smtClean="0"/>
              <a:t>1 – это предметные … 2- это </a:t>
            </a:r>
            <a:r>
              <a:rPr lang="ru-RU" sz="1500" b="1" dirty="0" err="1" smtClean="0"/>
              <a:t>метапредметные</a:t>
            </a:r>
            <a:r>
              <a:rPr lang="ru-RU" sz="1500" b="1" dirty="0" smtClean="0"/>
              <a:t> … 3- это личностные…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Конкурсное испытание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«Урок/занятие/НОД»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45" y="5301208"/>
            <a:ext cx="197861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433262" y="255455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15816" y="255455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8884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31 января 2020 года – 14 февраля 2020 года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СП «Путинская школа», СП «Детский сад № 1»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Дополнительно: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СП «СОШ № 2», СП «Детский сад № 7»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</a:t>
            </a:r>
            <a:r>
              <a:rPr lang="en-US" sz="2800" u="sng" dirty="0" smtClean="0"/>
              <a:t>http</a:t>
            </a:r>
            <a:r>
              <a:rPr lang="en-US" sz="2800" u="sng" dirty="0"/>
              <a:t>://ver-rimc.edusite.ru </a:t>
            </a:r>
            <a:endParaRPr lang="ru-RU" sz="2800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             Когда? Где?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0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Рассмотрение ситуации (реальной или выдуманной) или проведение опыта (физического, химического) или «личной истории».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Зрительный образ, изображение (рисунок, график, фотография, карикатура, символ и т.п.).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Работа с понятием (смысловой ряд терминов, пропущенные слова, образ понятия, «лишнее» понятие).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Рассмотрение текстов или отрывков (</a:t>
            </a:r>
            <a:r>
              <a:rPr lang="ru-RU" altLang="ru-RU" sz="2000" kern="0" dirty="0" err="1">
                <a:solidFill>
                  <a:srgbClr val="000000"/>
                </a:solidFill>
                <a:latin typeface="Arial"/>
              </a:rPr>
              <a:t>межпредметные</a:t>
            </a: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 связи, определение проблемы, выделение основных мыслей, заголовок и т.п.).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Проведение игры (подготовленной или спонтанной).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Обсуждение афоризмов, пословиц, мудрых мыслей.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Ответы на загадки и проблемные вопросы (для индивидуальной работы или проведения мозгового штурма).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Изучение предметов материальной культуры и быта.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Нестандартное поведение (провокации, оригинальность).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 Использование видеосюжетов и мультимедийных ресурсов.</a:t>
            </a:r>
          </a:p>
          <a:p>
            <a:pPr marL="457200" lvl="0" indent="-457200" eaLnBrk="0" fontAlgn="base" hangingPunct="0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 Притча или другая метафоричная история.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>Постановка проблемы.</a:t>
            </a:r>
            <a:b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</a:br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>Способы мотивации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/>
          <a:lstStyle/>
          <a:p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>Пример 1. Что </a:t>
            </a:r>
            <a:r>
              <a:rPr lang="ru-RU" altLang="ru-RU" sz="3200" b="1" kern="0" dirty="0">
                <a:solidFill>
                  <a:schemeClr val="bg1"/>
                </a:solidFill>
                <a:latin typeface="Arial"/>
              </a:rPr>
              <a:t>Вы видите? По какой теме может быть проведено занятие?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0710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28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>Пример 2. Какие </a:t>
            </a:r>
            <a:r>
              <a:rPr lang="ru-RU" altLang="ru-RU" sz="3200" b="1" kern="0" dirty="0">
                <a:solidFill>
                  <a:schemeClr val="bg1"/>
                </a:solidFill>
                <a:latin typeface="Arial"/>
              </a:rPr>
              <a:t>вопросы можно обсудить?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700808"/>
            <a:ext cx="4248472" cy="26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1416"/>
            <a:ext cx="3168352" cy="26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4732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18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4" cy="4281339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1. Определить 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тему занятия на основе высказываний.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2. Занять позицию (высказать точку зрения, согласиться или возразить, подобрать аргументы или контраргументы).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3. Сравнить (общее и различие в позициях авторов).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4. Ранжировать (рейтинг высказываний с обоснованием).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5. Дополнить (найти другие высказывания по теме).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6. 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Придумать (сформулировать собственное высказывание).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7. Соотнести высказывания с проблемой или с областями общественной жизни (определенными событиями).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8. Перечислить понятия и дать им определение (или пояснить их смысл).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9. Восстановить пропущенные слова или закончить фразу. 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ru-RU" altLang="ru-RU" kern="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86392"/>
          </a:xfrm>
        </p:spPr>
        <p:txBody>
          <a:bodyPr>
            <a:normAutofit fontScale="90000"/>
          </a:bodyPr>
          <a:lstStyle/>
          <a:p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/>
            </a:r>
            <a:b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</a:br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>Пример 3</a:t>
            </a:r>
            <a:b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</a:br>
            <a:r>
              <a:rPr lang="ru-RU" altLang="ru-RU" sz="3200" b="1" kern="0" dirty="0" smtClean="0">
                <a:solidFill>
                  <a:schemeClr val="bg1"/>
                </a:solidFill>
                <a:latin typeface="Arial"/>
              </a:rPr>
              <a:t>Работа </a:t>
            </a:r>
            <a:r>
              <a:rPr lang="ru-RU" altLang="ru-RU" sz="3200" b="1" kern="0" dirty="0">
                <a:solidFill>
                  <a:schemeClr val="bg1"/>
                </a:solidFill>
                <a:latin typeface="Arial"/>
              </a:rPr>
              <a:t>с высказыванием (афоризмом)</a:t>
            </a:r>
            <a:br>
              <a:rPr lang="ru-RU" altLang="ru-RU" sz="3200" b="1" kern="0" dirty="0">
                <a:solidFill>
                  <a:schemeClr val="bg1"/>
                </a:solidFill>
                <a:latin typeface="Arial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5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интерактивное конкурсное испытание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Направлен на выявление у участников умений ориентироваться в неопределенной ситуации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Номинация по выбору: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«Публичное выступление»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«Аргументация в дискуссии»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«Интерпретация в контексте»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Списки участников будут опубликованы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на сайте 28 января 2020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Конкурсное испытание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 err="1" smtClean="0"/>
              <a:t>Метапредметное</a:t>
            </a:r>
            <a:r>
              <a:rPr lang="ru-RU" sz="4000" b="1" dirty="0" smtClean="0"/>
              <a:t> первенство»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88712"/>
            <a:ext cx="1819547" cy="132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1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6"/>
            <a:ext cx="8735219" cy="377786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Дискуссия между двумя участниками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Дискуссия по заданным сюжетам (преамбула, тезис, антитезис)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Каждый принимает участие в 2 дискуссиях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Расписание дискуссий будут известны не ранее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5 февраля 2020 г.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Процедура дуальной дискуссии в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Положении к конкурсу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Конкурсное испытание </a:t>
            </a:r>
            <a:r>
              <a:rPr lang="ru-RU" sz="2000" b="1" dirty="0" smtClean="0"/>
              <a:t>«</a:t>
            </a:r>
            <a:r>
              <a:rPr lang="ru-RU" sz="2000" b="1" dirty="0" err="1"/>
              <a:t>Метапредметное</a:t>
            </a:r>
            <a:r>
              <a:rPr lang="ru-RU" sz="2000" b="1" dirty="0"/>
              <a:t> первенство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Номинация «Аргументация в дискуссии»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5224"/>
            <a:ext cx="18224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Служба </a:t>
            </a:r>
            <a:r>
              <a:rPr lang="ru-RU" dirty="0">
                <a:solidFill>
                  <a:schemeClr val="tx1"/>
                </a:solidFill>
              </a:rPr>
              <a:t>в армии - за и против.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Преамбула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Что дает армия? Служить или не служить? Таковы основные вопросы сегодняшнего дня. Конечно, глупо сравнивать нынешнюю армию с вооруженными силами СССР. Служба в армии уже не является долгом каждого молодого человека перед страной. Тогда зачем это нужно?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Тезис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Служба в армии – священный долг каждого гражданина России.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Антитезис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Служба в армии – потеря времени.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/>
              <a:t>Пример.</a:t>
            </a:r>
            <a:br>
              <a:rPr lang="ru-RU" sz="2000" b="1" dirty="0" smtClean="0"/>
            </a:br>
            <a:r>
              <a:rPr lang="ru-RU" sz="2000" dirty="0" smtClean="0"/>
              <a:t>Конкурсное </a:t>
            </a:r>
            <a:r>
              <a:rPr lang="ru-RU" sz="2000" dirty="0"/>
              <a:t>испытание «</a:t>
            </a:r>
            <a:r>
              <a:rPr lang="ru-RU" sz="2000" dirty="0" err="1"/>
              <a:t>Метапредметное</a:t>
            </a:r>
            <a:r>
              <a:rPr lang="ru-RU" sz="2000" dirty="0"/>
              <a:t> первенство»</a:t>
            </a:r>
            <a:br>
              <a:rPr lang="ru-RU" sz="2000" dirty="0"/>
            </a:br>
            <a:r>
              <a:rPr lang="ru-RU" sz="2000" dirty="0"/>
              <a:t>Номинация «Аргументация в дискуссии»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248"/>
            <a:ext cx="14208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65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624357" cy="43924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Карточка с афоризмом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Подготовка в течении двух минут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Выступление не более трех минут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Вопросы экспертов в течении двух минут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Алгоритм: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Продумайте </a:t>
            </a:r>
            <a:r>
              <a:rPr lang="ru-RU" dirty="0">
                <a:solidFill>
                  <a:schemeClr val="tx1"/>
                </a:solidFill>
              </a:rPr>
              <a:t>3-х частную композицию выступления (должны быть вступление, основная часть, заключение). </a:t>
            </a:r>
            <a:r>
              <a:rPr lang="ru-RU" dirty="0" smtClean="0">
                <a:solidFill>
                  <a:schemeClr val="tx1"/>
                </a:solidFill>
              </a:rPr>
              <a:t>Заранее </a:t>
            </a:r>
            <a:r>
              <a:rPr lang="ru-RU" dirty="0">
                <a:solidFill>
                  <a:schemeClr val="tx1"/>
                </a:solidFill>
              </a:rPr>
              <a:t>подготовьте и выучите первую фразу, подготовьте слова-связки предложений в вашем устном тексте.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Создайте </a:t>
            </a:r>
            <a:r>
              <a:rPr lang="ru-RU" dirty="0">
                <a:solidFill>
                  <a:schemeClr val="tx1"/>
                </a:solidFill>
              </a:rPr>
              <a:t>письменный текст выступления или составьте его план (можно тезисы).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Подберите интересные примеры и веские аргументы, доказывающие ваши мысли и суждения.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Придумайте </a:t>
            </a:r>
            <a:r>
              <a:rPr lang="ru-RU" dirty="0">
                <a:solidFill>
                  <a:schemeClr val="tx1"/>
                </a:solidFill>
              </a:rPr>
              <a:t>о ней историю, назовите 3 существенные, на Ваш взгляд, характеристики.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Что бы Вы добавили или изменили? (личный вклад)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Конкурсное </a:t>
            </a:r>
            <a:r>
              <a:rPr lang="ru-RU" sz="2000" b="1" dirty="0" smtClean="0"/>
              <a:t>испытание «</a:t>
            </a:r>
            <a:r>
              <a:rPr lang="ru-RU" sz="2000" b="1" dirty="0" err="1" smtClean="0"/>
              <a:t>Метапредметное</a:t>
            </a:r>
            <a:r>
              <a:rPr lang="ru-RU" sz="2000" b="1" dirty="0" smtClean="0"/>
              <a:t> первенство</a:t>
            </a:r>
            <a:r>
              <a:rPr lang="ru-RU" sz="2000" b="1" dirty="0"/>
              <a:t>»</a:t>
            </a:r>
            <a:br>
              <a:rPr lang="ru-RU" sz="2000" b="1" dirty="0"/>
            </a:br>
            <a:r>
              <a:rPr lang="ru-RU" sz="2000" b="1" dirty="0"/>
              <a:t>Номинация </a:t>
            </a:r>
            <a:r>
              <a:rPr lang="ru-RU" sz="2000" b="1" dirty="0" smtClean="0"/>
              <a:t>«Публичное выступление»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25" y="5805264"/>
            <a:ext cx="1418124" cy="102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2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Выдается на основании жеребьевки контекст интерпретации текста и порядок выступления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Время на подготовку – 5 минут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Выступление не более 3 минут</a:t>
            </a:r>
          </a:p>
          <a:p>
            <a:pPr marL="0" lvl="0" indent="0" algn="ctr">
              <a:buClr>
                <a:srgbClr val="31B6FD"/>
              </a:buClr>
              <a:buNone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Процедура прохождения испытания в</a:t>
            </a:r>
            <a:endParaRPr lang="ru-RU" sz="2200" b="1" dirty="0">
              <a:solidFill>
                <a:srgbClr val="C00000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2200" b="1" dirty="0">
                <a:solidFill>
                  <a:srgbClr val="C00000"/>
                </a:solidFill>
              </a:rPr>
              <a:t>Положении к конкурсу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Конкурсное испытание «</a:t>
            </a:r>
            <a:r>
              <a:rPr lang="ru-RU" sz="2000" b="1" dirty="0" err="1"/>
              <a:t>Метапредметное</a:t>
            </a:r>
            <a:r>
              <a:rPr lang="ru-RU" sz="2000" b="1" dirty="0"/>
              <a:t> первенство»</a:t>
            </a:r>
            <a:br>
              <a:rPr lang="ru-RU" sz="2000" b="1" dirty="0"/>
            </a:br>
            <a:r>
              <a:rPr lang="ru-RU" sz="2000" b="1" dirty="0"/>
              <a:t>Номинация </a:t>
            </a:r>
            <a:r>
              <a:rPr lang="ru-RU" sz="2000" b="1" dirty="0" smtClean="0"/>
              <a:t>«Интерпретация в контекстах»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4208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11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Динамичность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Целостность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Способы и приемы (отработка навыков)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Диагностичность</a:t>
            </a:r>
            <a:r>
              <a:rPr lang="ru-RU" dirty="0" smtClean="0">
                <a:solidFill>
                  <a:schemeClr val="tx1"/>
                </a:solidFill>
              </a:rPr>
              <a:t> процедуры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Конкурсное испытание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«Мастер - класс»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2320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       </a:t>
            </a:r>
            <a:r>
              <a:rPr lang="ru-RU" sz="2600" b="1" dirty="0" smtClean="0">
                <a:solidFill>
                  <a:schemeClr val="tx1"/>
                </a:solidFill>
              </a:rPr>
              <a:t>Номинации: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Педагог дошкольного образовательного учреждения;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Учитель общего образования;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Классный руководитель;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Педагогический дебют;</a:t>
            </a: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rgbClr val="FF0000"/>
                </a:solidFill>
              </a:rPr>
              <a:t>Лидеры воспитания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920" y="338328"/>
            <a:ext cx="62025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Номинации конкурса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1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338328"/>
            <a:ext cx="5338936" cy="1252728"/>
          </a:xfrm>
        </p:spPr>
        <p:txBody>
          <a:bodyPr/>
          <a:lstStyle/>
          <a:p>
            <a:r>
              <a:rPr lang="ru-RU" dirty="0" smtClean="0"/>
              <a:t>Напутствие…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2232247" cy="162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3488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 талантливы и креативны!</a:t>
            </a:r>
          </a:p>
          <a:p>
            <a:pPr algn="ctr"/>
            <a:r>
              <a:rPr lang="ru-RU" sz="2800" dirty="0" smtClean="0"/>
              <a:t>Вы обладаете инновационным опытом!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При всей серьезности конкурса оставайтесь задорными, веселыми и непохожими на других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7028" y="450912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/>
          </a:p>
          <a:p>
            <a:pPr algn="ctr"/>
            <a:r>
              <a:rPr lang="ru-RU" sz="2800" dirty="0" smtClean="0"/>
              <a:t>Продемонстрируйте свою индивидуальность </a:t>
            </a:r>
          </a:p>
          <a:p>
            <a:pPr algn="ctr"/>
            <a:r>
              <a:rPr lang="ru-RU" sz="2800" dirty="0" smtClean="0"/>
              <a:t>Пусть Ваша работа принесет Вам высокие баллы!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04248" y="5894115"/>
            <a:ext cx="2724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уважением,</a:t>
            </a:r>
          </a:p>
          <a:p>
            <a:r>
              <a:rPr lang="ru-RU" sz="1400" dirty="0" smtClean="0"/>
              <a:t> председатель жюри конкурса М.В. Власова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5464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63144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Заявка;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Анкета участника;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Видео-визитка </a:t>
            </a:r>
            <a:r>
              <a:rPr lang="ru-RU" sz="2800" dirty="0" smtClean="0">
                <a:solidFill>
                  <a:srgbClr val="FF0000"/>
                </a:solidFill>
              </a:rPr>
              <a:t>!!!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номинации 1-4  «Моё педагогическое </a:t>
            </a:r>
            <a:r>
              <a:rPr lang="ru-RU" sz="2800" dirty="0">
                <a:solidFill>
                  <a:schemeClr val="tx1"/>
                </a:solidFill>
              </a:rPr>
              <a:t>кредо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номинация 5 «Воспитательная команда в действии»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ru-RU" sz="2800" dirty="0" smtClean="0">
                <a:solidFill>
                  <a:schemeClr val="tx1"/>
                </a:solidFill>
              </a:rPr>
              <a:t>.  2 фотографии (</a:t>
            </a:r>
            <a:r>
              <a:rPr lang="ru-RU" sz="2800" b="1" dirty="0" smtClean="0">
                <a:solidFill>
                  <a:srgbClr val="C00000"/>
                </a:solidFill>
              </a:rPr>
              <a:t>сюжетную и портретную</a:t>
            </a:r>
            <a:r>
              <a:rPr lang="ru-RU" sz="2800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ru-RU" sz="2800" dirty="0" smtClean="0">
                <a:solidFill>
                  <a:schemeClr val="tx1"/>
                </a:solidFill>
              </a:rPr>
              <a:t>. Номинации 1-4  Методические разработки (материалы конкурсного урока/занятия).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      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920" y="338328"/>
            <a:ext cx="62025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Организационный этап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/>
              <a:t>(20 </a:t>
            </a:r>
            <a:r>
              <a:rPr lang="ru-RU" sz="3100" b="1" dirty="0"/>
              <a:t>января </a:t>
            </a:r>
            <a:r>
              <a:rPr lang="ru-RU" sz="3100" b="1" dirty="0" smtClean="0"/>
              <a:t>2020 </a:t>
            </a:r>
            <a:r>
              <a:rPr lang="ru-RU" sz="3100" b="1" dirty="0"/>
              <a:t>г. – </a:t>
            </a:r>
            <a:r>
              <a:rPr lang="ru-RU" sz="3100" b="1" dirty="0" smtClean="0"/>
              <a:t>23 </a:t>
            </a:r>
            <a:r>
              <a:rPr lang="ru-RU" sz="3100" b="1" dirty="0"/>
              <a:t>января </a:t>
            </a:r>
            <a:r>
              <a:rPr lang="ru-RU" sz="3100" b="1" dirty="0" smtClean="0"/>
              <a:t>2020 </a:t>
            </a:r>
            <a:r>
              <a:rPr lang="ru-RU" sz="3100" b="1" dirty="0"/>
              <a:t>г</a:t>
            </a:r>
            <a:r>
              <a:rPr lang="ru-RU" sz="3100" b="1" dirty="0" smtClean="0"/>
              <a:t>.)</a:t>
            </a:r>
            <a:endParaRPr lang="ru-RU" sz="3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564904"/>
            <a:ext cx="7876397" cy="36332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!!!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Номинация считается состоявшейся, если в данной номинации представлено не менее трех участников</a:t>
            </a:r>
          </a:p>
          <a:p>
            <a:pPr lvl="0">
              <a:buClr>
                <a:srgbClr val="31B6FD"/>
              </a:buClr>
            </a:pPr>
            <a:r>
              <a:rPr lang="ru-RU" dirty="0">
                <a:solidFill>
                  <a:schemeClr val="tx1"/>
                </a:solidFill>
              </a:rPr>
              <a:t>Экспертиза представленных </a:t>
            </a:r>
            <a:r>
              <a:rPr lang="ru-RU" dirty="0" smtClean="0">
                <a:solidFill>
                  <a:schemeClr val="tx1"/>
                </a:solidFill>
              </a:rPr>
              <a:t>материалов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!!!</a:t>
            </a:r>
            <a:r>
              <a:rPr lang="ru-RU" dirty="0" smtClean="0">
                <a:solidFill>
                  <a:schemeClr val="tx1"/>
                </a:solidFill>
              </a:rPr>
              <a:t>Допуск к очному участию – не менее 50% набранных баллов, от максимально возможного количества</a:t>
            </a:r>
          </a:p>
          <a:p>
            <a:pPr marL="0" lvl="0" indent="0" algn="ctr">
              <a:spcBef>
                <a:spcPts val="0"/>
              </a:spcBef>
              <a:buClr>
                <a:srgbClr val="31B6FD"/>
              </a:buClr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У </a:t>
            </a:r>
            <a:r>
              <a:rPr lang="ru-RU" sz="2000" b="1" dirty="0">
                <a:solidFill>
                  <a:srgbClr val="C00000"/>
                </a:solidFill>
              </a:rPr>
              <a:t>конкурсантов, прошедших в очный этап конкурса, </a:t>
            </a:r>
          </a:p>
          <a:p>
            <a:pPr marL="0" lvl="0" indent="0" algn="ctr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2000" b="1" dirty="0">
                <a:solidFill>
                  <a:srgbClr val="C00000"/>
                </a:solidFill>
              </a:rPr>
              <a:t>результаты заочного этапа АННУЛИРУЮТСЯ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3462" y="338328"/>
            <a:ext cx="623701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Заочный этап</a:t>
            </a:r>
            <a:br>
              <a:rPr lang="ru-RU" b="1" dirty="0" smtClean="0"/>
            </a:br>
            <a:r>
              <a:rPr lang="ru-RU" sz="3100" b="1" dirty="0" smtClean="0"/>
              <a:t>(24 января 2020 г. – 30 января 2020 г.)</a:t>
            </a:r>
            <a:endParaRPr lang="ru-RU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8" y="195334"/>
            <a:ext cx="2376264" cy="172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640960" cy="345069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31 января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Открытие конкурса «Учитель года - 2020»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Конкурсное 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«Методический семинар»</a:t>
            </a:r>
          </a:p>
          <a:p>
            <a:pPr lvl="0">
              <a:buClr>
                <a:srgbClr val="31B6FD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03 февраля </a:t>
            </a:r>
            <a:r>
              <a:rPr lang="ru-RU" sz="2800" b="1" dirty="0">
                <a:solidFill>
                  <a:prstClr val="black"/>
                </a:solidFill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</a:rPr>
              <a:t>05 февраля</a:t>
            </a:r>
            <a:endParaRPr lang="ru-RU" sz="28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prstClr val="black"/>
                </a:solidFill>
              </a:rPr>
              <a:t>Конкурсное испытание </a:t>
            </a:r>
            <a:r>
              <a:rPr lang="ru-RU" sz="2800" b="1" dirty="0">
                <a:solidFill>
                  <a:prstClr val="black"/>
                </a:solidFill>
              </a:rPr>
              <a:t>«</a:t>
            </a:r>
            <a:r>
              <a:rPr lang="ru-RU" sz="2800" b="1" dirty="0" smtClean="0">
                <a:solidFill>
                  <a:prstClr val="black"/>
                </a:solidFill>
              </a:rPr>
              <a:t>Урок/занятие/НОД»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06 февраля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Конкурсное 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Метапредметное</a:t>
            </a:r>
            <a:r>
              <a:rPr lang="ru-RU" sz="2800" b="1" dirty="0" smtClean="0">
                <a:solidFill>
                  <a:schemeClr val="tx1"/>
                </a:solidFill>
              </a:rPr>
              <a:t> первенство»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920" y="338327"/>
            <a:ext cx="6202560" cy="16971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Основной этап, 1 тур</a:t>
            </a:r>
            <a:br>
              <a:rPr lang="ru-RU" b="1" dirty="0" smtClean="0"/>
            </a:br>
            <a:r>
              <a:rPr lang="ru-RU" sz="2800" b="1" dirty="0" smtClean="0"/>
              <a:t>(31 января 2020 г. – 06 февраля 2020 г.)</a:t>
            </a:r>
            <a:br>
              <a:rPr lang="ru-RU" sz="2800" b="1" dirty="0" smtClean="0"/>
            </a:br>
            <a:r>
              <a:rPr lang="ru-RU" sz="2800" b="1" dirty="0" smtClean="0"/>
              <a:t> номинации 1 - 4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568952" cy="345069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sz="2600" b="1" dirty="0">
                <a:solidFill>
                  <a:prstClr val="black"/>
                </a:solidFill>
              </a:rPr>
              <a:t>31 января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600" dirty="0">
                <a:solidFill>
                  <a:prstClr val="black"/>
                </a:solidFill>
              </a:rPr>
              <a:t>Открытие конкурса «Учитель года - 2020</a:t>
            </a:r>
            <a:r>
              <a:rPr lang="ru-RU" sz="2600" dirty="0" smtClean="0">
                <a:solidFill>
                  <a:prstClr val="black"/>
                </a:solidFill>
              </a:rPr>
              <a:t>»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600" dirty="0">
                <a:solidFill>
                  <a:prstClr val="black"/>
                </a:solidFill>
              </a:rPr>
              <a:t>Конкурсное испытание </a:t>
            </a:r>
            <a:r>
              <a:rPr lang="ru-RU" sz="2600" b="1" dirty="0">
                <a:solidFill>
                  <a:prstClr val="black"/>
                </a:solidFill>
              </a:rPr>
              <a:t>«Методический семинар</a:t>
            </a:r>
            <a:r>
              <a:rPr lang="ru-RU" sz="2600" b="1" dirty="0" smtClean="0">
                <a:solidFill>
                  <a:prstClr val="black"/>
                </a:solidFill>
              </a:rPr>
              <a:t>»</a:t>
            </a:r>
            <a:endParaRPr lang="ru-RU" sz="2600" dirty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04 февраля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Конкурсное 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«Разговор с родителями»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05 февраля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Конкурсное 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«Мастер-класс»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920" y="338327"/>
            <a:ext cx="5996880" cy="1697145"/>
          </a:xfrm>
        </p:spPr>
        <p:txBody>
          <a:bodyPr>
            <a:normAutofit/>
          </a:bodyPr>
          <a:lstStyle/>
          <a:p>
            <a:r>
              <a:rPr lang="ru-RU" b="1" dirty="0"/>
              <a:t>Основной этап, 1 тур</a:t>
            </a:r>
            <a:br>
              <a:rPr lang="ru-RU" b="1" dirty="0"/>
            </a:br>
            <a:r>
              <a:rPr lang="ru-RU" sz="2500" b="1" dirty="0"/>
              <a:t>(31 января 2020 г. – 06 февраля 2020 г.)</a:t>
            </a:r>
            <a:br>
              <a:rPr lang="ru-RU" sz="2500" b="1" dirty="0"/>
            </a:br>
            <a:r>
              <a:rPr lang="ru-RU" sz="2800" b="1" dirty="0" smtClean="0"/>
              <a:t> номинация «Лидеры воспитания»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7"/>
            <a:ext cx="7956872" cy="3450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07 февраля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Конкурсное испытание «</a:t>
            </a:r>
            <a:r>
              <a:rPr lang="ru-RU" sz="2800" b="1" dirty="0" smtClean="0">
                <a:solidFill>
                  <a:schemeClr val="tx1"/>
                </a:solidFill>
              </a:rPr>
              <a:t>Блиц - выступление</a:t>
            </a:r>
            <a:r>
              <a:rPr lang="ru-RU" sz="2800" dirty="0" smtClean="0">
                <a:solidFill>
                  <a:schemeClr val="tx1"/>
                </a:solidFill>
              </a:rPr>
              <a:t>» 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Конкурсное испытание «</a:t>
            </a:r>
            <a:r>
              <a:rPr lang="ru-RU" sz="2800" b="1" dirty="0" smtClean="0">
                <a:solidFill>
                  <a:schemeClr val="tx1"/>
                </a:solidFill>
              </a:rPr>
              <a:t>Мастер - класс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8328"/>
            <a:ext cx="6203032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Основной этап, </a:t>
            </a:r>
            <a:r>
              <a:rPr lang="ru-RU" b="1" dirty="0" smtClean="0"/>
              <a:t>2 </a:t>
            </a:r>
            <a:r>
              <a:rPr lang="ru-RU" b="1" dirty="0"/>
              <a:t>тур</a:t>
            </a:r>
            <a:br>
              <a:rPr lang="ru-RU" b="1" dirty="0"/>
            </a:br>
            <a:r>
              <a:rPr lang="ru-RU" sz="3100" b="1" dirty="0" smtClean="0"/>
              <a:t>(29 </a:t>
            </a:r>
            <a:r>
              <a:rPr lang="ru-RU" sz="3100" b="1" dirty="0"/>
              <a:t>января 2019 г. – </a:t>
            </a:r>
            <a:r>
              <a:rPr lang="ru-RU" sz="3100" b="1" dirty="0" smtClean="0"/>
              <a:t>30 </a:t>
            </a:r>
            <a:r>
              <a:rPr lang="ru-RU" sz="3100" b="1" dirty="0"/>
              <a:t>января 2019 г.)</a:t>
            </a:r>
            <a:br>
              <a:rPr lang="ru-RU" sz="3100" b="1" dirty="0"/>
            </a:br>
            <a:r>
              <a:rPr lang="ru-RU" sz="3100" b="1" dirty="0"/>
              <a:t> </a:t>
            </a:r>
            <a:r>
              <a:rPr lang="ru-RU" sz="3100" b="1" dirty="0" smtClean="0"/>
              <a:t>номинации 1 - 3</a:t>
            </a:r>
            <a:endParaRPr lang="ru-RU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397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212976"/>
            <a:ext cx="8568952" cy="1473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14 февраля 2019 г.</a:t>
            </a:r>
            <a:endParaRPr lang="ru-RU" sz="6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338328"/>
            <a:ext cx="59150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Закрытие конкурса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38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774</TotalTime>
  <Words>2316</Words>
  <Application>Microsoft Office PowerPoint</Application>
  <PresentationFormat>Экран (4:3)</PresentationFormat>
  <Paragraphs>274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Candara</vt:lpstr>
      <vt:lpstr>Symbol</vt:lpstr>
      <vt:lpstr>Волна</vt:lpstr>
      <vt:lpstr>«Учитель года – 2020» </vt:lpstr>
      <vt:lpstr>             Когда? Где?</vt:lpstr>
      <vt:lpstr>Номинации конкурса</vt:lpstr>
      <vt:lpstr>Организационный этап (20 января 2020 г. – 23 января 2020 г.)</vt:lpstr>
      <vt:lpstr>Заочный этап (24 января 2020 г. – 30 января 2020 г.)</vt:lpstr>
      <vt:lpstr>Основной этап, 1 тур (31 января 2020 г. – 06 февраля 2020 г.)  номинации 1 - 4</vt:lpstr>
      <vt:lpstr>Основной этап, 1 тур (31 января 2020 г. – 06 февраля 2020 г.)  номинация «Лидеры воспитания»</vt:lpstr>
      <vt:lpstr>Основной этап, 2 тур (29 января 2019 г. – 30 января 2019 г.)  номинации 1 - 3</vt:lpstr>
      <vt:lpstr>Закрытие конкурса</vt:lpstr>
      <vt:lpstr>Презентация PowerPoint</vt:lpstr>
      <vt:lpstr>Видео-визитка  «Мое педагогическое кредо» «Воспитательная команда в действии»</vt:lpstr>
      <vt:lpstr>Конкурсное испытание «Методический семинар»</vt:lpstr>
      <vt:lpstr>На чём необходимо сосредоточиться</vt:lpstr>
      <vt:lpstr>ЧТО? ЗАЧЕМ? КАК? ЧТО ПОЛУЧАЮ?</vt:lpstr>
      <vt:lpstr>Требования к оформлению презентации</vt:lpstr>
      <vt:lpstr>Требования к представлению информации на слайде</vt:lpstr>
      <vt:lpstr>Требования  к информационному блоку</vt:lpstr>
      <vt:lpstr>Заключение (выводы)</vt:lpstr>
      <vt:lpstr>Конкурсное испытание  «Урок/занятие/НОД»</vt:lpstr>
      <vt:lpstr>Постановка проблемы. Способы мотивации</vt:lpstr>
      <vt:lpstr>Пример 1. Что Вы видите? По какой теме может быть проведено занятие?</vt:lpstr>
      <vt:lpstr>Пример 2. Какие вопросы можно обсудить?</vt:lpstr>
      <vt:lpstr> Пример 3 Работа с высказыванием (афоризмом) </vt:lpstr>
      <vt:lpstr>Конкурсное испытание  «Метапредметное первенство»</vt:lpstr>
      <vt:lpstr>Конкурсное испытание «Метапредметное первенство» Номинация «Аргументация в дискуссии»</vt:lpstr>
      <vt:lpstr>Пример. Конкурсное испытание «Метапредметное первенство» Номинация «Аргументация в дискуссии»</vt:lpstr>
      <vt:lpstr>Конкурсное испытание «Метапредметное первенство» Номинация «Публичное выступление»</vt:lpstr>
      <vt:lpstr>Конкурсное испытание «Метапредметное первенство» Номинация «Интерпретация в контекстах»</vt:lpstr>
      <vt:lpstr>Конкурсное испытание  «Мастер - класс»</vt:lpstr>
      <vt:lpstr>Напутствие…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</cp:lastModifiedBy>
  <cp:revision>181</cp:revision>
  <dcterms:created xsi:type="dcterms:W3CDTF">2018-12-05T08:13:29Z</dcterms:created>
  <dcterms:modified xsi:type="dcterms:W3CDTF">2020-01-20T04:19:45Z</dcterms:modified>
</cp:coreProperties>
</file>