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sldIdLst>
    <p:sldId id="256" r:id="rId2"/>
    <p:sldId id="513" r:id="rId3"/>
    <p:sldId id="573" r:id="rId4"/>
    <p:sldId id="574" r:id="rId5"/>
    <p:sldId id="563" r:id="rId6"/>
    <p:sldId id="620" r:id="rId7"/>
    <p:sldId id="621" r:id="rId8"/>
    <p:sldId id="558" r:id="rId9"/>
    <p:sldId id="551" r:id="rId10"/>
    <p:sldId id="622" r:id="rId11"/>
    <p:sldId id="557" r:id="rId12"/>
    <p:sldId id="556" r:id="rId13"/>
    <p:sldId id="555" r:id="rId14"/>
    <p:sldId id="623" r:id="rId15"/>
    <p:sldId id="589" r:id="rId16"/>
    <p:sldId id="625" r:id="rId17"/>
    <p:sldId id="626" r:id="rId18"/>
    <p:sldId id="627" r:id="rId19"/>
    <p:sldId id="628" r:id="rId20"/>
    <p:sldId id="590" r:id="rId21"/>
    <p:sldId id="630" r:id="rId22"/>
    <p:sldId id="629" r:id="rId23"/>
    <p:sldId id="619" r:id="rId24"/>
    <p:sldId id="591" r:id="rId25"/>
    <p:sldId id="592" r:id="rId26"/>
    <p:sldId id="631" r:id="rId27"/>
    <p:sldId id="588" r:id="rId28"/>
    <p:sldId id="578" r:id="rId29"/>
    <p:sldId id="576" r:id="rId30"/>
    <p:sldId id="577" r:id="rId31"/>
    <p:sldId id="568" r:id="rId32"/>
    <p:sldId id="569" r:id="rId33"/>
    <p:sldId id="570" r:id="rId34"/>
    <p:sldId id="564" r:id="rId35"/>
    <p:sldId id="566" r:id="rId36"/>
    <p:sldId id="565" r:id="rId37"/>
    <p:sldId id="567" r:id="rId38"/>
    <p:sldId id="632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39033"/>
    <a:srgbClr val="CC3300"/>
    <a:srgbClr val="E9FF79"/>
    <a:srgbClr val="FFA3D8"/>
    <a:srgbClr val="AF58C0"/>
    <a:srgbClr val="F9FFDD"/>
    <a:srgbClr val="F3FFB7"/>
    <a:srgbClr val="500000"/>
    <a:srgbClr val="FF47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80467" autoAdjust="0"/>
  </p:normalViewPr>
  <p:slideViewPr>
    <p:cSldViewPr>
      <p:cViewPr varScale="1">
        <p:scale>
          <a:sx n="93" d="100"/>
          <a:sy n="93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FA88C1-AFDC-4117-A4D7-16A8C7DA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73A72-8340-4122-BA8D-C6281ECE185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A88C1-AFDC-4117-A4D7-16A8C7DA31B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A88C1-AFDC-4117-A4D7-16A8C7DA31B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A88C1-AFDC-4117-A4D7-16A8C7DA31B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A88C1-AFDC-4117-A4D7-16A8C7DA31B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/>
            <a:ahLst/>
            <a:cxnLst>
              <a:cxn ang="0">
                <a:pos x="8" y="3103"/>
              </a:cxn>
              <a:cxn ang="0">
                <a:pos x="2913" y="3102"/>
              </a:cxn>
              <a:cxn ang="0">
                <a:pos x="3143" y="3022"/>
              </a:cxn>
              <a:cxn ang="0">
                <a:pos x="3668" y="2460"/>
              </a:cxn>
              <a:cxn ang="0">
                <a:pos x="4129" y="2235"/>
              </a:cxn>
              <a:cxn ang="0">
                <a:pos x="5761" y="2235"/>
              </a:cxn>
              <a:cxn ang="0">
                <a:pos x="5767" y="0"/>
              </a:cxn>
              <a:cxn ang="0">
                <a:pos x="0" y="1"/>
              </a:cxn>
              <a:cxn ang="0">
                <a:pos x="8" y="3103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1884" y="1008"/>
              </a:cxn>
              <a:cxn ang="0">
                <a:pos x="2152" y="921"/>
              </a:cxn>
              <a:cxn ang="0">
                <a:pos x="2560" y="531"/>
              </a:cxn>
              <a:cxn ang="0">
                <a:pos x="2892" y="448"/>
              </a:cxn>
              <a:cxn ang="0">
                <a:pos x="5766" y="461"/>
              </a:cxn>
              <a:cxn ang="0">
                <a:pos x="5758" y="0"/>
              </a:cxn>
              <a:cxn ang="0">
                <a:pos x="0" y="2"/>
              </a:cxn>
              <a:cxn ang="0">
                <a:pos x="0" y="1008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27" descr="1"/>
          <p:cNvSpPr>
            <a:spLocks/>
          </p:cNvSpPr>
          <p:nvPr/>
        </p:nvSpPr>
        <p:spPr bwMode="gray">
          <a:xfrm>
            <a:off x="0" y="-9525"/>
            <a:ext cx="9170988" cy="1362075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1926" y="857"/>
              </a:cxn>
              <a:cxn ang="0">
                <a:pos x="2157" y="793"/>
              </a:cxn>
              <a:cxn ang="0">
                <a:pos x="2509" y="473"/>
              </a:cxn>
              <a:cxn ang="0">
                <a:pos x="2970" y="390"/>
              </a:cxn>
              <a:cxn ang="0">
                <a:pos x="5773" y="388"/>
              </a:cxn>
              <a:cxn ang="0">
                <a:pos x="5777" y="0"/>
              </a:cxn>
              <a:cxn ang="0">
                <a:pos x="0" y="2"/>
              </a:cxn>
              <a:cxn ang="0">
                <a:pos x="0" y="858"/>
              </a:cxn>
            </a:cxnLst>
            <a:rect l="0" t="0" r="r" b="b"/>
            <a:pathLst>
              <a:path w="5777" h="858">
                <a:moveTo>
                  <a:pt x="0" y="858"/>
                </a:moveTo>
                <a:lnTo>
                  <a:pt x="1926" y="857"/>
                </a:lnTo>
                <a:cubicBezTo>
                  <a:pt x="2067" y="857"/>
                  <a:pt x="2068" y="850"/>
                  <a:pt x="2157" y="793"/>
                </a:cubicBezTo>
                <a:lnTo>
                  <a:pt x="2509" y="473"/>
                </a:lnTo>
                <a:cubicBezTo>
                  <a:pt x="2644" y="406"/>
                  <a:pt x="2477" y="396"/>
                  <a:pt x="2970" y="390"/>
                </a:cubicBezTo>
                <a:lnTo>
                  <a:pt x="5773" y="388"/>
                </a:lnTo>
                <a:lnTo>
                  <a:pt x="5777" y="0"/>
                </a:lnTo>
                <a:lnTo>
                  <a:pt x="0" y="2"/>
                </a:lnTo>
                <a:lnTo>
                  <a:pt x="0" y="858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gray">
          <a:xfrm>
            <a:off x="7391400" y="76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tx2"/>
                </a:solidFill>
                <a:latin typeface="Arial Black" pitchFamily="34" charset="0"/>
                <a:cs typeface="+mn-cs"/>
              </a:rPr>
              <a:t>L/O/G/O</a:t>
            </a:r>
          </a:p>
        </p:txBody>
      </p:sp>
      <p:sp>
        <p:nvSpPr>
          <p:cNvPr id="10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1" name="Picture 31" descr="1"/>
          <p:cNvPicPr>
            <a:picLocks noChangeAspect="1" noChangeArrowheads="1"/>
          </p:cNvPicPr>
          <p:nvPr/>
        </p:nvPicPr>
        <p:blipFill>
          <a:blip r:embed="rId3" cstate="print"/>
          <a:srcRect b="28612"/>
          <a:stretch>
            <a:fillRect/>
          </a:stretch>
        </p:blipFill>
        <p:spPr bwMode="gray">
          <a:xfrm>
            <a:off x="4638675" y="1844675"/>
            <a:ext cx="448151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3"/>
          <p:cNvSpPr>
            <a:spLocks noChangeArrowheads="1"/>
          </p:cNvSpPr>
          <p:nvPr/>
        </p:nvSpPr>
        <p:spPr bwMode="gray">
          <a:xfrm>
            <a:off x="400050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gray">
          <a:xfrm>
            <a:off x="161607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gray">
          <a:xfrm>
            <a:off x="284162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892C-81B3-44E5-80DF-326A7EAF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67AF-7002-400C-B7C0-28163505B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52C7-37CB-4215-A2D0-3EC6AAF8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CD2E-EF07-4079-B286-132097F13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ED4A-D4A0-4F8D-9159-E88A5036D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6C0C7-347E-4500-B9C5-EF0409C38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FF10-ED30-4798-A17F-362E4E548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2582-A8DA-48CD-8CD0-DC189CAB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F1542-B5A5-48B6-91FF-5D0DA2D7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4F80-74E2-4ED2-8063-0B6A0B12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039F-3C0F-4097-A426-BC40A1006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78DE-7047-4C7A-9F48-0215A8C07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D2A15-76F3-4465-88CC-6C829AAA8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3997-0E59-45A1-8C8F-A800E5A40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319E0-6A1F-404E-941D-164E7C1BE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Freeform 47"/>
          <p:cNvSpPr>
            <a:spLocks/>
          </p:cNvSpPr>
          <p:nvPr/>
        </p:nvSpPr>
        <p:spPr bwMode="gray">
          <a:xfrm>
            <a:off x="0" y="-85725"/>
            <a:ext cx="9174163" cy="704850"/>
          </a:xfrm>
          <a:custGeom>
            <a:avLst/>
            <a:gdLst/>
            <a:ahLst/>
            <a:cxnLst>
              <a:cxn ang="0">
                <a:pos x="0" y="472"/>
              </a:cxn>
              <a:cxn ang="0">
                <a:pos x="3261" y="473"/>
              </a:cxn>
              <a:cxn ang="0">
                <a:pos x="3437" y="465"/>
              </a:cxn>
              <a:cxn ang="0">
                <a:pos x="3763" y="314"/>
              </a:cxn>
              <a:cxn ang="0">
                <a:pos x="5779" y="314"/>
              </a:cxn>
              <a:cxn ang="0">
                <a:pos x="5777" y="0"/>
              </a:cxn>
              <a:cxn ang="0">
                <a:pos x="0" y="1"/>
              </a:cxn>
              <a:cxn ang="0">
                <a:pos x="0" y="472"/>
              </a:cxn>
            </a:cxnLst>
            <a:rect l="0" t="0" r="r" b="b"/>
            <a:pathLst>
              <a:path w="5779" h="480">
                <a:moveTo>
                  <a:pt x="0" y="472"/>
                </a:moveTo>
                <a:lnTo>
                  <a:pt x="3261" y="473"/>
                </a:lnTo>
                <a:cubicBezTo>
                  <a:pt x="3402" y="473"/>
                  <a:pt x="3356" y="480"/>
                  <a:pt x="3437" y="465"/>
                </a:cubicBezTo>
                <a:lnTo>
                  <a:pt x="3763" y="314"/>
                </a:lnTo>
                <a:lnTo>
                  <a:pt x="5779" y="314"/>
                </a:lnTo>
                <a:lnTo>
                  <a:pt x="5777" y="0"/>
                </a:lnTo>
                <a:lnTo>
                  <a:pt x="0" y="1"/>
                </a:lnTo>
                <a:lnTo>
                  <a:pt x="0" y="472"/>
                </a:ln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70" name="Freeform 46"/>
          <p:cNvSpPr>
            <a:spLocks/>
          </p:cNvSpPr>
          <p:nvPr/>
        </p:nvSpPr>
        <p:spPr bwMode="gray">
          <a:xfrm>
            <a:off x="-1588" y="1108075"/>
            <a:ext cx="9175751" cy="5749925"/>
          </a:xfrm>
          <a:custGeom>
            <a:avLst/>
            <a:gdLst/>
            <a:ahLst/>
            <a:cxnLst>
              <a:cxn ang="0">
                <a:pos x="7" y="3616"/>
              </a:cxn>
              <a:cxn ang="0">
                <a:pos x="5780" y="3622"/>
              </a:cxn>
              <a:cxn ang="0">
                <a:pos x="5760" y="0"/>
              </a:cxn>
              <a:cxn ang="0">
                <a:pos x="0" y="0"/>
              </a:cxn>
              <a:cxn ang="0">
                <a:pos x="7" y="3616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268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A3790209-DDA3-4028-A609-38492EF9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97" name="Freeform 73"/>
          <p:cNvSpPr>
            <a:spLocks/>
          </p:cNvSpPr>
          <p:nvPr/>
        </p:nvSpPr>
        <p:spPr bwMode="gray">
          <a:xfrm>
            <a:off x="3175" y="685800"/>
            <a:ext cx="9131300" cy="685800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273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74" name="Group 74"/>
          <p:cNvGrpSpPr>
            <a:grpSpLocks/>
          </p:cNvGrpSpPr>
          <p:nvPr/>
        </p:nvGrpSpPr>
        <p:grpSpPr bwMode="auto">
          <a:xfrm>
            <a:off x="6910388" y="457200"/>
            <a:ext cx="1922462" cy="576263"/>
            <a:chOff x="127" y="2886"/>
            <a:chExt cx="2074" cy="621"/>
          </a:xfrm>
        </p:grpSpPr>
        <p:sp>
          <p:nvSpPr>
            <p:cNvPr id="1099" name="AutoShape 75"/>
            <p:cNvSpPr>
              <a:spLocks noChangeArrowheads="1"/>
            </p:cNvSpPr>
            <p:nvPr/>
          </p:nvSpPr>
          <p:spPr bwMode="gray">
            <a:xfrm>
              <a:off x="127" y="2886"/>
              <a:ext cx="622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0" name="AutoShape 76"/>
            <p:cNvSpPr>
              <a:spLocks noChangeArrowheads="1"/>
            </p:cNvSpPr>
            <p:nvPr/>
          </p:nvSpPr>
          <p:spPr bwMode="gray">
            <a:xfrm>
              <a:off x="851" y="2886"/>
              <a:ext cx="620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1" name="AutoShape 77"/>
            <p:cNvSpPr>
              <a:spLocks noChangeArrowheads="1"/>
            </p:cNvSpPr>
            <p:nvPr/>
          </p:nvSpPr>
          <p:spPr bwMode="gray">
            <a:xfrm>
              <a:off x="1579" y="2886"/>
              <a:ext cx="622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00" r:id="rId12"/>
    <p:sldLayoutId id="2147483699" r:id="rId13"/>
    <p:sldLayoutId id="2147483698" r:id="rId14"/>
    <p:sldLayoutId id="214748369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1097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331608&amp;date=09.03.202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B69EEAF70011CF9D3035B8D5F1B8D4D8&amp;req=doc&amp;base=LAW&amp;n=367332&amp;dst=100009&amp;fld=134&amp;date=17.11.20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F259FC6ED0BD6D662E1407609D1BC52&amp;req=doc&amp;base=LAW&amp;n=343200&amp;REFFIELD=134&amp;REFDST=100009&amp;REFDOC=375352&amp;REFBASE=LAW&amp;stat=refcode=19025;index=22&amp;date=09.03.2021" TargetMode="External"/><Relationship Id="rId2" Type="http://schemas.openxmlformats.org/officeDocument/2006/relationships/hyperlink" Target="https://login.consultant.ru/link/?rnd=B69EEAF70011CF9D3035B8D5F1B8D4D8&amp;req=doc&amp;base=LAW&amp;n=367332&amp;dst=100009&amp;fld=134&amp;date=17.11.20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B69EEAF70011CF9D3035B8D5F1B8D4D8&amp;req=doc&amp;base=LAW&amp;n=367332&amp;dst=100009&amp;fld=134&amp;date=17.11.202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67332&amp;date=10.03.2021&amp;dst=100007&amp;fld=134" TargetMode="External"/><Relationship Id="rId2" Type="http://schemas.openxmlformats.org/officeDocument/2006/relationships/hyperlink" Target="https://login.consultant.ru/link/?req=doc&amp;base=LAW&amp;n=367332&amp;date=10.03.2021&amp;dst=100022&amp;fld=13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FA2E4AD1F9106B36064FCAFE774BAA33&amp;req=doc&amp;base=LAW&amp;n=370425&amp;dst=100007&amp;fld=134&amp;date=10.03.202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zan.gov35.ru/vedomstvennaya-informatsiya/novosti/212/84368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FA2E4AD1F9106B36064FCAFE774BAA33&amp;req=doc&amp;base=LAW&amp;n=368574&amp;dst=100007&amp;fld=134&amp;date=10.03.202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FA2E4AD1F9106B36064FCAFE774BAA33&amp;req=doc&amp;base=LAW&amp;n=368574&amp;dst=100007&amp;fld=134&amp;date=10.03.202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A2E4AD1F9106B36064FCAFE774BAA33&amp;req=doc&amp;base=LAW&amp;n=369096&amp;dst=100012&amp;fld=134&amp;date=10.03.2021" TargetMode="External"/><Relationship Id="rId2" Type="http://schemas.openxmlformats.org/officeDocument/2006/relationships/hyperlink" Target="https://login.consultant.ru/link/?req=doc&amp;base=LAW&amp;n=369096&amp;date=10.03.2021&amp;dst=100800&amp;fld=13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FA2E4AD1F9106B36064FCAFE774BAA33&amp;req=doc&amp;base=LAW&amp;n=368502&amp;dst=100007&amp;fld=134&amp;date=10.03.202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FA2E4AD1F9106B36064FCAFE774BAA33&amp;req=doc&amp;base=LAW&amp;n=366422&amp;dst=100007&amp;fld=134&amp;date=10.03.202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B69EEAF70011CF9D3035B8D5F1B8D4D8&amp;req=doc&amp;base=LAW&amp;n=367332&amp;dst=100009&amp;fld=134&amp;date=17.11.202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B69EEAF70011CF9D3035B8D5F1B8D4D8&amp;req=doc&amp;base=LAW&amp;n=367332&amp;dst=100009&amp;fld=134&amp;date=17.11.202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F259FC6ED0BD6D662E1407609D1BC52&amp;req=doc&amp;base=LAW&amp;n=359542&amp;dst=100065&amp;fld=134&amp;REFFIELD=3&amp;REFDST=1&amp;REFDOC=42163&amp;REFBASE=LAW&amp;stat=refcode=16876;dstident=100065;index=4&amp;date=09.03.2021" TargetMode="External"/><Relationship Id="rId2" Type="http://schemas.openxmlformats.org/officeDocument/2006/relationships/hyperlink" Target="https://login.consultant.ru/link/?rnd=FF259FC6ED0BD6D662E1407609D1BC52&amp;req=doc&amp;base=LAW&amp;n=359542&amp;dst=100007&amp;fld=134&amp;REFFIELD=3&amp;REFDST=1&amp;REFDOC=42163&amp;REFBASE=LAW&amp;stat=refcode=16876;dstident=100007;index=4&amp;date=09.03.202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FF259FC6ED0BD6D662E1407609D1BC52&amp;req=doc&amp;base=LAW&amp;n=371358&amp;dst=100007&amp;fld=134&amp;REFFIELD=134&amp;REFDST=100106&amp;REFDOC=358670&amp;REFBASE=LAW&amp;stat=refcode=16610;dstident=100007;index=150&amp;date=09.03.202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66A2F9039153C514CDE098EB5671B725&amp;req=doc&amp;base=LAW&amp;n=358750&amp;dst=100873&amp;fld=134&amp;REFFIELD=134&amp;REFDST=100076&amp;REFDOC=339697&amp;REFBASE=LAW&amp;stat=refcode=10881;dstident=100873;index=53&amp;date=15.03.2021" TargetMode="External"/><Relationship Id="rId2" Type="http://schemas.openxmlformats.org/officeDocument/2006/relationships/hyperlink" Target="https://login.consultant.ru/link/?rnd=66A2F9039153C514CDE098EB5671B725&amp;req=doc&amp;base=LAW&amp;n=358750&amp;dst=100861&amp;fld=134&amp;REFFIELD=134&amp;REFDST=100076&amp;REFDOC=339697&amp;REFBASE=LAW&amp;stat=refcode=10881;dstident=100861;index=53&amp;date=15.03.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nd=66A2F9039153C514CDE098EB5671B725&amp;req=doc&amp;base=LAW&amp;n=370269&amp;dst=100178&amp;fld=134&amp;REFFIELD=134&amp;REFDST=100076&amp;REFDOC=339697&amp;REFBASE=LAW&amp;stat=refcode=10881;dstident=100178;index=53&amp;date=15.03.20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66A2F9039153C514CDE098EB5671B725&amp;req=doc&amp;base=LAW&amp;n=370269&amp;dst=100251&amp;fld=134&amp;REFFIELD=134&amp;REFDST=100047&amp;REFDOC=339697&amp;REFBASE=LAW&amp;stat=refcode=10881;dstident=100251;index=56&amp;date=15.03.2021" TargetMode="External"/><Relationship Id="rId2" Type="http://schemas.openxmlformats.org/officeDocument/2006/relationships/hyperlink" Target="https://login.consultant.ru/link/?rnd=66A2F9039153C514CDE098EB5671B725&amp;req=doc&amp;base=LAW&amp;n=358750&amp;dst=101007&amp;fld=134&amp;REFFIELD=134&amp;REFDST=100047&amp;REFDOC=339697&amp;REFBASE=LAW&amp;stat=refcode=10881;dstident=101007;index=56&amp;date=15.03.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nd=66A2F9039153C514CDE098EB5671B725&amp;req=doc&amp;base=LAW&amp;n=358750&amp;dst=101008&amp;fld=134&amp;REFFIELD=134&amp;REFDST=100048&amp;REFDOC=339697&amp;REFBASE=LAW&amp;stat=refcode=10881;dstident=101008;index=57&amp;date=15.03.202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B69EEAF70011CF9D3035B8D5F1B8D4D8&amp;req=doc&amp;base=LAW&amp;n=367332&amp;dst=100009&amp;fld=134&amp;date=17.11.20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131bf064cafd27da7a0bf913aa783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861048"/>
            <a:ext cx="4083852" cy="23762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564904"/>
            <a:ext cx="8401050" cy="674687"/>
          </a:xfrm>
        </p:spPr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374762"/>
                </a:solidFill>
              </a:rPr>
              <a:t>Изменение законодательства по </a:t>
            </a:r>
            <a:r>
              <a:rPr lang="ru-RU" sz="4400" dirty="0" smtClean="0">
                <a:solidFill>
                  <a:schemeClr val="bg1">
                    <a:lumMod val="25000"/>
                  </a:schemeClr>
                </a:solidFill>
              </a:rPr>
              <a:t>охране </a:t>
            </a:r>
            <a:r>
              <a:rPr lang="ru-RU" sz="4400" dirty="0" smtClean="0">
                <a:solidFill>
                  <a:srgbClr val="374762"/>
                </a:solidFill>
              </a:rPr>
              <a:t>труда с 1 января 2021 года</a:t>
            </a:r>
            <a:br>
              <a:rPr lang="ru-RU" sz="4400" dirty="0" smtClean="0">
                <a:solidFill>
                  <a:srgbClr val="374762"/>
                </a:solidFill>
              </a:rPr>
            </a:br>
            <a:endParaRPr lang="en-US" sz="4400" dirty="0" smtClean="0">
              <a:solidFill>
                <a:srgbClr val="374762"/>
              </a:solidFill>
            </a:endParaRPr>
          </a:p>
        </p:txBody>
      </p:sp>
      <p:pic>
        <p:nvPicPr>
          <p:cNvPr id="13315" name="Picture 7" descr="только-зн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196752"/>
            <a:ext cx="1296144" cy="57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1960" y="1124744"/>
            <a:ext cx="34559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Департамент труда и занятости населения  Вологодской области</a:t>
            </a:r>
          </a:p>
        </p:txBody>
      </p:sp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611560" y="5013176"/>
            <a:ext cx="49320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82F4E"/>
                </a:solidFill>
                <a:latin typeface="Calibri" pitchFamily="34" charset="0"/>
              </a:rPr>
              <a:t>Консультант отдела труда управления труда и финансово-экономического обеспечения  Департамента труда</a:t>
            </a:r>
          </a:p>
          <a:p>
            <a:r>
              <a:rPr lang="ru-RU" sz="2000" b="1" dirty="0" smtClean="0">
                <a:solidFill>
                  <a:srgbClr val="182F4E"/>
                </a:solidFill>
                <a:latin typeface="Calibri" pitchFamily="34" charset="0"/>
              </a:rPr>
              <a:t> и занятости населения области</a:t>
            </a:r>
          </a:p>
          <a:p>
            <a:r>
              <a:rPr lang="ru-RU" sz="2000" b="1" dirty="0" smtClean="0">
                <a:solidFill>
                  <a:srgbClr val="182F4E"/>
                </a:solidFill>
                <a:latin typeface="Calibri" pitchFamily="34" charset="0"/>
              </a:rPr>
              <a:t> В.Н. Степанова </a:t>
            </a:r>
            <a:endParaRPr lang="ru-RU" sz="2000" b="1" dirty="0">
              <a:solidFill>
                <a:srgbClr val="182F4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7162378" cy="927695"/>
          </a:xfrm>
        </p:spPr>
        <p:txBody>
          <a:bodyPr/>
          <a:lstStyle/>
          <a:p>
            <a:pPr algn="ctr"/>
            <a:r>
              <a:rPr lang="ru-RU" sz="2000" dirty="0" smtClean="0"/>
              <a:t>Перечень производств, работ и должностей с вредными и (или) опасными условиями труда, на которых ограничивается применение труда женщин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988840"/>
            <a:ext cx="8437562" cy="436592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000" dirty="0" smtClean="0"/>
              <a:t>В новый перечень включено 100 профессий, которые с 1 января 2021 года недоступны для женщин. Ранее в аналогичном перечне их было свыше 450.</a:t>
            </a:r>
          </a:p>
          <a:p>
            <a:pPr algn="ctr">
              <a:buNone/>
            </a:pPr>
            <a:r>
              <a:rPr lang="ru-RU" sz="2000" dirty="0" smtClean="0"/>
              <a:t>ПИСЬМО</a:t>
            </a:r>
          </a:p>
          <a:p>
            <a:pPr algn="ctr">
              <a:buNone/>
            </a:pPr>
            <a:r>
              <a:rPr lang="ru-RU" sz="2000" dirty="0" smtClean="0"/>
              <a:t>от 24 декабря 2020 г. N 15-0/10/В-12603 </a:t>
            </a:r>
          </a:p>
          <a:p>
            <a:pPr algn="ctr">
              <a:buNone/>
            </a:pPr>
            <a:r>
              <a:rPr lang="ru-RU" sz="2000" dirty="0" smtClean="0"/>
              <a:t>разъяснение о применении Списка</a:t>
            </a:r>
          </a:p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000" dirty="0" smtClean="0"/>
              <a:t>В связи с поступающими обращениями, с целью исключения противоречий при </a:t>
            </a:r>
            <a:r>
              <a:rPr lang="ru-RU" sz="2000" dirty="0" err="1" smtClean="0"/>
              <a:t>правоприменении</a:t>
            </a:r>
            <a:r>
              <a:rPr lang="ru-RU" sz="2000" dirty="0" smtClean="0"/>
              <a:t> норм, утвержденных </a:t>
            </a:r>
            <a:r>
              <a:rPr lang="ru-RU" sz="2000" dirty="0" smtClean="0">
                <a:hlinkClick r:id="rId2"/>
              </a:rPr>
              <a:t>приказом</a:t>
            </a:r>
            <a:r>
              <a:rPr lang="ru-RU" sz="2000" dirty="0" smtClean="0"/>
              <a:t>, Минтрудом России разрабатываются соответствующие изменения в </a:t>
            </a:r>
            <a:r>
              <a:rPr lang="ru-RU" sz="2000" dirty="0" smtClean="0">
                <a:hlinkClick r:id="rId2"/>
              </a:rPr>
              <a:t>приказ</a:t>
            </a:r>
            <a:r>
              <a:rPr lang="ru-RU" sz="2000" dirty="0" smtClean="0"/>
              <a:t>, которые будут рассмотрены в установленном законодательством порядке.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Приказ Минздрава России </a:t>
            </a:r>
            <a:br>
              <a:rPr lang="ru-RU" dirty="0" smtClean="0"/>
            </a:br>
            <a:r>
              <a:rPr lang="ru-RU" dirty="0" smtClean="0"/>
              <a:t>от 28.01.2021 N 29н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2348880"/>
            <a:ext cx="8437562" cy="4005883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/>
              <a:t>    "Об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осмотры"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    Начало действия документа - </a:t>
            </a:r>
            <a:r>
              <a:rPr lang="ru-RU" sz="2000" dirty="0" smtClean="0">
                <a:hlinkClick r:id="rId2"/>
              </a:rPr>
              <a:t>01.04.2021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Срок действия документа </a:t>
            </a:r>
            <a:r>
              <a:rPr lang="ru-RU" sz="2000" dirty="0" smtClean="0">
                <a:hlinkClick r:id="rId2"/>
              </a:rPr>
              <a:t>ограничен</a:t>
            </a:r>
            <a:r>
              <a:rPr lang="ru-RU" sz="2000" dirty="0" smtClean="0"/>
              <a:t> 1 апреля 2027 года.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73113"/>
            <a:ext cx="7848872" cy="674687"/>
          </a:xfrm>
        </p:spPr>
        <p:txBody>
          <a:bodyPr/>
          <a:lstStyle/>
          <a:p>
            <a:r>
              <a:rPr lang="ru-RU" sz="2400" dirty="0" smtClean="0"/>
              <a:t>Приказ Минтруда России № 988н,</a:t>
            </a:r>
            <a:br>
              <a:rPr lang="ru-RU" sz="2400" dirty="0" smtClean="0"/>
            </a:br>
            <a:r>
              <a:rPr lang="ru-RU" sz="2400" dirty="0" smtClean="0"/>
              <a:t> Приказ Минздрава России № 1420н от 31.12.2020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12568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/>
              <a:t>    «Об 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Начало действия документа - </a:t>
            </a:r>
            <a:r>
              <a:rPr lang="ru-RU" sz="2000" dirty="0" smtClean="0">
                <a:hlinkClick r:id="rId2"/>
              </a:rPr>
              <a:t>01.04.2021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Срок действия документа </a:t>
            </a:r>
            <a:r>
              <a:rPr lang="ru-RU" sz="2000" dirty="0" smtClean="0">
                <a:hlinkClick r:id="rId2"/>
              </a:rPr>
              <a:t>ограничен</a:t>
            </a:r>
            <a:r>
              <a:rPr lang="ru-RU" sz="2000" dirty="0" smtClean="0"/>
              <a:t> 1 апреля 2027 года.</a:t>
            </a:r>
          </a:p>
          <a:p>
            <a:pPr algn="just"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1600" dirty="0" smtClean="0"/>
              <a:t>Данным приказом </a:t>
            </a:r>
            <a:r>
              <a:rPr lang="ru-RU" sz="1600" dirty="0" smtClean="0">
                <a:hlinkClick r:id="rId3"/>
              </a:rPr>
              <a:t>приказ</a:t>
            </a:r>
            <a:r>
              <a:rPr lang="ru-RU" sz="1600" dirty="0" smtClean="0"/>
              <a:t> Министерства здравоохранения и социального развития Российской Федерации </a:t>
            </a:r>
            <a:r>
              <a:rPr lang="ru-RU" sz="1600" b="1" dirty="0" smtClean="0"/>
              <a:t>от 12 апреля 2011 г. N 302н </a:t>
            </a:r>
            <a:r>
              <a:rPr lang="ru-RU" sz="1600" dirty="0" smtClean="0"/>
              <a:t>"Об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труда» </a:t>
            </a:r>
            <a:r>
              <a:rPr lang="ru-RU" sz="1600" b="1" dirty="0" smtClean="0"/>
              <a:t>признан утратившим силу.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Приказ Минздрава России </a:t>
            </a:r>
            <a:br>
              <a:rPr lang="ru-RU" dirty="0" smtClean="0"/>
            </a:br>
            <a:r>
              <a:rPr lang="ru-RU" dirty="0" smtClean="0"/>
              <a:t>от 08.10.2020 N 1080н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8536880" cy="4005883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sz="2800" b="1" i="1" dirty="0" smtClean="0"/>
              <a:t>"Об утверждении требований к комплектации медицинскими изделиями аптечки для оказания первой помощи пострадавшим в дорожно-транспортных происшествиях (автомобильной)"</a:t>
            </a: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    Начало действия документа - </a:t>
            </a:r>
            <a:r>
              <a:rPr lang="ru-RU" sz="2000" dirty="0" smtClean="0">
                <a:hlinkClick r:id="rId2"/>
              </a:rPr>
              <a:t>01.01.2021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Срок действия документа </a:t>
            </a:r>
            <a:r>
              <a:rPr lang="ru-RU" sz="2000" dirty="0" smtClean="0">
                <a:hlinkClick r:id="rId2"/>
              </a:rPr>
              <a:t>ограничен</a:t>
            </a:r>
            <a:r>
              <a:rPr lang="ru-RU" sz="2000" dirty="0" smtClean="0"/>
              <a:t> 1 января 2027 года.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3113"/>
            <a:ext cx="7452320" cy="1503759"/>
          </a:xfrm>
        </p:spPr>
        <p:txBody>
          <a:bodyPr/>
          <a:lstStyle/>
          <a:p>
            <a:pPr algn="ctr"/>
            <a:r>
              <a:rPr lang="ru-RU" sz="2400" i="1" dirty="0" smtClean="0"/>
              <a:t>Комплектация медицинскими изделиями аптечки для оказания первой помощи пострадавшим в дорожно-транспортных происшествиях (автомобильной)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2492896"/>
            <a:ext cx="8437562" cy="386186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В состав аптечки </a:t>
            </a:r>
            <a:r>
              <a:rPr lang="ru-RU" sz="2400" dirty="0" smtClean="0">
                <a:hlinkClick r:id="rId2"/>
              </a:rPr>
              <a:t>вошли</a:t>
            </a:r>
            <a:r>
              <a:rPr lang="ru-RU" sz="2400" dirty="0" smtClean="0"/>
              <a:t> 2 одноразовых нестерильных медицинских маски. Увеличилось количество нестерильных перчаток и марлевых стерильных салфеток (по 2, а не по 1 паре, упаковке).</a:t>
            </a:r>
          </a:p>
          <a:p>
            <a:pPr>
              <a:buNone/>
            </a:pPr>
            <a:r>
              <a:rPr lang="ru-RU" sz="2400" dirty="0" smtClean="0"/>
              <a:t>    Аптечки, собранные до нового года, </a:t>
            </a:r>
            <a:r>
              <a:rPr lang="ru-RU" sz="2400" dirty="0" smtClean="0">
                <a:hlinkClick r:id="rId3"/>
              </a:rPr>
              <a:t>можно применять</a:t>
            </a:r>
            <a:r>
              <a:rPr lang="ru-RU" sz="2400" dirty="0" smtClean="0"/>
              <a:t> в течение срока их годности, но не позже, чем до конца 2024 года. 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5938242" cy="1287735"/>
          </a:xfrm>
        </p:spPr>
        <p:txBody>
          <a:bodyPr/>
          <a:lstStyle/>
          <a:p>
            <a:r>
              <a:rPr lang="ru-RU" sz="3200" dirty="0" smtClean="0"/>
              <a:t>Приказ Минтранса России от 16.10.2020 N 424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844824"/>
            <a:ext cx="8437562" cy="4509939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"Об утверждении Особенностей режима рабочего времени и времени отдыха, условий труда водителей автомобилей"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Начало действия документа - </a:t>
            </a:r>
            <a:r>
              <a:rPr lang="ru-RU" sz="2000" dirty="0" smtClean="0">
                <a:hlinkClick r:id="rId2"/>
              </a:rPr>
              <a:t>01.01.2021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Срок действия документа </a:t>
            </a:r>
            <a:r>
              <a:rPr lang="ru-RU" sz="2000" dirty="0" smtClean="0">
                <a:hlinkClick r:id="rId2"/>
              </a:rPr>
              <a:t>ограничен</a:t>
            </a:r>
            <a:r>
              <a:rPr lang="ru-RU" sz="2000" dirty="0" smtClean="0"/>
              <a:t> 1 января 2027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Особенности режима рабочего времени и времени отдыха, условий труда водителей автомобилей</a:t>
            </a:r>
            <a:br>
              <a:rPr lang="ru-RU" sz="2400" dirty="0" smtClean="0"/>
            </a:br>
            <a:r>
              <a:rPr lang="ru-RU" sz="1800" dirty="0" smtClean="0"/>
              <a:t>(далее – Особенности)</a:t>
            </a:r>
            <a:endParaRPr lang="ru-RU" sz="24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51520" y="2924944"/>
            <a:ext cx="2880320" cy="3096344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водителей автомобилей</a:t>
            </a:r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управление которыми входит в их трудовые обязанности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63888" y="2852936"/>
            <a:ext cx="5080496" cy="2808014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800" dirty="0" smtClean="0">
                <a:solidFill>
                  <a:schemeClr val="bg1">
                    <a:lumMod val="25000"/>
                  </a:schemeClr>
                </a:solidFill>
              </a:rPr>
              <a:t>     водителей автомобилей,</a:t>
            </a: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bg1">
                    <a:lumMod val="25000"/>
                  </a:schemeClr>
                </a:solidFill>
              </a:rPr>
              <a:t>     являющихся </a:t>
            </a:r>
            <a:r>
              <a:rPr lang="ru-RU" sz="1800" dirty="0" smtClean="0">
                <a:solidFill>
                  <a:schemeClr val="bg1">
                    <a:lumMod val="25000"/>
                  </a:schemeClr>
                </a:solidFill>
              </a:rPr>
              <a:t>индивидуальными предпринимателями и осуществляющих управление автомобилем </a:t>
            </a:r>
            <a:r>
              <a:rPr lang="ru-RU" sz="1800" dirty="0" smtClean="0">
                <a:solidFill>
                  <a:schemeClr val="bg1">
                    <a:lumMod val="25000"/>
                  </a:schemeClr>
                </a:solidFill>
              </a:rPr>
              <a:t>самостоятельно </a:t>
            </a: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0" y="1844824"/>
            <a:ext cx="9144000" cy="1008112"/>
          </a:xfrm>
          <a:prstGeom prst="downArrow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На какую категорию водителей распространяются данные Особенности?  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52400" y="1997224"/>
            <a:ext cx="9144000" cy="1008112"/>
          </a:xfrm>
          <a:prstGeom prst="downArrow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На какую категорию водителей распространяются данные Особенности?  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9"/>
            <a:ext cx="6984776" cy="792088"/>
          </a:xfrm>
        </p:spPr>
        <p:txBody>
          <a:bodyPr/>
          <a:lstStyle/>
          <a:p>
            <a:pPr algn="ctr"/>
            <a:r>
              <a:rPr lang="ru-RU" sz="2000" dirty="0" smtClean="0"/>
              <a:t>Особенности режима рабочего времени и времени отдыха, условий труда водителей автомобилей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84784"/>
            <a:ext cx="8437562" cy="864369"/>
          </a:xfrm>
          <a:prstGeom prst="downArrow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На какую категорию водителей не распространяются данные Особенности?  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348880"/>
            <a:ext cx="9144000" cy="450912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водителей, осуществляющих перевозки на служебных легковых автомобилях при обслуживании органов государственной власти и органов местного самоуправления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водителей, занятых на международных перевозках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водителей осуществляющих перевозки в пределах границ территории предприятия, не выезжающих на дороги общего пользования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водителей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легковых автомобилей ведомственной охраны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водителей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пожарных и аварийно-спасательных автомобилей включая автомобили, предназначенные для оказания медицинской помощи гражданам, в том числе автомобилей, задействованных в ликвидации последствий либо предупреждении чрезвычайных ситуаций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водителей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автомобилей органов, осуществляющих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</a:rPr>
              <a:t>оперативно-разыскную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 деятельность, </a:t>
            </a:r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водителей-военнослужащих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при исполнении ими обязанностей военной службы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840760" cy="755105"/>
          </a:xfrm>
        </p:spPr>
        <p:txBody>
          <a:bodyPr/>
          <a:lstStyle/>
          <a:p>
            <a:r>
              <a:rPr lang="ru-RU" sz="2000" dirty="0" smtClean="0"/>
              <a:t>Особенности режима рабочего времени и времени отдыха, условий труда водителей автомобилей</a:t>
            </a:r>
            <a:endParaRPr lang="ru-RU" sz="2000" dirty="0"/>
          </a:p>
        </p:txBody>
      </p:sp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179512" y="1484784"/>
            <a:ext cx="8064896" cy="1224136"/>
          </a:xfrm>
          <a:prstGeom prst="downArrow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В каких случаях  работодатель в ЛНА  учитывает Особенности?  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51520" y="2708920"/>
            <a:ext cx="2448272" cy="2520280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При составлении графиков сменности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987824" y="3573016"/>
            <a:ext cx="2664296" cy="2232248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При введении суммированного учета рабочего времени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940152" y="2636912"/>
            <a:ext cx="2880320" cy="2160240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При разделении рабочего дня на части 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(с согласия водителя)</a:t>
            </a:r>
            <a:endParaRPr lang="ru-RU" sz="16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586314" cy="674687"/>
          </a:xfrm>
        </p:spPr>
        <p:txBody>
          <a:bodyPr/>
          <a:lstStyle/>
          <a:p>
            <a:pPr algn="ctr"/>
            <a:r>
              <a:rPr lang="ru-RU" sz="2000" dirty="0" smtClean="0"/>
              <a:t>Особенности режима рабочего времени и времени отдыха, условий труда водителей автомобилей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628800"/>
            <a:ext cx="8437562" cy="964703"/>
          </a:xfrm>
          <a:prstGeom prst="downArrow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i="1" u="sng" dirty="0" smtClean="0">
                <a:solidFill>
                  <a:schemeClr val="bg1">
                    <a:lumMod val="25000"/>
                  </a:schemeClr>
                </a:solidFill>
              </a:rPr>
              <a:t>Что включается в рабочее </a:t>
            </a:r>
            <a:r>
              <a:rPr lang="ru-RU" sz="2000" i="1" u="sng" dirty="0" smtClean="0">
                <a:solidFill>
                  <a:schemeClr val="bg1">
                    <a:lumMod val="25000"/>
                  </a:schemeClr>
                </a:solidFill>
              </a:rPr>
              <a:t>время </a:t>
            </a:r>
            <a:r>
              <a:rPr lang="ru-RU" sz="2000" i="1" u="sng" dirty="0" smtClean="0">
                <a:solidFill>
                  <a:schemeClr val="bg1">
                    <a:lumMod val="25000"/>
                  </a:schemeClr>
                </a:solidFill>
              </a:rPr>
              <a:t>водителя?  </a:t>
            </a:r>
            <a:endParaRPr lang="ru-RU" sz="2000" i="1" u="sng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2780928"/>
            <a:ext cx="2448272" cy="2520280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время управления автомобилем</a:t>
            </a:r>
            <a:endParaRPr lang="ru-RU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059832" y="3789040"/>
            <a:ext cx="2448272" cy="2520280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время специальных перерывов для отдыха от управления автомобилем</a:t>
            </a:r>
            <a:endParaRPr lang="ru-RU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868144" y="2996952"/>
            <a:ext cx="2448272" cy="2520280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время работы, не связанной с управлением автомобилем</a:t>
            </a:r>
            <a:endParaRPr lang="ru-RU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7776864" cy="1503759"/>
          </a:xfrm>
        </p:spPr>
        <p:txBody>
          <a:bodyPr/>
          <a:lstStyle/>
          <a:p>
            <a:pPr algn="ctr"/>
            <a:r>
              <a:rPr lang="ru-RU" sz="3600" dirty="0" smtClean="0"/>
              <a:t>Основные изменения</a:t>
            </a:r>
            <a:br>
              <a:rPr lang="ru-RU" sz="3600" dirty="0" smtClean="0"/>
            </a:br>
            <a:r>
              <a:rPr lang="ru-RU" sz="3600" dirty="0" smtClean="0"/>
              <a:t> по охране труда в 2021 г.</a:t>
            </a:r>
            <a:endParaRPr lang="ru-RU" dirty="0"/>
          </a:p>
        </p:txBody>
      </p:sp>
      <p:pic>
        <p:nvPicPr>
          <p:cNvPr id="1026" name="Picture 2" descr="D:\Мои документы\Всемирный день ОТ\2021\NOVIE-PRAVILA-PO-OHRANE-TRUDA-01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540060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4869160"/>
            <a:ext cx="8352928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 1 января 2021 года вступили в силу </a:t>
            </a:r>
            <a:r>
              <a:rPr lang="ru-RU" b="1" dirty="0" smtClean="0"/>
              <a:t>и действуют до 31 декабря 2025 года</a:t>
            </a:r>
            <a:r>
              <a:rPr lang="ru-RU" dirty="0" smtClean="0"/>
              <a:t> следующие </a:t>
            </a:r>
            <a:r>
              <a:rPr lang="ru-RU" b="1" dirty="0" smtClean="0"/>
              <a:t>Правила по охране труда, </a:t>
            </a:r>
            <a:r>
              <a:rPr lang="ru-RU" dirty="0" smtClean="0"/>
              <a:t>которые можно скачать на сайте Департамента труда и занятости населения области: </a:t>
            </a:r>
            <a:r>
              <a:rPr lang="ru-RU" b="1" dirty="0" smtClean="0">
                <a:solidFill>
                  <a:srgbClr val="FF0000"/>
                </a:solidFill>
                <a:hlinkClick r:id="rId3"/>
              </a:rPr>
              <a:t>https://depzan.gov35.ru/vedomstvennaya-informatsiya/novosti/212/84368/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 rot="1184162">
            <a:off x="5750697" y="1902676"/>
            <a:ext cx="3303518" cy="2121804"/>
          </a:xfrm>
          <a:prstGeom prst="cloudCallout">
            <a:avLst/>
          </a:prstGeom>
          <a:solidFill>
            <a:srgbClr val="FFFFFF"/>
          </a:solidFill>
          <a:scene3d>
            <a:camera prst="isometricOffAxis2Lef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Отследить изменения законодательства  на сайте </a:t>
            </a:r>
            <a:r>
              <a:rPr lang="en-US" dirty="0" smtClean="0">
                <a:solidFill>
                  <a:schemeClr val="tx1"/>
                </a:solidFill>
              </a:rPr>
              <a:t>pravo.dov.ru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226274" cy="1071711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Приказ Минтранса России </a:t>
            </a:r>
            <a:br>
              <a:rPr lang="ru-RU" sz="3200" dirty="0" smtClean="0"/>
            </a:br>
            <a:r>
              <a:rPr lang="ru-RU" sz="3200" dirty="0" smtClean="0"/>
              <a:t>от 31.07.2020 N 282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844824"/>
            <a:ext cx="8437562" cy="4509939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r>
              <a:rPr lang="ru-RU" sz="2400" b="1" dirty="0" smtClean="0"/>
              <a:t>"Об утверждении профессиональных и квалификационных требований, предъявляемых при осуществлении перевозок к работникам юридических лиц и индивидуальных предпринимателей, указанных в абзаце первом пункта 2 статьи 20 Федерального закона "О безопасности дорожного движения"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Начало действия документа - </a:t>
            </a:r>
            <a:r>
              <a:rPr lang="ru-RU" sz="2000" dirty="0" smtClean="0">
                <a:hlinkClick r:id="rId2"/>
              </a:rPr>
              <a:t>01.01.2021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Срок действия документа </a:t>
            </a:r>
            <a:r>
              <a:rPr lang="ru-RU" sz="2000" dirty="0" smtClean="0">
                <a:hlinkClick r:id="rId2"/>
              </a:rPr>
              <a:t>ограничен</a:t>
            </a:r>
            <a:r>
              <a:rPr lang="ru-RU" sz="2000" dirty="0" smtClean="0"/>
              <a:t> 1 января 2027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9"/>
            <a:ext cx="6408712" cy="864096"/>
          </a:xfrm>
        </p:spPr>
        <p:txBody>
          <a:bodyPr/>
          <a:lstStyle/>
          <a:p>
            <a:pPr algn="ctr"/>
            <a:r>
              <a:rPr lang="ru-RU" sz="2000" dirty="0" smtClean="0"/>
              <a:t>Профессиональные и квалификационные требования, предъявляемые к работникам при осуществлении перевозок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1008112"/>
          </a:xfrm>
          <a:prstGeom prst="downArrow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Перечень профессий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должностей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 к которым предъявляются требования</a:t>
            </a:r>
            <a:endParaRPr lang="ru-RU" sz="20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buNone/>
            </a:pPr>
            <a:endParaRPr lang="ru-RU" sz="2000" i="1" u="sng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068960"/>
            <a:ext cx="3240360" cy="280831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водитель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легкового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автомобиля,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водитель грузового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автомобиля,</a:t>
            </a:r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водитель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автобуса,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водитель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троллейбуса,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водитель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трамвая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 и другие водители спец.автомобилей</a:t>
            </a:r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2996952"/>
            <a:ext cx="5184576" cy="331236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контролер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технического состояния транспортных средств автомобильного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транспорта,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контролер технического состояния транспортных средств городского наземного электрического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транспорта,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специалист, ответственный за обеспечение безопасности дорожного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движения,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консультант по вопросам безопасности перевозки опасных грузов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39552" y="2420888"/>
            <a:ext cx="3024336" cy="612648"/>
          </a:xfrm>
          <a:prstGeom prst="cloud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chemeClr val="bg1">
                    <a:lumMod val="25000"/>
                  </a:schemeClr>
                </a:solidFill>
              </a:rPr>
              <a:t>Профессий</a:t>
            </a:r>
            <a:endParaRPr lang="ru-RU" i="1" u="sng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076056" y="2276872"/>
            <a:ext cx="3024336" cy="612648"/>
          </a:xfrm>
          <a:prstGeom prst="cloud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chemeClr val="bg1">
                    <a:lumMod val="25000"/>
                  </a:schemeClr>
                </a:solidFill>
              </a:rPr>
              <a:t>Должностей</a:t>
            </a:r>
            <a:endParaRPr lang="ru-RU" i="1" u="sng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7"/>
            <a:ext cx="6768752" cy="1008112"/>
          </a:xfrm>
        </p:spPr>
        <p:txBody>
          <a:bodyPr/>
          <a:lstStyle/>
          <a:p>
            <a:pPr algn="ctr"/>
            <a:r>
              <a:rPr lang="ru-RU" sz="2400" dirty="0" smtClean="0"/>
              <a:t>Профессиональные </a:t>
            </a:r>
            <a:r>
              <a:rPr lang="ru-RU" sz="2400" dirty="0" smtClean="0"/>
              <a:t>и </a:t>
            </a:r>
            <a:r>
              <a:rPr lang="ru-RU" sz="2400" dirty="0" smtClean="0"/>
              <a:t>квалификационные требования, предъявляемые к </a:t>
            </a:r>
            <a:r>
              <a:rPr lang="ru-RU" sz="2400" dirty="0" smtClean="0"/>
              <a:t>работникам</a:t>
            </a:r>
            <a:r>
              <a:rPr lang="ru-RU" sz="2400" dirty="0" smtClean="0"/>
              <a:t> </a:t>
            </a:r>
            <a:r>
              <a:rPr lang="ru-RU" sz="2400" dirty="0" smtClean="0"/>
              <a:t>при осуществлении </a:t>
            </a:r>
            <a:r>
              <a:rPr lang="ru-RU" sz="2400" dirty="0" smtClean="0"/>
              <a:t>перевозок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988840"/>
            <a:ext cx="8437562" cy="436592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Предъявляют </a:t>
            </a:r>
            <a:r>
              <a:rPr lang="ru-RU" sz="2400" dirty="0" smtClean="0"/>
              <a:t>больше требований к квалификации работников организаций, занятых коммерческими перевозками, а также перевозками для своих нужд автобусами и грузовиками.</a:t>
            </a:r>
          </a:p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Стал </a:t>
            </a:r>
            <a:r>
              <a:rPr lang="ru-RU" sz="2400" dirty="0" smtClean="0"/>
              <a:t>строже профотбор и </a:t>
            </a:r>
            <a:r>
              <a:rPr lang="ru-RU" sz="2400" dirty="0" err="1" smtClean="0"/>
              <a:t>профобучение</a:t>
            </a:r>
            <a:r>
              <a:rPr lang="ru-RU" sz="2400" dirty="0" smtClean="0"/>
              <a:t> тех, кто устраивается на работу, связанную с движением автомобильного и городского наземного электрического транспорта.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620689"/>
            <a:ext cx="6226274" cy="720079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Приказ Минтранса России </a:t>
            </a:r>
            <a:br>
              <a:rPr lang="ru-RU" sz="2400" dirty="0" smtClean="0"/>
            </a:br>
            <a:r>
              <a:rPr lang="ru-RU" sz="2400" dirty="0" smtClean="0"/>
              <a:t>от 31.07.2020 N 283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4941987"/>
          </a:xfrm>
        </p:spPr>
        <p:txBody>
          <a:bodyPr/>
          <a:lstStyle/>
          <a:p>
            <a:pPr algn="just">
              <a:buNone/>
            </a:pPr>
            <a:r>
              <a:rPr lang="ru-RU" sz="2400" b="1" i="1" dirty="0" smtClean="0"/>
              <a:t>   </a:t>
            </a: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"Об утверждении Порядка аттестации ответственного за обеспечение безопасности дорожного движения на право заниматься соответствующей деятельностью"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400" dirty="0" smtClean="0"/>
              <a:t>Данный Порядок аттестации предусматривает: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где проводится аттестация, перечень необходимых документов, порядок и форму проведения аттестации.</a:t>
            </a: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smtClean="0"/>
              <a:t> Начало </a:t>
            </a:r>
            <a:r>
              <a:rPr lang="ru-RU" sz="2000" dirty="0" smtClean="0"/>
              <a:t>действия документа - </a:t>
            </a:r>
            <a:r>
              <a:rPr lang="ru-RU" sz="2000" dirty="0" smtClean="0">
                <a:hlinkClick r:id="rId2"/>
              </a:rPr>
              <a:t>01.01.2021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Срок </a:t>
            </a:r>
            <a:r>
              <a:rPr lang="ru-RU" sz="2000" dirty="0" smtClean="0"/>
              <a:t>действия документа </a:t>
            </a:r>
            <a:r>
              <a:rPr lang="ru-RU" sz="2000" dirty="0" smtClean="0">
                <a:hlinkClick r:id="rId2"/>
              </a:rPr>
              <a:t>ограничен</a:t>
            </a:r>
            <a:r>
              <a:rPr lang="ru-RU" sz="2000" dirty="0" smtClean="0"/>
              <a:t> 1 января 2027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3113"/>
            <a:ext cx="6120680" cy="639663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Приказ Минтранса России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 smtClean="0"/>
              <a:t>28.10.2020 N 440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36880" cy="5184576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/>
              <a:t>    </a:t>
            </a:r>
            <a:r>
              <a:rPr lang="ru-RU" sz="1800" b="1" dirty="0" smtClean="0"/>
              <a:t>"Об утверждении требований к </a:t>
            </a:r>
            <a:r>
              <a:rPr lang="ru-RU" sz="1800" b="1" dirty="0" err="1" smtClean="0"/>
              <a:t>тахографам</a:t>
            </a:r>
            <a:r>
              <a:rPr lang="ru-RU" sz="1800" b="1" dirty="0" smtClean="0"/>
              <a:t>, устанавливаемым на транспортные средства, категорий и видов транспортных средств, оснащаемых </a:t>
            </a:r>
            <a:r>
              <a:rPr lang="ru-RU" sz="1800" b="1" dirty="0" err="1" smtClean="0"/>
              <a:t>тахографами</a:t>
            </a:r>
            <a:r>
              <a:rPr lang="ru-RU" sz="1800" b="1" dirty="0" smtClean="0"/>
              <a:t>, правил использования, обслуживания и контроля работы </a:t>
            </a:r>
            <a:r>
              <a:rPr lang="ru-RU" sz="1800" b="1" dirty="0" err="1" smtClean="0"/>
              <a:t>тахографов</a:t>
            </a:r>
            <a:r>
              <a:rPr lang="ru-RU" sz="1800" b="1" dirty="0" smtClean="0"/>
              <a:t>, установленных на транспортные </a:t>
            </a:r>
            <a:r>
              <a:rPr lang="ru-RU" sz="1800" b="1" dirty="0" smtClean="0"/>
              <a:t>средства«</a:t>
            </a:r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1800" dirty="0" smtClean="0"/>
              <a:t>     В </a:t>
            </a:r>
            <a:r>
              <a:rPr lang="ru-RU" sz="1800" dirty="0" smtClean="0">
                <a:hlinkClick r:id="rId2"/>
              </a:rPr>
              <a:t>перечень</a:t>
            </a:r>
            <a:r>
              <a:rPr lang="ru-RU" sz="1800" dirty="0" smtClean="0"/>
              <a:t> транспортных средств, не подлежащих обязательному оснащению </a:t>
            </a:r>
            <a:r>
              <a:rPr lang="ru-RU" sz="1800" dirty="0" err="1" smtClean="0"/>
              <a:t>тахографами</a:t>
            </a:r>
            <a:r>
              <a:rPr lang="ru-RU" sz="1800" dirty="0" smtClean="0"/>
              <a:t>, включены транспортные средства, используемые для перевозки пассажиров и грузов в пределах границ территории предприятия, не выезжающие на дороги общего пользования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Исключается </a:t>
            </a:r>
            <a:r>
              <a:rPr lang="ru-RU" sz="1800" dirty="0" smtClean="0"/>
              <a:t>положение, в соответствии с которым в распечатку </a:t>
            </a:r>
            <a:r>
              <a:rPr lang="ru-RU" sz="1800" dirty="0" err="1" smtClean="0"/>
              <a:t>тахографа</a:t>
            </a:r>
            <a:r>
              <a:rPr lang="ru-RU" sz="1800" dirty="0" smtClean="0"/>
              <a:t> водитель может вносить сведения, заверенные подписью.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Начало </a:t>
            </a:r>
            <a:r>
              <a:rPr lang="ru-RU" sz="1600" dirty="0" smtClean="0"/>
              <a:t>действия документа - </a:t>
            </a:r>
            <a:r>
              <a:rPr lang="ru-RU" sz="1600" dirty="0" smtClean="0">
                <a:hlinkClick r:id="rId3"/>
              </a:rPr>
              <a:t>01.01.2021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     Срок </a:t>
            </a:r>
            <a:r>
              <a:rPr lang="ru-RU" sz="1600" dirty="0" smtClean="0"/>
              <a:t>действия документа </a:t>
            </a:r>
            <a:r>
              <a:rPr lang="ru-RU" sz="1600" dirty="0" smtClean="0">
                <a:hlinkClick r:id="rId3"/>
              </a:rPr>
              <a:t>ограничен</a:t>
            </a:r>
            <a:r>
              <a:rPr lang="ru-RU" sz="1600" dirty="0" smtClean="0"/>
              <a:t> 1 января 2027 года.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082258" cy="1287735"/>
          </a:xfrm>
        </p:spPr>
        <p:txBody>
          <a:bodyPr/>
          <a:lstStyle/>
          <a:p>
            <a:pPr algn="ctr"/>
            <a:r>
              <a:rPr lang="ru-RU" sz="3200" dirty="0" smtClean="0"/>
              <a:t>Приказ Минтранса России от 29.07.2020 N 264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772816"/>
            <a:ext cx="8437562" cy="4581947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</a:t>
            </a:r>
          </a:p>
          <a:p>
            <a:pPr algn="just">
              <a:buNone/>
            </a:pPr>
            <a:r>
              <a:rPr lang="ru-RU" sz="2000" dirty="0" smtClean="0"/>
              <a:t>  </a:t>
            </a:r>
            <a:r>
              <a:rPr lang="ru-RU" sz="2400" b="1" dirty="0" smtClean="0"/>
              <a:t>"Об утверждении Порядка прохождения профессионального отбора и профессионального обучения работниками, принимаемыми на работу, непосредственно связанную с движением транспортных средств автомобильного транспорта и городского наземного электрического транспорта"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Начало действия документа - </a:t>
            </a:r>
            <a:r>
              <a:rPr lang="ru-RU" sz="2000" dirty="0" smtClean="0">
                <a:hlinkClick r:id="rId2"/>
              </a:rPr>
              <a:t>01.01.2021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Срок действия документа </a:t>
            </a:r>
            <a:r>
              <a:rPr lang="ru-RU" sz="2000" dirty="0" smtClean="0">
                <a:hlinkClick r:id="rId2"/>
              </a:rPr>
              <a:t>ограничен</a:t>
            </a:r>
            <a:r>
              <a:rPr lang="ru-RU" sz="2000" dirty="0" smtClean="0"/>
              <a:t> 1 января 2027 года.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423639"/>
          </a:xfrm>
        </p:spPr>
        <p:txBody>
          <a:bodyPr/>
          <a:lstStyle/>
          <a:p>
            <a:r>
              <a:rPr lang="ru-RU" sz="2000" i="1" dirty="0" smtClean="0"/>
              <a:t>Профессиональный отбор включает в себя: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8052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800" dirty="0" smtClean="0"/>
              <a:t>- </a:t>
            </a:r>
            <a:r>
              <a:rPr lang="ru-RU" sz="2000" dirty="0" smtClean="0"/>
              <a:t>подтверждение соответствия представленных работником документов </a:t>
            </a:r>
            <a:r>
              <a:rPr lang="ru-RU" sz="2000" dirty="0" smtClean="0"/>
              <a:t>Профессиональным </a:t>
            </a:r>
            <a:r>
              <a:rPr lang="ru-RU" sz="2000" dirty="0" smtClean="0"/>
              <a:t>и квалификационным требованиям;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- испытание.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Работники, принимаемые на работу, непосредственно связанную с управлением транспортным средством, в целях проверки соответствия поручаемой работе допускаются к самостоятельной работе, связанной с управлением транспортными средствами, после прохождения у работодателя испытания.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Для водителей маршрутных транспортных средств испытание с выездом на дороги общего пользования включает движение по маршруту без пассажиров и с пассажирами.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Испытание водителей проводится на транспортных средствах того типа и модели, на тех маршрутах (при их наличии), на </a:t>
            </a:r>
            <a:r>
              <a:rPr lang="ru-RU" sz="2000" dirty="0" err="1" smtClean="0"/>
              <a:t>котороых</a:t>
            </a:r>
            <a:r>
              <a:rPr lang="ru-RU" sz="2000" dirty="0" smtClean="0"/>
              <a:t> он будет в дальнейшем самостоятельно работать.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Информация о проведенных испытаниях содержится в листах испытаний, которые должны храниться у работодателя не менее 5 лет.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514306" cy="1287735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Приказ Минтранса России </a:t>
            </a:r>
            <a:br>
              <a:rPr lang="ru-RU" sz="3200" dirty="0" smtClean="0"/>
            </a:br>
            <a:r>
              <a:rPr lang="ru-RU" sz="3200" dirty="0" smtClean="0"/>
              <a:t>от 11.09.2020 N 368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2204864"/>
            <a:ext cx="8437562" cy="41498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/>
              <a:t>"Об утверждении обязательных реквизитов и порядка заполнения путевых листов"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Начало действия документа - </a:t>
            </a:r>
            <a:r>
              <a:rPr lang="ru-RU" sz="2000" dirty="0" smtClean="0">
                <a:hlinkClick r:id="rId2"/>
              </a:rPr>
              <a:t>01.01.2021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Срок действия документа </a:t>
            </a:r>
            <a:r>
              <a:rPr lang="ru-RU" sz="2000" dirty="0" smtClean="0">
                <a:hlinkClick r:id="rId2"/>
              </a:rPr>
              <a:t>ограничен</a:t>
            </a:r>
            <a:r>
              <a:rPr lang="ru-RU" sz="2000" dirty="0" smtClean="0"/>
              <a:t> 1 января 2027 года.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i="1" dirty="0" smtClean="0"/>
              <a:t>Письмо Минтранса РФ от 15.01.2021 №</a:t>
            </a:r>
            <a:r>
              <a:rPr lang="ru-RU" sz="2000" b="1" i="1" dirty="0" smtClean="0"/>
              <a:t>ДЗ-66-ПГ</a:t>
            </a:r>
          </a:p>
          <a:p>
            <a:pPr algn="ctr">
              <a:buNone/>
            </a:pPr>
            <a:r>
              <a:rPr lang="ru-RU" sz="2000" b="1" dirty="0" smtClean="0"/>
              <a:t> </a:t>
            </a:r>
            <a:r>
              <a:rPr lang="ru-RU" sz="2000" b="1" i="1" dirty="0" smtClean="0"/>
              <a:t>Письмо Минтранса РФ от </a:t>
            </a:r>
            <a:r>
              <a:rPr lang="ru-RU" sz="2000" b="1" i="1" dirty="0" smtClean="0"/>
              <a:t>03.03.2021 </a:t>
            </a:r>
            <a:r>
              <a:rPr lang="ru-RU" sz="2000" b="1" i="1" dirty="0" smtClean="0"/>
              <a:t>№</a:t>
            </a:r>
            <a:r>
              <a:rPr lang="ru-RU" sz="2000" b="1" i="1" dirty="0" smtClean="0"/>
              <a:t>ДЗ-468-ПГ</a:t>
            </a:r>
            <a:endParaRPr lang="ru-RU" sz="2000" b="1" i="1" dirty="0" smtClean="0"/>
          </a:p>
          <a:p>
            <a:endParaRPr lang="ru-RU" sz="2000" b="1" dirty="0" smtClean="0"/>
          </a:p>
          <a:p>
            <a:pPr algn="ctr">
              <a:buNone/>
            </a:pPr>
            <a:endParaRPr lang="ru-RU" sz="2000" b="1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3113"/>
            <a:ext cx="6768752" cy="1719783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>Постановление </a:t>
            </a:r>
            <a:br>
              <a:rPr lang="ru-RU" sz="3200" dirty="0" smtClean="0"/>
            </a:br>
            <a:r>
              <a:rPr lang="ru-RU" sz="3200" dirty="0" smtClean="0"/>
              <a:t>Главного государственного </a:t>
            </a:r>
            <a:br>
              <a:rPr lang="ru-RU" sz="3200" dirty="0" smtClean="0"/>
            </a:br>
            <a:r>
              <a:rPr lang="ru-RU" sz="3200" dirty="0" smtClean="0"/>
              <a:t>санитарного врача РФ </a:t>
            </a:r>
            <a:br>
              <a:rPr lang="ru-RU" sz="3200" dirty="0" smtClean="0"/>
            </a:br>
            <a:r>
              <a:rPr lang="ru-RU" sz="3200" dirty="0" smtClean="0"/>
              <a:t>от 02.12.2020 N 40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2780928"/>
            <a:ext cx="8437562" cy="3573835"/>
          </a:xfrm>
        </p:spPr>
        <p:txBody>
          <a:bodyPr/>
          <a:lstStyle/>
          <a:p>
            <a:pPr algn="ctr">
              <a:buNone/>
            </a:pPr>
            <a:r>
              <a:rPr lang="ru-RU" sz="3000" b="1" dirty="0" smtClean="0"/>
              <a:t>    "Об утверждении санитарных правил СП 2.2.3670-20 "Санитарно-эпидемиологические требования к условиям труда"</a:t>
            </a: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Начало действия документа - </a:t>
            </a:r>
            <a:r>
              <a:rPr lang="ru-RU" sz="2000" dirty="0" smtClean="0">
                <a:hlinkClick r:id="rId2"/>
              </a:rPr>
              <a:t>01.01.2021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Срок действия документа </a:t>
            </a:r>
            <a:r>
              <a:rPr lang="ru-RU" sz="2000" dirty="0" smtClean="0">
                <a:hlinkClick r:id="rId2"/>
              </a:rPr>
              <a:t>ограничен</a:t>
            </a:r>
            <a:r>
              <a:rPr lang="ru-RU" sz="2000" dirty="0" smtClean="0"/>
              <a:t> 1 января 2027          года.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7306394" cy="674687"/>
          </a:xfrm>
        </p:spPr>
        <p:txBody>
          <a:bodyPr/>
          <a:lstStyle/>
          <a:p>
            <a:pPr algn="ctr"/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Приказ Минтруда России </a:t>
            </a:r>
            <a:br>
              <a:rPr lang="ru-RU" sz="2800" i="1" dirty="0" smtClean="0"/>
            </a:br>
            <a:r>
              <a:rPr lang="ru-RU" sz="2800" i="1" dirty="0" smtClean="0"/>
              <a:t>от 18.07.2019 N 512н  </a:t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   </a:t>
            </a:r>
            <a:r>
              <a:rPr lang="ru-RU" sz="2400" b="1" dirty="0" smtClean="0"/>
              <a:t>«О признании утратившими силу некоторых актов и иных документов Министерства труда Российской Федерации и Министерства труда и социального развития Российской Федерации»</a:t>
            </a:r>
          </a:p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/>
              <a:t>   </a:t>
            </a:r>
            <a:r>
              <a:rPr lang="ru-RU" sz="2000" dirty="0" smtClean="0"/>
              <a:t>Начало действия документа - </a:t>
            </a:r>
            <a:r>
              <a:rPr lang="ru-RU" sz="2000" dirty="0" smtClean="0">
                <a:hlinkClick r:id="rId2"/>
              </a:rPr>
              <a:t>01.01.2021</a:t>
            </a:r>
            <a:r>
              <a:rPr lang="ru-RU" sz="2000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200" dirty="0" smtClean="0"/>
              <a:t>   </a:t>
            </a:r>
          </a:p>
          <a:p>
            <a:pPr>
              <a:buNone/>
            </a:pPr>
            <a:r>
              <a:rPr lang="ru-RU" sz="2200" dirty="0" smtClean="0"/>
              <a:t>  Перестали действовать </a:t>
            </a:r>
            <a:r>
              <a:rPr lang="ru-RU" sz="2200" b="1" dirty="0" smtClean="0"/>
              <a:t>175</a:t>
            </a:r>
            <a:r>
              <a:rPr lang="ru-RU" sz="2200" dirty="0" smtClean="0"/>
              <a:t> типовых инструкций по охране  труда  и Постановление Минтруда РФ от 08.04.1994 </a:t>
            </a:r>
            <a:r>
              <a:rPr lang="ru-RU" sz="2200" b="1" dirty="0" smtClean="0"/>
              <a:t>N 30</a:t>
            </a:r>
          </a:p>
          <a:p>
            <a:pPr algn="ctr">
              <a:buNone/>
            </a:pPr>
            <a:r>
              <a:rPr lang="ru-RU" sz="2200" dirty="0" smtClean="0"/>
              <a:t>     "Об утверждении Рекомендаций по организации работы уполномоченного (доверенного) лица по охране труда профессионального союза или трудового коллектива"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73113"/>
            <a:ext cx="6768752" cy="674687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Новые правила по охране труда </a:t>
            </a:r>
            <a:br>
              <a:rPr lang="ru-RU" sz="2800" dirty="0" smtClean="0"/>
            </a:br>
            <a:r>
              <a:rPr lang="ru-RU" sz="2800" dirty="0" smtClean="0"/>
              <a:t>2021 года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600200"/>
            <a:ext cx="8613650" cy="4754563"/>
          </a:xfrm>
        </p:spPr>
        <p:txBody>
          <a:bodyPr/>
          <a:lstStyle/>
          <a:p>
            <a:r>
              <a:rPr lang="ru-RU" sz="2200" dirty="0" smtClean="0"/>
              <a:t>Правила  актуализированы с учетом риск - ориентированного подхода и современного уровня технологического развития. </a:t>
            </a:r>
          </a:p>
          <a:p>
            <a:r>
              <a:rPr lang="ru-RU" sz="2200" dirty="0" smtClean="0"/>
              <a:t>Правила обязательны для исполнения работодателями – юридическими лицами независимо от их организационно-правовых форм и физическими лицами (за исключением работодателей - физических лиц, не являющихся индивидуальными предпринимателями) </a:t>
            </a:r>
          </a:p>
          <a:p>
            <a:r>
              <a:rPr lang="ru-RU" sz="2200" dirty="0" smtClean="0"/>
              <a:t>На основе Правил и требований технической (эксплуатационной) документации организации-изготовителя оборудования, машин, инструментов работодатель разрабатывает инструкции по охране труда для профессий и (или) видов выполняемых работ</a:t>
            </a:r>
            <a:endParaRPr lang="ru-RU" sz="2200" dirty="0"/>
          </a:p>
        </p:txBody>
      </p:sp>
      <p:pic>
        <p:nvPicPr>
          <p:cNvPr id="4" name="Picture 5" descr="D:\Мои документы\Город\2019\Мастер класс\Обучение\заготовка к през\OHRANA_TRUDA_34_16033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517232"/>
            <a:ext cx="1296144" cy="1152128"/>
          </a:xfrm>
          <a:prstGeom prst="cube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01050" cy="674687"/>
          </a:xfrm>
        </p:spPr>
        <p:txBody>
          <a:bodyPr/>
          <a:lstStyle/>
          <a:p>
            <a:pPr algn="ctr"/>
            <a:r>
              <a:rPr lang="ru-RU" sz="2400" dirty="0" smtClean="0"/>
              <a:t>Утратили силу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340768"/>
            <a:ext cx="8437562" cy="5256584"/>
          </a:xfrm>
        </p:spPr>
        <p:txBody>
          <a:bodyPr/>
          <a:lstStyle/>
          <a:p>
            <a:pPr>
              <a:buNone/>
            </a:pPr>
            <a:r>
              <a:rPr lang="ru-RU" sz="2000" i="1" u="sng" dirty="0" smtClean="0"/>
              <a:t>Пример:</a:t>
            </a:r>
          </a:p>
          <a:p>
            <a:pPr>
              <a:buNone/>
            </a:pPr>
            <a:r>
              <a:rPr lang="ru-RU" sz="2000" dirty="0" smtClean="0"/>
              <a:t>1. </a:t>
            </a:r>
            <a:r>
              <a:rPr lang="ru-RU" sz="2000" b="1" dirty="0" smtClean="0"/>
              <a:t>Постановление Минтруда РФ от 17.12.2002 N 80</a:t>
            </a:r>
          </a:p>
          <a:p>
            <a:pPr algn="just">
              <a:buNone/>
            </a:pPr>
            <a:r>
              <a:rPr lang="ru-RU" sz="2000" dirty="0" smtClean="0"/>
              <a:t>     "Об утверждении Методических рекомендаций по разработке государственных нормативных требований охраны труда"</a:t>
            </a:r>
          </a:p>
          <a:p>
            <a:pPr algn="just">
              <a:buNone/>
            </a:pPr>
            <a:r>
              <a:rPr lang="ru-RU" sz="2000" dirty="0" smtClean="0"/>
              <a:t>     Документ утратил силу с </a:t>
            </a:r>
            <a:r>
              <a:rPr lang="ru-RU" sz="2000" dirty="0" smtClean="0">
                <a:hlinkClick r:id="rId2"/>
              </a:rPr>
              <a:t>1 января 2021 года</a:t>
            </a:r>
            <a:r>
              <a:rPr lang="ru-RU" sz="2000" dirty="0" smtClean="0"/>
              <a:t> в связи с изданием </a:t>
            </a:r>
            <a:r>
              <a:rPr lang="ru-RU" sz="2000" dirty="0" smtClean="0">
                <a:hlinkClick r:id="rId3"/>
              </a:rPr>
              <a:t>Постановления</a:t>
            </a:r>
            <a:r>
              <a:rPr lang="ru-RU" sz="2000" dirty="0" smtClean="0"/>
              <a:t> Правительства РФ от 04.08.2020 N 1181.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2. Постановление Главного государственного санитарного врача РФ  от 3 июня 2003 г. N 118</a:t>
            </a:r>
          </a:p>
          <a:p>
            <a:pPr algn="just">
              <a:buNone/>
            </a:pPr>
            <a:r>
              <a:rPr lang="ru-RU" sz="2000" dirty="0" smtClean="0"/>
              <a:t>    «О введении в действие санитарно-эпидемиологических правил и нормативов </a:t>
            </a:r>
            <a:r>
              <a:rPr lang="ru-RU" sz="2000" b="1" dirty="0" smtClean="0"/>
              <a:t>САНПИН 2.2.2/2.4.1340-03 «Гигиенические требования к персональным электронно-вычислительным машинам и организации работы»</a:t>
            </a:r>
          </a:p>
          <a:p>
            <a:pPr>
              <a:buNone/>
            </a:pPr>
            <a:r>
              <a:rPr lang="ru-RU" sz="2000" dirty="0" smtClean="0"/>
              <a:t>     Документ утратил силу с </a:t>
            </a:r>
            <a:r>
              <a:rPr lang="ru-RU" sz="2000" dirty="0" smtClean="0">
                <a:hlinkClick r:id="rId2"/>
              </a:rPr>
              <a:t>1 января 2021 года</a:t>
            </a:r>
            <a:r>
              <a:rPr lang="ru-RU" sz="2000" dirty="0" smtClean="0"/>
              <a:t> в связи с изданием </a:t>
            </a:r>
            <a:r>
              <a:rPr lang="ru-RU" sz="2000" dirty="0" smtClean="0">
                <a:hlinkClick r:id="rId3"/>
              </a:rPr>
              <a:t>Постановления</a:t>
            </a:r>
            <a:r>
              <a:rPr lang="ru-RU" sz="2000" dirty="0" smtClean="0"/>
              <a:t> Правительства РФ от 08.10.2020 N 1631.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64704"/>
            <a:ext cx="7090370" cy="136815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Федеральный закон </a:t>
            </a:r>
            <a:br>
              <a:rPr lang="ru-RU" dirty="0" smtClean="0"/>
            </a:br>
            <a:r>
              <a:rPr lang="ru-RU" dirty="0" smtClean="0"/>
              <a:t>от 31.07.2020 N 247-ФЗ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2060848"/>
            <a:ext cx="8437562" cy="4293915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/>
              <a:t>"Об обязательных требованиях в Российской Федерации"</a:t>
            </a:r>
          </a:p>
          <a:p>
            <a:pPr algn="just">
              <a:buNone/>
            </a:pPr>
            <a:endParaRPr lang="ru-RU" b="1" i="1" dirty="0" smtClean="0"/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Начало действия документа - 01.11.2020 (за исключением отдельных положений).</a:t>
            </a:r>
          </a:p>
          <a:p>
            <a:pPr algn="just">
              <a:buNone/>
            </a:pP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658322" cy="674687"/>
          </a:xfrm>
        </p:spPr>
        <p:txBody>
          <a:bodyPr/>
          <a:lstStyle/>
          <a:p>
            <a:pPr algn="ctr"/>
            <a:r>
              <a:rPr lang="ru-RU" sz="2000" dirty="0" smtClean="0"/>
              <a:t>Федеральный закон от 31.07.2020 N 247-ФЗ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b="1" dirty="0" smtClean="0"/>
              <a:t>Статья 15. Обеспечение реализации положений настоящего Федерального закона ("регуляторная гильотина")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1. Правительством Российской Федерации до 1 января 2021 года в соответствии с определенным им </a:t>
            </a:r>
            <a:r>
              <a:rPr lang="ru-RU" sz="1400" dirty="0" smtClean="0">
                <a:hlinkClick r:id="rId2"/>
              </a:rPr>
              <a:t>перечнем</a:t>
            </a:r>
            <a:r>
              <a:rPr lang="ru-RU" sz="1400" dirty="0" smtClean="0"/>
              <a:t> видов государственного контроля (надзора) обеспечиваются признание утратившими силу, не действующими на территории Российской Федерации и отмена нормативных правовых актов Правительства Российской Федерации, федеральных органов исполнительной власти, правовых актов исполнительных и распорядительных органов государственной власти РСФСР и Союза ССР, содержащих обязательные требования, соблюдение которых оценивается при осуществлении государственного контроля (надзора).</a:t>
            </a:r>
          </a:p>
          <a:p>
            <a:pPr>
              <a:buNone/>
            </a:pPr>
            <a:r>
              <a:rPr lang="ru-RU" sz="1400" dirty="0" smtClean="0"/>
              <a:t>2. Независимо от того, признаны ли утратившими силу, не действующими на территории Российской Федерации или отменены ли нормативные правовые акты, указанные в </a:t>
            </a:r>
            <a:r>
              <a:rPr lang="ru-RU" sz="1400" dirty="0" smtClean="0">
                <a:hlinkClick r:id="" action="ppaction://hlinkfile"/>
              </a:rPr>
              <a:t>части 1</a:t>
            </a:r>
            <a:r>
              <a:rPr lang="ru-RU" sz="1400" dirty="0" smtClean="0"/>
              <a:t> настоящей статьи, с 1 января 2021 года при осуществлении государственного контроля (надзора) не допускается оценка соблюдения обязательных требований, содержащихся в указанных актах, если они вступили в силу до 1 января 2020 года.</a:t>
            </a:r>
          </a:p>
          <a:p>
            <a:pPr>
              <a:buNone/>
            </a:pPr>
            <a:r>
              <a:rPr lang="ru-RU" sz="1400" dirty="0" smtClean="0"/>
              <a:t>3. Независимо от того, признаны ли утратившими силу, не действующими на территории Российской Федерации или отменены ли нормативные правовые акты, указанные в </a:t>
            </a:r>
            <a:r>
              <a:rPr lang="ru-RU" sz="1400" dirty="0" smtClean="0">
                <a:hlinkClick r:id="" action="ppaction://hlinkfile"/>
              </a:rPr>
              <a:t>части 1</a:t>
            </a:r>
            <a:r>
              <a:rPr lang="ru-RU" sz="1400" dirty="0" smtClean="0"/>
              <a:t> настоящей статьи, с 1 января 2021 года несоблюдение требований, содержащихся в указанных актах, не может являться основанием для привлечения к административной ответственности, если они вступили в силу до 1 января 2020 года.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586314" cy="674687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ПОСТАНОВЛЕНИЕ ПРАВИТЕЛЬСТВА  РФ</a:t>
            </a:r>
            <a:br>
              <a:rPr lang="ru-RU" sz="2400" dirty="0" smtClean="0"/>
            </a:br>
            <a:r>
              <a:rPr lang="ru-RU" sz="2400" dirty="0" smtClean="0"/>
              <a:t>от 31 декабря 2020 г. N 2467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556792"/>
            <a:ext cx="8437562" cy="5112568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/>
              <a:t>ОБ УТВЕРЖДЕНИИ ПЕРЕЧНЯ</a:t>
            </a:r>
          </a:p>
          <a:p>
            <a:pPr algn="ctr">
              <a:buNone/>
            </a:pPr>
            <a:r>
              <a:rPr lang="ru-RU" sz="1600" b="1" dirty="0" smtClean="0"/>
              <a:t>НОРМАТИВНЫХ ПРАВОВЫХ АКТОВ И ГРУПП НОРМАТИВНЫХ ПРАВОВЫХ</a:t>
            </a:r>
          </a:p>
          <a:p>
            <a:pPr algn="ctr">
              <a:buNone/>
            </a:pPr>
            <a:r>
              <a:rPr lang="ru-RU" sz="1600" b="1" dirty="0" smtClean="0"/>
              <a:t>АКТОВ ПРАВИТЕЛЬСТВА РОССИЙСКОЙ ФЕДЕРАЦИИ, НОРМАТИВНЫХ</a:t>
            </a:r>
          </a:p>
          <a:p>
            <a:pPr algn="ctr">
              <a:buNone/>
            </a:pPr>
            <a:r>
              <a:rPr lang="ru-RU" sz="1600" b="1" dirty="0" smtClean="0"/>
              <a:t>ПРАВОВЫХ АКТОВ, ОТДЕЛЬНЫХ ПОЛОЖЕНИЙ НОРМАТИВНЫХ ПРАВОВЫХ</a:t>
            </a:r>
          </a:p>
          <a:p>
            <a:pPr algn="ctr">
              <a:buNone/>
            </a:pPr>
            <a:r>
              <a:rPr lang="ru-RU" sz="1600" b="1" dirty="0" smtClean="0"/>
              <a:t>АКТОВ И ГРУПП НОРМАТИВНЫХ ПРАВОВЫХ АКТОВ ФЕДЕРАЛЬНЫХ</a:t>
            </a:r>
          </a:p>
          <a:p>
            <a:pPr algn="ctr">
              <a:buNone/>
            </a:pPr>
            <a:r>
              <a:rPr lang="ru-RU" sz="1600" b="1" dirty="0" smtClean="0"/>
              <a:t>ОРГАНОВ ИСПОЛНИТЕЛЬНОЙ ВЛАСТИ, ПРАВОВЫХ АКТОВ, ОТДЕЛЬНЫХ</a:t>
            </a:r>
          </a:p>
          <a:p>
            <a:pPr algn="ctr">
              <a:buNone/>
            </a:pPr>
            <a:r>
              <a:rPr lang="ru-RU" sz="1600" b="1" dirty="0" smtClean="0"/>
              <a:t>ПОЛОЖЕНИЙ ПРАВОВЫХ АКТОВ, ГРУПП ПРАВОВЫХ АКТОВ</a:t>
            </a:r>
          </a:p>
          <a:p>
            <a:pPr algn="ctr">
              <a:buNone/>
            </a:pPr>
            <a:r>
              <a:rPr lang="ru-RU" sz="1600" b="1" dirty="0" smtClean="0"/>
              <a:t>ИСПОЛНИТЕЛЬНЫХ И РАСПОРЯДИТЕЛЬНЫХ ОРГАНОВ ГОСУДАРСТВЕННОЙ</a:t>
            </a:r>
          </a:p>
          <a:p>
            <a:pPr algn="ctr">
              <a:buNone/>
            </a:pPr>
            <a:r>
              <a:rPr lang="ru-RU" sz="1600" b="1" dirty="0" smtClean="0"/>
              <a:t>ВЛАСТИ РСФСР И СОЮЗА ССР, РЕШЕНИЙ ГОСУДАРСТВЕННОЙ КОМИССИИ</a:t>
            </a:r>
          </a:p>
          <a:p>
            <a:pPr algn="ctr">
              <a:buNone/>
            </a:pPr>
            <a:r>
              <a:rPr lang="ru-RU" sz="1600" b="1" dirty="0" smtClean="0"/>
              <a:t>ПО РАДИОЧАСТОТАМ, СОДЕРЖАЩИХ ОБЯЗАТЕЛЬНЫЕ ТРЕБОВАНИЯ,</a:t>
            </a:r>
          </a:p>
          <a:p>
            <a:pPr algn="ctr">
              <a:buNone/>
            </a:pPr>
            <a:r>
              <a:rPr lang="ru-RU" sz="1600" b="1" dirty="0" smtClean="0"/>
              <a:t>В ОТНОШЕНИИ КОТОРЫХ НЕ ПРИМЕНЯЮТСЯ ПОЛОЖЕНИЯ ЧАСТЕЙ 1, 2</a:t>
            </a:r>
          </a:p>
          <a:p>
            <a:pPr algn="ctr">
              <a:buNone/>
            </a:pPr>
            <a:r>
              <a:rPr lang="ru-RU" sz="1600" b="1" dirty="0" smtClean="0"/>
              <a:t>И 3 СТАТЬИ 15 ФЕДЕРАЛЬНОГО ЗАКОНА "ОБ ОБЯЗАТЕЛЬНЫХ</a:t>
            </a:r>
          </a:p>
          <a:p>
            <a:pPr algn="ctr">
              <a:buNone/>
            </a:pPr>
            <a:r>
              <a:rPr lang="ru-RU" sz="1600" b="1" dirty="0" smtClean="0"/>
              <a:t>ТРЕБОВАНИЯХ В РОССИЙСКОЙ ФЕДЕРАЦИИ"</a:t>
            </a:r>
          </a:p>
          <a:p>
            <a:pPr>
              <a:buNone/>
            </a:pPr>
            <a:r>
              <a:rPr lang="ru-RU" sz="1200" dirty="0" smtClean="0"/>
              <a:t>7. </a:t>
            </a:r>
            <a:r>
              <a:rPr lang="ru-RU" sz="1200" dirty="0" smtClean="0">
                <a:hlinkClick r:id="" action="ppaction://hlinkfile" tooltip="4. Приказ Министерства транспорта Российской Федерации от 22 апреля 2002 г. N 50 &quot;Об утверждении Федеральных авиационных правил &quot;Медицинское освидетельствование летного, диспетчерского состава, бортпроводников, курсантов и кандидатов, поступающих в учебны"/>
              </a:rPr>
              <a:t>Пункты 4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00. Приказ Министерства сельского хозяйства и продовольствия Российской Федерации от 11 мая 1999 г. N 359 &quot;Об утверждении Правил по профилактике и борьбе с лейкозом крупного рогатого скота&quot;."/>
              </a:rPr>
              <a:t>100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02. Приказ Министерства сельского хозяйства Российской Федерации от 1 апреля 2005 г. N 48 &quot;Об утверждении Правил государственной регистрации лекарственных средств для животных и кормовых добавок&quot;."/>
              </a:rPr>
              <a:t>102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03. Приказ Министерства сельского хозяйства Российской Федерации от 27 марта 2006 г. N 90 &quot;Об утверждении Правил по борьбе с гриппом птиц&quot;."/>
              </a:rPr>
              <a:t>103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25. Приказ Министерства сельского хозяйства Российской Федерации от 6 декабря 2018 г. N 564 &quot;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"/>
              </a:rPr>
              <a:t>125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207. Постановление Правительства Российской Федерации от 16 апреля 2012 г. N 291 &quot;О лицензировании медицинской деятельности (за исключением указанной деятельности, осуществляемой медицинскими организациями и другими организациями, входящими в частную сист"/>
              </a:rPr>
              <a:t>207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228. Приказ Министерства здравоохранения и социального развития Российской Федерации от 29 декабря 2004 г. N 328 &quot;Об утверждении Порядка предоставления набора социальных услуг отдельным категориям граждан&quot;."/>
              </a:rPr>
              <a:t>228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340. Постановление Правительства Российской Федерации от 16 апреля 2012 г. N 291 &quot;О лицензировании медицинской деятельности (за исключением указанной деятельности, осуществляемой медицинскими организациями и другими организациями, входящими в частную сист"/>
              </a:rPr>
              <a:t>340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369. Приказ Министерства здравоохранения и социального развития Российской Федерации от 29 декабря 2004 г. N 328 &quot;Об утверждении Порядка предоставления набора социальных услуг отдельным категориям граждан&quot;."/>
              </a:rPr>
              <a:t>369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371. Постановление Правительства Российской Федерации от 26 февраля 2002 г. N 131 &quot;О государственном учете результатов научно-исследовательских, опытно-конструкторских и технологических работ военного, специального и двойного назначения&quot;."/>
              </a:rPr>
              <a:t>371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372. Постановление Правительства Российской Федерации от 22 марта 2012 г. N 233 &quot;Об утверждении Правил осуществления государственными заказчиками управления правами Российской Федерации на результаты интеллектуальной деятельности гражданского, военного, с"/>
              </a:rPr>
              <a:t>372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478. Приказ Министерства Российской Федерации по делам гражданской обороны, чрезвычайным ситуациям и ликвидации последствий стихийных бедствий от 20 июня 2003 г. N 323 &quot;Об утверждении норм пожарной безопасности &quot;Проектирование систем оповещения людей о по"/>
              </a:rPr>
              <a:t>478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479. Приказ Министерства Российской Федерации по делам гражданской обороны, чрезвычайным ситуациям и ликвидации последствий стихийных бедствий от 12 декабря 2007 г. N 645 &quot;Об утверждении Норм пожарной безопасности &quot;Обучение мерам пожарной безопасности раб"/>
              </a:rPr>
              <a:t>479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558. Постановление Правительства Российской Федерации от 27 сентября 2016 г. N 970 &quot;О требованиях к кредитным организациям, в которых допускается размещать средства компенсационных фондов саморегулируемых организаций в области инженерных изысканий, архите"/>
              </a:rPr>
              <a:t>558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561. Постановление Правительства Российской Федерации от 17 ноября 1994 г. N 1264 &quot;Об утверждении Правил по киновидеообслуживанию населения&quot;."/>
              </a:rPr>
              <a:t>561</a:t>
            </a:r>
            <a:r>
              <a:rPr lang="ru-RU" sz="1200" dirty="0" smtClean="0"/>
              <a:t> - </a:t>
            </a:r>
            <a:r>
              <a:rPr lang="ru-RU" sz="1200" dirty="0" smtClean="0">
                <a:hlinkClick r:id="" action="ppaction://hlinkfile" tooltip="569. Постановление Правительства Российской Федерации от 15 апреля 2005 г. N 222 &quot;Об утверждении Правил оказания услуг телеграфной связи&quot;."/>
              </a:rPr>
              <a:t>569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571. Постановление Правительства Российской Федерации от 23 января 2006 г. N 32 &quot;Об утверждении Правил оказания услуг связи по передаче данных&quot;."/>
              </a:rPr>
              <a:t>571</a:t>
            </a:r>
            <a:r>
              <a:rPr lang="ru-RU" sz="1200" dirty="0" smtClean="0"/>
              <a:t> - </a:t>
            </a:r>
            <a:r>
              <a:rPr lang="ru-RU" sz="1200" dirty="0" smtClean="0">
                <a:hlinkClick r:id="" action="ppaction://hlinkfile" tooltip="578. Постановление Правительства Российской Федерации от 9 декабря 2014 г. N 1342 &quot;О порядке оказания услуг телефонной связи&quot;."/>
              </a:rPr>
              <a:t>578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582. Приказ Министерства экономического развития Российской Федерации от 18 февраля 2019 г. N 69 &quot;Об утверждении порядка принятия объединением туроператоров в сфере выездного туризма по согласованию с Федеральным агентством по туризму решения об освобожде"/>
              </a:rPr>
              <a:t>582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837. Постановление Правительства Российской Федерации от 28 апреля 1993 г. N 377 &quot;О реализации Закона Российской Федерации &quot;О психиатрической помощи и гарантиях прав граждан при ее оказании&quot;."/>
              </a:rPr>
              <a:t>837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853. Постановление Правительства Российской Федерации от 23 сентября 2002 г. N 695 &quot;О прохождении обязательного психиатрического освидетельствования работниками, осуществляющими отдельные виды деятельности, в том числе деятельность, связанную с источникам"/>
              </a:rPr>
              <a:t>853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909. Постановление Министерства труда и социальной защиты Российской Федерации N 1, Министерства образования Российской Федерации N 29 от 13 января 2003 г. &quot;Об утверждении Порядка обучения по охране труда и проверки знаний требований охраны труда работник"/>
              </a:rPr>
              <a:t>909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954. Приказ Министерства труда и социальной защиты Российской Федерации от 19 августа 2016 г. N 438н &quot;Об утверждении Типового положения о системе управления охраной труда&quot;."/>
              </a:rPr>
              <a:t>954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229. СП 2.6.1.759-99 &quot;Допустимые уровни содержания цезия-137 и стронция-90 в продукции лесного хозяйства&quot;, утвержденные Главным государственным санитарным врачом Российской Федерации 2 июля 1999 г."/>
              </a:rPr>
              <a:t>1229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232. Постановление Главного государственного санитарного врача Российской Федерации от 14 марта 2002 г. N 9 &quot;О введении в действие санитарных правил &quot;Гигиенические требования к проведению работ с активированными материалами и изделиями при определении их"/>
              </a:rPr>
              <a:t>1232</a:t>
            </a:r>
            <a:r>
              <a:rPr lang="ru-RU" sz="1200" dirty="0" smtClean="0"/>
              <a:t> - </a:t>
            </a:r>
            <a:r>
              <a:rPr lang="ru-RU" sz="1200" dirty="0" smtClean="0">
                <a:hlinkClick r:id="" action="ppaction://hlinkfile" tooltip="1234. Постановление Главного государственного санитарного врача Российской Федерации от 4 февраля 2003 г. N 7 &quot;О введении в действие санитарно-эпидемиологических правил и нормативов СанПиН 2.6.1.08-03 &quot;Организация и проведение работ по производству энерге"/>
              </a:rPr>
              <a:t>1234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236. Постановление Главного государственного санитарного врача Российской Федерации от 12 марта 2003 г. N 17 &quot;О введении в действие СанПиН 2.6.1.1202-03&quot;."/>
              </a:rPr>
              <a:t>1236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237. Постановление Главного государственного санитарного врача Российской Федерации от 17 апреля 2003 г. N 54 &quot;О введении в действие СанПиН 2.6.1.1281-03&quot;."/>
              </a:rPr>
              <a:t>1237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242. Постановление Главного государственного санитарного врача Российской Федерации от 28 октября 2003 г. N 155 &quot;О введении в действие санитарно-эпидемиологических правил и нормативов СанПиН 2.2.8.49-03 &quot;Средства индивидуальной защиты кожных покровов пер"/>
              </a:rPr>
              <a:t>1242</a:t>
            </a:r>
            <a:r>
              <a:rPr lang="ru-RU" sz="1200" dirty="0" smtClean="0"/>
              <a:t> - </a:t>
            </a:r>
            <a:r>
              <a:rPr lang="ru-RU" sz="1200" dirty="0" smtClean="0">
                <a:hlinkClick r:id="" action="ppaction://hlinkfile" tooltip="1244. Постановление Главного государственного санитарного врача Российской Федерации от 28 октября 2003 г. N 157 &quot;О введении в действие санитарно-эпидемиологических правил и нормативов СанПиН 2.2.8.46-03 &quot;Санитарные правила по дезактивации средств индивид"/>
              </a:rPr>
              <a:t>1244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246. Постановление Главного государственного санитарного врача Российской Федерации от 11 февраля 2004 г. N 5 &quot;О введении в действие Санитарных правил СП 2.6.1.01-04 &quot;Обеспечение радиационной безопасности портов Российской Федерации при заходе и стоянке "/>
              </a:rPr>
              <a:t>1246</a:t>
            </a:r>
            <a:r>
              <a:rPr lang="ru-RU" sz="1200" dirty="0" smtClean="0"/>
              <a:t> - </a:t>
            </a:r>
            <a:r>
              <a:rPr lang="ru-RU" sz="1200" dirty="0" smtClean="0">
                <a:hlinkClick r:id="" action="ppaction://hlinkfile" tooltip="1250. Постановление Главного государственного санитарного врача Российской Федерации от 28 мая 2007 г. N 29 &quot;Об утверждении санитарных правил СП 2.6.1.2205-07 &quot;Обеспечение радиационной безопасности при выводе из эксплуатации блока атомной станции&quot;."/>
              </a:rPr>
              <a:t>1250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252. Постановление Главного государственного санитарного врача Российской Федерации от 16 июня 2008 г. N 36 &quot;Об утверждении СанПиН 2.6.1.2368 08&quot;."/>
              </a:rPr>
              <a:t>1252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" action="ppaction://hlinkfile" tooltip="1253. Постановление Главного государственного санитарного врача Российской Федерации от 7 июля 2009 г. N 47 &quot;Об утверждении СанПиН 2.6.1.2523-09&quot;."/>
              </a:rPr>
              <a:t>1253</a:t>
            </a:r>
            <a:r>
              <a:rPr lang="ru-RU" sz="1200" dirty="0" smtClean="0"/>
              <a:t> и </a:t>
            </a:r>
            <a:r>
              <a:rPr lang="ru-RU" sz="1200" dirty="0" smtClean="0">
                <a:hlinkClick r:id="" action="ppaction://hlinkfile" tooltip="1263. Постановление Главного государственного санитарного врача Российской Федерации от 7 июля 2011 г. N 91 &quot;Об утверждении СанПиН 2.6.1.2891-11 &quot;Требования радиационной безопасности при производстве, эксплуатации и выводе из эксплуатации (утилизации) мед"/>
              </a:rPr>
              <a:t>1263</a:t>
            </a:r>
            <a:r>
              <a:rPr lang="ru-RU" sz="1200" dirty="0" smtClean="0"/>
              <a:t> перечня действуют до 1 сентября 2021 г.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658322" cy="674687"/>
          </a:xfrm>
        </p:spPr>
        <p:txBody>
          <a:bodyPr/>
          <a:lstStyle/>
          <a:p>
            <a:r>
              <a:rPr lang="ru-RU" sz="2800" dirty="0" smtClean="0"/>
              <a:t>Действующие НПА по охране труда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5328592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400" dirty="0" smtClean="0"/>
              <a:t>Постановление Правительства Российской Федерации от 28 апреля 1993 г. N 377 "О реализации Закона Российской Федерации "О психиатрической помощи и гарантиях прав граждан при ее оказании" </a:t>
            </a:r>
          </a:p>
          <a:p>
            <a:pPr lvl="0">
              <a:buFont typeface="+mj-lt"/>
              <a:buAutoNum type="arabicPeriod"/>
            </a:pPr>
            <a:r>
              <a:rPr lang="ru-RU" sz="1400" dirty="0" smtClean="0"/>
              <a:t>Постановление Правительства Российской Федерации от 23 сентября 2002 г. N 695 "О прохождении обязательного психиатрического освидетельствования работниками, осуществляющими отдельные виды деятельности, в том числе деятельность, связанную с источниками повышенной опасности (с влиянием вредных веществ и неблагоприятных производственных факторов), а также работающими в условиях повышенной опасности» 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Приказ Министерства здравоохранения Российской Федерации от 15 декабря 2014 г. N 835н "Об утверждении Порядка проведения </a:t>
            </a:r>
            <a:r>
              <a:rPr lang="ru-RU" sz="1400" dirty="0" err="1" smtClean="0"/>
              <a:t>предсменных</a:t>
            </a:r>
            <a:r>
              <a:rPr lang="ru-RU" sz="1400" dirty="0" smtClean="0"/>
              <a:t>, </a:t>
            </a:r>
            <a:r>
              <a:rPr lang="ru-RU" sz="1400" dirty="0" err="1" smtClean="0"/>
              <a:t>предрейсовых</a:t>
            </a:r>
            <a:r>
              <a:rPr lang="ru-RU" sz="1400" dirty="0" smtClean="0"/>
              <a:t> и </a:t>
            </a:r>
            <a:r>
              <a:rPr lang="ru-RU" sz="1400" dirty="0" err="1" smtClean="0"/>
              <a:t>послесменных</a:t>
            </a:r>
            <a:r>
              <a:rPr lang="ru-RU" sz="1400" dirty="0" smtClean="0"/>
              <a:t>, </a:t>
            </a:r>
            <a:r>
              <a:rPr lang="ru-RU" sz="1400" dirty="0" err="1" smtClean="0"/>
              <a:t>послерейсовых</a:t>
            </a:r>
            <a:r>
              <a:rPr lang="ru-RU" sz="1400" dirty="0" smtClean="0"/>
              <a:t> медицинских осмотров»</a:t>
            </a:r>
          </a:p>
          <a:p>
            <a:pPr lvl="0">
              <a:buFont typeface="+mj-lt"/>
              <a:buAutoNum type="arabicPeriod"/>
            </a:pPr>
            <a:r>
              <a:rPr lang="ru-RU" sz="1400" dirty="0" smtClean="0"/>
              <a:t>Постановление Министерства труда и социальной защиты Российской Федерации </a:t>
            </a:r>
            <a:r>
              <a:rPr lang="ru-RU" sz="1400" b="1" dirty="0" smtClean="0"/>
              <a:t>N 1</a:t>
            </a:r>
            <a:r>
              <a:rPr lang="ru-RU" sz="1400" dirty="0" smtClean="0"/>
              <a:t>, Министерства образования Российской Федерации </a:t>
            </a:r>
            <a:r>
              <a:rPr lang="ru-RU" sz="1400" b="1" dirty="0" smtClean="0"/>
              <a:t>N 29 от 13 января 2003 г</a:t>
            </a:r>
            <a:r>
              <a:rPr lang="ru-RU" sz="1400" dirty="0" smtClean="0"/>
              <a:t>. "Об утверждении Порядка обучения по охране труда и проверки знаний требований охраны труда работников организаций» (действуют до 1 сентября 2021 г.) </a:t>
            </a:r>
          </a:p>
          <a:p>
            <a:pPr lvl="0">
              <a:buFont typeface="+mj-lt"/>
              <a:buAutoNum type="arabicPeriod"/>
            </a:pPr>
            <a:r>
              <a:rPr lang="ru-RU" sz="1400" dirty="0" smtClean="0"/>
              <a:t>Постановление Правительства Российской Федерации от 6 февраля 1993 г. N 105  «О новых нормах предельно допустимых нагрузок для женщин при подъеме и перемещении тяжестей вручную»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Постановление Правительства Российской Федерации от 25 февраля 2000 г. N 163  «Об утверждении перечня тяжелых работ и работ с вредными или опасными условиями труда, при выполнении которых запрещается применение труда лиц моложе восемнадцати лет»</a:t>
            </a:r>
          </a:p>
          <a:p>
            <a:pPr>
              <a:buFont typeface="+mj-lt"/>
              <a:buAutoNum type="arabicPeriod"/>
            </a:pPr>
            <a:endParaRPr lang="ru-RU" sz="1400" dirty="0" smtClean="0"/>
          </a:p>
          <a:p>
            <a:pPr lvl="0">
              <a:buFont typeface="+mj-lt"/>
              <a:buAutoNum type="arabicPeriod"/>
            </a:pPr>
            <a:endParaRPr lang="ru-RU" sz="1400" dirty="0" smtClean="0"/>
          </a:p>
          <a:p>
            <a:pPr>
              <a:buFont typeface="+mj-lt"/>
              <a:buAutoNum type="arabicPeriod"/>
            </a:pPr>
            <a:endParaRPr lang="ru-RU" sz="1400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8316416" y="623731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658322" cy="674687"/>
          </a:xfrm>
        </p:spPr>
        <p:txBody>
          <a:bodyPr/>
          <a:lstStyle/>
          <a:p>
            <a:r>
              <a:rPr lang="ru-RU" sz="2800" dirty="0" smtClean="0"/>
              <a:t>Действующие НПА по охране труда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5328592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11. Постановление Правительства Российской Федерации от 31 августа 2002 г. N 653 "О формах документов, необходимых для расследования и учета несчастных случаев на производстве, и об особенностях расследования несчастных случаев на производстве«</a:t>
            </a:r>
          </a:p>
          <a:p>
            <a:pPr lvl="0">
              <a:buNone/>
            </a:pPr>
            <a:r>
              <a:rPr lang="ru-RU" sz="1400" dirty="0" smtClean="0"/>
              <a:t>12. Постановление Министерства труда и социального развития Российской Федерации от 24 октября 2002 г. N 73 "Об утверждении форм документов, необходимых для расследования и учета несчастных случаев на производстве, и положения об особенностях расследования несчастных случаев на производстве в отдельных отраслях и организациях"</a:t>
            </a:r>
          </a:p>
          <a:p>
            <a:pPr lvl="0">
              <a:buNone/>
            </a:pPr>
            <a:r>
              <a:rPr lang="ru-RU" sz="1400" dirty="0" smtClean="0"/>
              <a:t>13. Приказ Министерства здравоохранения и социального развития Российской Федерации от 15 апреля 2005 г. N 275 "О формах документов, необходимых для расследования несчастных случаев на производстве»</a:t>
            </a:r>
          </a:p>
          <a:p>
            <a:pPr>
              <a:buNone/>
            </a:pPr>
            <a:r>
              <a:rPr lang="ru-RU" sz="1400" dirty="0" smtClean="0"/>
              <a:t>14. Постановление Министерство труда и социального развития Российской Федерации от 22 января 2001 г. N 10 "Об утверждении Межотраслевых нормативов численности работников службы охраны труда в организациях«</a:t>
            </a:r>
          </a:p>
          <a:p>
            <a:pPr lvl="0">
              <a:buNone/>
            </a:pPr>
            <a:r>
              <a:rPr lang="ru-RU" sz="1400" dirty="0" smtClean="0"/>
              <a:t>15. Приказ Министерства здравоохранения и социального развития Российской Федерации от 1 марта 2012 г. N 181н "Об утверждении Типового перечня ежегодно реализуемых работодателем мероприятий по улучшению условий и охраны труда и снижению уровней профессиональных рисков«</a:t>
            </a:r>
          </a:p>
          <a:p>
            <a:pPr>
              <a:buNone/>
            </a:pPr>
            <a:r>
              <a:rPr lang="ru-RU" sz="1400" dirty="0" smtClean="0"/>
              <a:t>16. Постановление Правительства Российской Федерации от 6 июня 2013 г. N 482 "О продолжительности ежегодного дополнительного оплачиваемого отпуска за работу с вредными и (или) опасными условиями труда, предоставляемого отдельным категориям работников"</a:t>
            </a:r>
          </a:p>
          <a:p>
            <a:pPr lvl="0"/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 lvl="0">
              <a:buNone/>
            </a:pPr>
            <a:r>
              <a:rPr lang="ru-RU" sz="1400" dirty="0" smtClean="0"/>
              <a:t> </a:t>
            </a:r>
          </a:p>
          <a:p>
            <a:pPr>
              <a:buAutoNum type="arabicPeriod" startAt="8"/>
            </a:pP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>
              <a:buFont typeface="+mj-lt"/>
              <a:buAutoNum type="arabicPeriod"/>
            </a:pPr>
            <a:endParaRPr lang="ru-RU" sz="1400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8316416" y="623731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658322" cy="674687"/>
          </a:xfrm>
        </p:spPr>
        <p:txBody>
          <a:bodyPr/>
          <a:lstStyle/>
          <a:p>
            <a:r>
              <a:rPr lang="ru-RU" sz="2800" dirty="0" smtClean="0"/>
              <a:t>Действующие НПА по охране труда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5328592"/>
          </a:xfrm>
        </p:spPr>
        <p:txBody>
          <a:bodyPr/>
          <a:lstStyle/>
          <a:p>
            <a:pPr lvl="0">
              <a:buNone/>
            </a:pPr>
            <a:r>
              <a:rPr lang="ru-RU" sz="1400" dirty="0" smtClean="0"/>
              <a:t>7.    Постановление Правительства Российской Федерации от 23 сентября 2002 г. N 695 "О прохождении обязательного психиатрического освидетельствования работниками, осуществляющими отдельные виды деятельности, в том числе деятельность, связанную с источниками повышенной опасности (с влиянием вредных веществ и неблагоприятных производственных факторов), а также работающими в условиях повышенной опасности» </a:t>
            </a:r>
          </a:p>
          <a:p>
            <a:pPr>
              <a:buAutoNum type="arabicPeriod" startAt="8"/>
            </a:pPr>
            <a:r>
              <a:rPr lang="ru-RU" sz="1400" dirty="0" smtClean="0"/>
              <a:t>Постановление Правительства Российской Федерации от 13 марта 2008 г. N 168 "О порядке определения норм и условий бесплатной выдачи лечебно-профилактического питания, молока или других равноценных пищевых продуктов и осуществления компенсационной выплаты в размере, эквивалентном стоимости молока или других равноценных пищевых продуктов«</a:t>
            </a:r>
          </a:p>
          <a:p>
            <a:pPr lvl="0">
              <a:buFontTx/>
              <a:buAutoNum type="arabicPeriod" startAt="8"/>
            </a:pPr>
            <a:r>
              <a:rPr lang="ru-RU" sz="1400" dirty="0" smtClean="0"/>
              <a:t>Приказ Министерства здравоохранения и социального развития Российской Федерации от 16 февраля 2009 г. N 45н "Об утверждении норм и условий бесплатной выдачи работникам, занятым на работах с вредными условиями труда, молока или других равноценных пищевых продуктов, Порядка осуществления компенсационной выплаты в размере, эквивалентном стоимости молока или других равноценных пищевых продуктов, и Перечня вредных производственных факторов, при воздействии которых в профилактических целях рекомендуется употребление молока или других равноценных пищевых продуктов«</a:t>
            </a:r>
          </a:p>
          <a:p>
            <a:pPr>
              <a:buFontTx/>
              <a:buAutoNum type="arabicPeriod" startAt="8"/>
            </a:pPr>
            <a:r>
              <a:rPr lang="ru-RU" sz="1400" dirty="0" smtClean="0"/>
              <a:t>Приказ Министерства здравоохранения и социального развития Российской Федерации от 16 февраля 2009 г. N 46н "Об утверждении Перечня производств, профессий и должностей, работа в которых дает право на бесплатное получение лечебно-профилактического питания в связи с особо вредными условиями труда, рационов лечебно-профилактического питания, норм бесплатной выдачи витаминных препаратов и Правил бесплатной выдачи лечебно-профилактического питания"; </a:t>
            </a:r>
          </a:p>
          <a:p>
            <a:pPr lvl="0">
              <a:buNone/>
            </a:pPr>
            <a:r>
              <a:rPr lang="ru-RU" sz="1400" dirty="0" smtClean="0"/>
              <a:t> </a:t>
            </a:r>
          </a:p>
          <a:p>
            <a:pPr>
              <a:buAutoNum type="arabicPeriod" startAt="8"/>
            </a:pP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>
              <a:buFont typeface="+mj-lt"/>
              <a:buAutoNum type="arabicPeriod"/>
            </a:pPr>
            <a:endParaRPr lang="ru-RU" sz="1400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8316416" y="623731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658322" cy="674687"/>
          </a:xfrm>
        </p:spPr>
        <p:txBody>
          <a:bodyPr/>
          <a:lstStyle/>
          <a:p>
            <a:r>
              <a:rPr lang="ru-RU" sz="2800" dirty="0" smtClean="0"/>
              <a:t>Действующие НПА по охране труда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5328592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17. Приказ Министерства здравоохранения и социального развития Российской Федерации от 1 июня 2009 г. N 290н "Об утверждении Межотраслевых правил обеспечения работников специальной одеждой, специальной обувью и другими средствами индивидуальной защиты»</a:t>
            </a:r>
          </a:p>
          <a:p>
            <a:pPr>
              <a:buNone/>
            </a:pPr>
            <a:r>
              <a:rPr lang="ru-RU" sz="1400" dirty="0" smtClean="0"/>
              <a:t>18. Приказы уполномоченных федеральных органов власти об утверждении типовых норм бесплатной выдачи специальной одежды, специальной обуви и других средств индивидуальной защиты работникам.</a:t>
            </a:r>
          </a:p>
          <a:p>
            <a:pPr>
              <a:buAutoNum type="arabicPeriod" startAt="19"/>
            </a:pPr>
            <a:r>
              <a:rPr lang="ru-RU" sz="1400" dirty="0" smtClean="0"/>
              <a:t>Приказ Министерства здравоохранения и социального развития Российской Федерации от 17 декабря 2010 г. N 1122н "Об утверждении типовых норм бесплатной выдачи работникам смывающих и (или) обезвреживающих средств и стандарта безопасности труда "Обеспечение работников смывающими и (или) обезвреживающими средствами»</a:t>
            </a:r>
          </a:p>
          <a:p>
            <a:pPr lvl="0">
              <a:buFontTx/>
              <a:buAutoNum type="arabicPeriod" startAt="19"/>
            </a:pPr>
            <a:r>
              <a:rPr lang="ru-RU" sz="1400" dirty="0" smtClean="0"/>
              <a:t>Приказ Министерства труда и социальной защиты Российской Федерации от 10 декабря 2012 г. N 580н "Об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факторами"; </a:t>
            </a:r>
          </a:p>
          <a:p>
            <a:pPr lvl="0">
              <a:buFontTx/>
              <a:buAutoNum type="arabicPeriod" startAt="19"/>
            </a:pPr>
            <a:r>
              <a:rPr lang="ru-RU" sz="1400" dirty="0" smtClean="0"/>
              <a:t>Приказ Министерства труда и социальной защиты Российской Федерации </a:t>
            </a:r>
            <a:r>
              <a:rPr lang="ru-RU" sz="1400" b="1" dirty="0" smtClean="0"/>
              <a:t>от 19 августа 2016 г. N 438н</a:t>
            </a:r>
            <a:r>
              <a:rPr lang="ru-RU" sz="1400" dirty="0" smtClean="0"/>
              <a:t> "Об утверждении Типового положения о системе управления охраной труда« (действуют до 1 сентября 2021 г.)</a:t>
            </a:r>
          </a:p>
          <a:p>
            <a:pPr>
              <a:buFontTx/>
              <a:buAutoNum type="arabicPeriod" startAt="19"/>
            </a:pPr>
            <a:r>
              <a:rPr lang="ru-RU" sz="1400" dirty="0" smtClean="0"/>
              <a:t>Постановления Правительства РФ (от 14 апреля 2014 г. N 290, от 30 июня 2014 г. N 599 , от 3 июля 2014 г. N 614)  и приказы Минтруда России по СОУТ (от 24 января 2014 г. N 33н, от 7 февраля 2014 г. N 80н)</a:t>
            </a:r>
          </a:p>
          <a:p>
            <a:pPr>
              <a:buNone/>
            </a:pPr>
            <a:endParaRPr lang="ru-RU" sz="1400" dirty="0" smtClean="0"/>
          </a:p>
          <a:p>
            <a:pPr>
              <a:buAutoNum type="arabicPeriod" startAt="19"/>
            </a:pPr>
            <a:endParaRPr lang="ru-RU" sz="1400" dirty="0" smtClean="0"/>
          </a:p>
          <a:p>
            <a:pPr>
              <a:buAutoNum type="arabicPeriod" startAt="19"/>
            </a:pP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 lvl="0">
              <a:buNone/>
            </a:pPr>
            <a:r>
              <a:rPr lang="ru-RU" sz="1400" dirty="0" smtClean="0"/>
              <a:t> </a:t>
            </a:r>
          </a:p>
          <a:p>
            <a:pPr>
              <a:buAutoNum type="arabicPeriod" startAt="8"/>
            </a:pP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>
              <a:buFont typeface="+mj-lt"/>
              <a:buAutoNum type="arabicPeriod"/>
            </a:pPr>
            <a:endParaRPr lang="ru-RU" sz="14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2276872"/>
            <a:ext cx="5832648" cy="295232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bg1">
                    <a:lumMod val="25000"/>
                  </a:schemeClr>
                </a:solidFill>
              </a:rPr>
              <a:t>СПАСИБО </a:t>
            </a:r>
          </a:p>
          <a:p>
            <a:pPr algn="ctr"/>
            <a:r>
              <a:rPr lang="ru-RU" sz="5400" b="1" i="1" dirty="0" smtClean="0">
                <a:solidFill>
                  <a:schemeClr val="bg1">
                    <a:lumMod val="25000"/>
                  </a:schemeClr>
                </a:solidFill>
              </a:rPr>
              <a:t>ЗА ВНИМАНИЕ!</a:t>
            </a:r>
            <a:endParaRPr lang="ru-RU" sz="54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514306" cy="674687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Новые правила по охране труда </a:t>
            </a:r>
            <a:br>
              <a:rPr lang="ru-RU" sz="2800" dirty="0" smtClean="0"/>
            </a:br>
            <a:r>
              <a:rPr lang="ru-RU" sz="2800" dirty="0" smtClean="0"/>
              <a:t>2021 года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Правила содержат:</a:t>
            </a:r>
          </a:p>
          <a:p>
            <a:r>
              <a:rPr lang="ru-RU" sz="2000" dirty="0" smtClean="0"/>
              <a:t> перечень вредных и (или) опасных производственных факторов (соответствующих специфике деятельности), </a:t>
            </a:r>
          </a:p>
          <a:p>
            <a:r>
              <a:rPr lang="ru-RU" sz="2000" dirty="0" smtClean="0"/>
              <a:t>запрет на выполнение работ без обеспечения работников соответствующими средствами индивидуальной защиты,</a:t>
            </a:r>
          </a:p>
          <a:p>
            <a:r>
              <a:rPr lang="ru-RU" sz="2000" dirty="0" smtClean="0"/>
              <a:t>разрешение применять приборы, устройства, оборудование, обеспечивающие дистанционную видео-, аудио или иную фиксацию процессов производства работ.</a:t>
            </a:r>
          </a:p>
          <a:p>
            <a:pPr>
              <a:buNone/>
            </a:pPr>
            <a:r>
              <a:rPr lang="ru-RU" sz="2000" dirty="0" smtClean="0"/>
              <a:t> Допускается возможность ведения документооборота в области охраны труда в электронном виде с использованием электронной подписи или любого другого способа, позволяющего идентифицировать личность работника, в соответствии с законодательством Российской Федерации. </a:t>
            </a:r>
          </a:p>
          <a:p>
            <a:pPr>
              <a:buNone/>
            </a:pPr>
            <a:r>
              <a:rPr lang="ru-RU" sz="2000" dirty="0" smtClean="0"/>
              <a:t>Даны рекомендации по оформлению документов по охране труда. </a:t>
            </a:r>
          </a:p>
          <a:p>
            <a:endParaRPr lang="ru-RU" sz="2000" dirty="0"/>
          </a:p>
        </p:txBody>
      </p:sp>
      <p:pic>
        <p:nvPicPr>
          <p:cNvPr id="4" name="Picture 8" descr="https://i.siteapi.org/X2PGN6AeXZKinh2DOcb3sqmYvH4=/fit-in/1024x768/center/top/7e49c5c3c3ccbb3.ru.s.siteapi.org/img/cc7b81f4d61de3caf3c3f0ea9aec1a1c5978bd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268760"/>
            <a:ext cx="1331640" cy="720080"/>
          </a:xfrm>
          <a:prstGeom prst="star7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64704"/>
            <a:ext cx="7090370" cy="136815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Федеральный закон </a:t>
            </a:r>
            <a:br>
              <a:rPr lang="ru-RU" dirty="0" smtClean="0"/>
            </a:br>
            <a:r>
              <a:rPr lang="ru-RU" dirty="0" smtClean="0"/>
              <a:t>от 31.07.2020 N 248-ФЗ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2420888"/>
            <a:ext cx="8437562" cy="3933875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/>
              <a:t>   "О государственном контроле (надзоре) и муниципальном контроле в Российской Федерации"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Начало действия документа - 01.07.2021 (за исключением отдельных положений).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620689"/>
            <a:ext cx="6586314" cy="1296144"/>
          </a:xfrm>
        </p:spPr>
        <p:txBody>
          <a:bodyPr/>
          <a:lstStyle/>
          <a:p>
            <a:pPr algn="ctr"/>
            <a:r>
              <a:rPr lang="ru-RU" dirty="0" smtClean="0"/>
              <a:t>Федеральный закон </a:t>
            </a:r>
            <a:br>
              <a:rPr lang="ru-RU" dirty="0" smtClean="0"/>
            </a:br>
            <a:r>
              <a:rPr lang="ru-RU" dirty="0" smtClean="0"/>
              <a:t>от 31.07.2020 N 248-ФЗ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844824"/>
            <a:ext cx="8437562" cy="450993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	Сокращение сроков проверок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 Общий срок проведения </a:t>
            </a:r>
            <a:r>
              <a:rPr lang="ru-RU" dirty="0" smtClean="0">
                <a:hlinkClick r:id="rId2"/>
              </a:rPr>
              <a:t>документарной</a:t>
            </a:r>
            <a:r>
              <a:rPr lang="ru-RU" dirty="0" smtClean="0"/>
              <a:t> и </a:t>
            </a:r>
            <a:r>
              <a:rPr lang="ru-RU" dirty="0" smtClean="0">
                <a:hlinkClick r:id="rId3"/>
              </a:rPr>
              <a:t>выездной</a:t>
            </a:r>
            <a:r>
              <a:rPr lang="ru-RU" dirty="0" smtClean="0"/>
              <a:t> проверок не будет превышать </a:t>
            </a:r>
            <a:r>
              <a:rPr lang="ru-RU" dirty="0" smtClean="0">
                <a:solidFill>
                  <a:srgbClr val="FF0000"/>
                </a:solidFill>
              </a:rPr>
              <a:t>10 рабочих дней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(Сейчас он составляет </a:t>
            </a:r>
            <a:r>
              <a:rPr lang="ru-RU" sz="2000" dirty="0" smtClean="0">
                <a:hlinkClick r:id="rId4"/>
              </a:rPr>
              <a:t>максимум 20 рабочих дней</a:t>
            </a:r>
            <a:r>
              <a:rPr lang="ru-RU" sz="2000" dirty="0" smtClean="0"/>
              <a:t>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620689"/>
            <a:ext cx="6514306" cy="1080119"/>
          </a:xfrm>
        </p:spPr>
        <p:txBody>
          <a:bodyPr/>
          <a:lstStyle/>
          <a:p>
            <a:pPr algn="ctr"/>
            <a:r>
              <a:rPr lang="ru-RU" dirty="0" smtClean="0"/>
              <a:t>Федеральный закон </a:t>
            </a:r>
            <a:br>
              <a:rPr lang="ru-RU" dirty="0" smtClean="0"/>
            </a:br>
            <a:r>
              <a:rPr lang="ru-RU" dirty="0" smtClean="0"/>
              <a:t>от 31.07.2020 N 248-ФЗ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988840"/>
            <a:ext cx="8437562" cy="436592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   Недействительность результатов контрольно-надзорного мероприятия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 Закон </a:t>
            </a:r>
            <a:r>
              <a:rPr lang="ru-RU" sz="2800" dirty="0" smtClean="0">
                <a:hlinkClick r:id="rId2"/>
              </a:rPr>
              <a:t>предусматривает</a:t>
            </a:r>
            <a:r>
              <a:rPr lang="ru-RU" sz="2800" dirty="0" smtClean="0"/>
              <a:t> отмену решений, принятых по результатам любого контрольно-надзорного мероприятия, которое провели с грубыми нарушениями. Сейчас такая отмена </a:t>
            </a:r>
            <a:r>
              <a:rPr lang="ru-RU" sz="2800" dirty="0" smtClean="0">
                <a:hlinkClick r:id="rId3"/>
              </a:rPr>
              <a:t>возможна</a:t>
            </a:r>
            <a:r>
              <a:rPr lang="ru-RU" sz="2800" dirty="0" smtClean="0"/>
              <a:t> лишь в отношении результатов проверок.</a:t>
            </a:r>
          </a:p>
          <a:p>
            <a:pPr>
              <a:buNone/>
            </a:pPr>
            <a:r>
              <a:rPr lang="ru-RU" sz="2800" dirty="0" smtClean="0"/>
              <a:t>    В законе </a:t>
            </a:r>
            <a:r>
              <a:rPr lang="ru-RU" sz="2800" dirty="0" smtClean="0">
                <a:hlinkClick r:id="rId4"/>
              </a:rPr>
              <a:t>перечислены</a:t>
            </a:r>
            <a:r>
              <a:rPr lang="ru-RU" sz="2800" dirty="0" smtClean="0"/>
              <a:t> 11 грубых нарушений.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01050" cy="648072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484784"/>
            <a:ext cx="8437562" cy="5040559"/>
          </a:xfrm>
        </p:spPr>
        <p:txBody>
          <a:bodyPr/>
          <a:lstStyle/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Федеральный закон от 30.12.2020 N 503-ФЗ</a:t>
            </a:r>
          </a:p>
          <a:p>
            <a:pPr algn="just">
              <a:buNone/>
            </a:pPr>
            <a:r>
              <a:rPr lang="ru-RU" sz="2400" b="1" dirty="0" smtClean="0"/>
              <a:t>    «О внесении изменений в статьи 8 и 11 Федерального закона «О специальной оценке условий труда»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    Начало действия документа - 30.12.2020.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    Декларация соответствия условий труда государственным нормативным требованиям охраны труда является бессрочной в случае сохранения условий труда на соответствующем рабочем месте.</a:t>
            </a:r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Специальная оценка условий труда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855687"/>
          </a:xfrm>
        </p:spPr>
        <p:txBody>
          <a:bodyPr/>
          <a:lstStyle/>
          <a:p>
            <a:r>
              <a:rPr lang="ru-RU" sz="2800" dirty="0" smtClean="0"/>
              <a:t>Основные изменения </a:t>
            </a:r>
            <a:br>
              <a:rPr lang="ru-RU" sz="2800" dirty="0" smtClean="0"/>
            </a:br>
            <a:r>
              <a:rPr lang="ru-RU" sz="2800" dirty="0" smtClean="0"/>
              <a:t>по охране труда в 2021 году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754563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/>
              <a:t> Приказ Минтруда России от 18.07.2019 N 512н  </a:t>
            </a:r>
          </a:p>
          <a:p>
            <a:pPr>
              <a:buNone/>
            </a:pPr>
            <a:endParaRPr lang="ru-RU" sz="2800" i="1" dirty="0" smtClean="0"/>
          </a:p>
          <a:p>
            <a:pPr algn="just">
              <a:buNone/>
            </a:pPr>
            <a:r>
              <a:rPr lang="ru-RU" sz="2400" b="1" dirty="0" smtClean="0"/>
              <a:t>   «Об утверждении перечня производств, работ и должностей с вредными и (или) опасными условиями труда, на которых ограничивается применение труда женщин»</a:t>
            </a: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    Начало действия документа - </a:t>
            </a:r>
            <a:r>
              <a:rPr lang="ru-RU" sz="2000" dirty="0" smtClean="0">
                <a:hlinkClick r:id="rId2"/>
              </a:rPr>
              <a:t>01.01.2021</a:t>
            </a:r>
            <a:r>
              <a:rPr lang="ru-RU" sz="2000" dirty="0" smtClean="0"/>
              <a:t>.    </a:t>
            </a:r>
            <a:endParaRPr lang="ru-RU" sz="20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ПИСЬМО</a:t>
            </a:r>
          </a:p>
          <a:p>
            <a:pPr algn="ctr">
              <a:buNone/>
            </a:pPr>
            <a:r>
              <a:rPr lang="ru-RU" sz="1600" dirty="0" smtClean="0"/>
              <a:t>от 24 декабря 2020 г. N 15-0/10/В-12603 </a:t>
            </a:r>
          </a:p>
          <a:p>
            <a:pPr algn="ctr">
              <a:buNone/>
            </a:pPr>
            <a:r>
              <a:rPr lang="ru-RU" sz="1600" dirty="0" smtClean="0"/>
              <a:t>разъяснение о применении Списка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71TGp_business_light_ani">
  <a:themeElements>
    <a:clrScheme name="Default Design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571TGp_business_light_ani</Template>
  <TotalTime>8355</TotalTime>
  <Words>2190</Words>
  <Application>Microsoft Office PowerPoint</Application>
  <PresentationFormat>Экран (4:3)</PresentationFormat>
  <Paragraphs>290</Paragraphs>
  <Slides>38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571TGp_business_light_ani</vt:lpstr>
      <vt:lpstr>Изменение законодательства по охране труда с 1 января 2021 года </vt:lpstr>
      <vt:lpstr>Основные изменения  по охране труда в 2021 г.</vt:lpstr>
      <vt:lpstr> Новые правила по охране труда  2021 года </vt:lpstr>
      <vt:lpstr> Новые правила по охране труда  2021 года </vt:lpstr>
      <vt:lpstr> Федеральный закон  от 31.07.2020 N 248-ФЗ </vt:lpstr>
      <vt:lpstr>Федеральный закон  от 31.07.2020 N 248-ФЗ</vt:lpstr>
      <vt:lpstr>Федеральный закон  от 31.07.2020 N 248-ФЗ</vt:lpstr>
      <vt:lpstr>  </vt:lpstr>
      <vt:lpstr>Основные изменения  по охране труда в 2021 году </vt:lpstr>
      <vt:lpstr>Перечень производств, работ и должностей с вредными и (или) опасными условиями труда, на которых ограничивается применение труда женщин </vt:lpstr>
      <vt:lpstr>  Приказ Минздрава России  от 28.01.2021 N 29н </vt:lpstr>
      <vt:lpstr>Приказ Минтруда России № 988н,  Приказ Минздрава России № 1420н от 31.12.2020</vt:lpstr>
      <vt:lpstr>  Приказ Минздрава России  от 08.10.2020 N 1080н </vt:lpstr>
      <vt:lpstr>Комплектация медицинскими изделиями аптечки для оказания первой помощи пострадавшим в дорожно-транспортных происшествиях (автомобильной)</vt:lpstr>
      <vt:lpstr>Приказ Минтранса России от 16.10.2020 N 424 </vt:lpstr>
      <vt:lpstr>Особенности режима рабочего времени и времени отдыха, условий труда водителей автомобилей (далее – Особенности)</vt:lpstr>
      <vt:lpstr>Особенности режима рабочего времени и времени отдыха, условий труда водителей автомобилей</vt:lpstr>
      <vt:lpstr>Особенности режима рабочего времени и времени отдыха, условий труда водителей автомобилей</vt:lpstr>
      <vt:lpstr>Особенности режима рабочего времени и времени отдыха, условий труда водителей автомобилей</vt:lpstr>
      <vt:lpstr> Приказ Минтранса России  от 31.07.2020 N 282 </vt:lpstr>
      <vt:lpstr>Профессиональные и квалификационные требования, предъявляемые к работникам при осуществлении перевозок</vt:lpstr>
      <vt:lpstr>Профессиональные и квалификационные требования, предъявляемые к работникам при осуществлении перевозок</vt:lpstr>
      <vt:lpstr> Приказ Минтранса России  от 31.07.2020 N 283 </vt:lpstr>
      <vt:lpstr> Приказ Минтранса России  от 28.10.2020 N 440 </vt:lpstr>
      <vt:lpstr>Приказ Минтранса России от 29.07.2020 N 264 </vt:lpstr>
      <vt:lpstr>Профессиональный отбор включает в себя: </vt:lpstr>
      <vt:lpstr> Приказ Минтранса России  от 11.09.2020 N 368 </vt:lpstr>
      <vt:lpstr>  Постановление  Главного государственного  санитарного врача РФ  от 02.12.2020 N 40 </vt:lpstr>
      <vt:lpstr> Приказ Минтруда России  от 18.07.2019 N 512н   </vt:lpstr>
      <vt:lpstr>Утратили силу</vt:lpstr>
      <vt:lpstr> Федеральный закон  от 31.07.2020 N 247-ФЗ </vt:lpstr>
      <vt:lpstr>Федеральный закон от 31.07.2020 N 247-ФЗ</vt:lpstr>
      <vt:lpstr> ПОСТАНОВЛЕНИЕ ПРАВИТЕЛЬСТВА  РФ от 31 декабря 2020 г. N 2467 </vt:lpstr>
      <vt:lpstr>Действующие НПА по охране труда</vt:lpstr>
      <vt:lpstr>Действующие НПА по охране труда</vt:lpstr>
      <vt:lpstr>Действующие НПА по охране труда</vt:lpstr>
      <vt:lpstr>Действующие НПА по охране труда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Содействие в трудоустройстве и закреплении выпускников</dc:title>
  <dc:creator>Sol</dc:creator>
  <cp:lastModifiedBy>Stepanova.VN</cp:lastModifiedBy>
  <cp:revision>1212</cp:revision>
  <dcterms:created xsi:type="dcterms:W3CDTF">2014-01-20T17:17:32Z</dcterms:created>
  <dcterms:modified xsi:type="dcterms:W3CDTF">2021-03-16T12:21:10Z</dcterms:modified>
</cp:coreProperties>
</file>