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1"/>
  </p:notesMasterIdLst>
  <p:sldIdLst>
    <p:sldId id="256" r:id="rId4"/>
    <p:sldId id="257" r:id="rId5"/>
    <p:sldId id="260" r:id="rId6"/>
    <p:sldId id="265" r:id="rId7"/>
    <p:sldId id="261" r:id="rId8"/>
    <p:sldId id="259" r:id="rId9"/>
    <p:sldId id="274" r:id="rId10"/>
    <p:sldId id="263" r:id="rId11"/>
    <p:sldId id="266" r:id="rId12"/>
    <p:sldId id="270" r:id="rId13"/>
    <p:sldId id="271" r:id="rId14"/>
    <p:sldId id="272" r:id="rId15"/>
    <p:sldId id="268" r:id="rId16"/>
    <p:sldId id="276" r:id="rId17"/>
    <p:sldId id="277" r:id="rId18"/>
    <p:sldId id="267" r:id="rId19"/>
    <p:sldId id="275" r:id="rId20"/>
  </p:sldIdLst>
  <p:sldSz cx="10693400" cy="7561263"/>
  <p:notesSz cx="6792913" cy="992505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XO Oriel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CCFF"/>
    <a:srgbClr val="0099FF"/>
    <a:srgbClr val="00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3"/>
        <p:guide pos="19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11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50 134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51 980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51 376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49 448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10.01.2017</c:v>
                </c:pt>
                <c:pt idx="1">
                  <c:v> на 10.01.2018</c:v>
                </c:pt>
                <c:pt idx="2">
                  <c:v> на 10.01.2019</c:v>
                </c:pt>
                <c:pt idx="3">
                  <c:v> на 10.01.2020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74552</c:v>
                </c:pt>
                <c:pt idx="1">
                  <c:v>76325</c:v>
                </c:pt>
                <c:pt idx="2">
                  <c:v>75611</c:v>
                </c:pt>
                <c:pt idx="3">
                  <c:v>74667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Малые предприятия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2 328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2 385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2 162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1 871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10.01.2017</c:v>
                </c:pt>
                <c:pt idx="1">
                  <c:v> на 10.01.2018</c:v>
                </c:pt>
                <c:pt idx="2">
                  <c:v> на 10.01.2019</c:v>
                </c:pt>
                <c:pt idx="3">
                  <c:v> на 10.01.2020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3414</c:v>
                </c:pt>
                <c:pt idx="1">
                  <c:v>3363</c:v>
                </c:pt>
                <c:pt idx="2">
                  <c:v>3198</c:v>
                </c:pt>
                <c:pt idx="3">
                  <c:v>2845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Средние предприятия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dLbl>
              <c:idx val="0"/>
              <c:layout>
                <c:manualLayout>
                  <c:x val="3.5273858460170997E-2"/>
                  <c:y val="-8.01662745322476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5802976623996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580297662399744E-2"/>
                  <c:y val="2.672209151074922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3545408534853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10.01.2017</c:v>
                </c:pt>
                <c:pt idx="1">
                  <c:v> на 10.01.2018</c:v>
                </c:pt>
                <c:pt idx="2">
                  <c:v> на 10.01.2019</c:v>
                </c:pt>
                <c:pt idx="3">
                  <c:v> на 10.01.2020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228</c:v>
                </c:pt>
                <c:pt idx="1">
                  <c:v>243</c:v>
                </c:pt>
                <c:pt idx="2">
                  <c:v>255</c:v>
                </c:pt>
                <c:pt idx="3">
                  <c:v>252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4500736"/>
        <c:axId val="54506624"/>
      </c:barChart>
      <c:catAx>
        <c:axId val="545007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4506624"/>
        <c:crosses val="autoZero"/>
        <c:auto val="1"/>
        <c:lblAlgn val="ctr"/>
        <c:lblOffset val="100"/>
        <c:noMultiLvlLbl val="0"/>
      </c:catAx>
      <c:valAx>
        <c:axId val="5450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45007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20415982484948E-4"/>
          <c:y val="0.1116520561825977"/>
          <c:w val="0.68190319458068216"/>
          <c:h val="0.849195945318732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кв.2015 - 887 млн.руб.</c:v>
                </c:pt>
              </c:strCache>
            </c:strRef>
          </c:tx>
          <c:explosion val="40"/>
          <c:dPt>
            <c:idx val="0"/>
            <c:bubble3D val="0"/>
            <c:explosion val="14"/>
            <c:spPr>
              <a:scene3d>
                <a:camera prst="orthographicFront"/>
                <a:lightRig rig="threePt" dir="t"/>
              </a:scene3d>
              <a:sp3d>
                <a:bevelT w="25400" h="95250"/>
                <a:bevelB w="19050" h="88900"/>
              </a:sp3d>
            </c:spPr>
          </c:dPt>
          <c:dPt>
            <c:idx val="1"/>
            <c:bubble3D val="0"/>
            <c:explosion val="30"/>
          </c:dPt>
          <c:dPt>
            <c:idx val="2"/>
            <c:bubble3D val="0"/>
            <c:explosion val="13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7.4675185425506746E-2"/>
                  <c:y val="7.9167538709271901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24,7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2400" b="1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5863647285014571E-2"/>
                  <c:y val="-2.262064245590947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3,</a:t>
                    </a:r>
                    <a:r>
                      <a:rPr lang="ru-RU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2400" b="1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Розничная торговля</c:v>
                </c:pt>
                <c:pt idx="1">
                  <c:v>Оказание автотранспортных услуг</c:v>
                </c:pt>
                <c:pt idx="2">
                  <c:v>Оказание бытовых услуг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30.4</c:v>
                </c:pt>
                <c:pt idx="1">
                  <c:v>24.7</c:v>
                </c:pt>
                <c:pt idx="2">
                  <c:v>13.1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Розничная торговля</c:v>
                </c:pt>
                <c:pt idx="1">
                  <c:v>Оказание автотранспортных услуг</c:v>
                </c:pt>
                <c:pt idx="2">
                  <c:v>Оказание бытовых услуг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65511858792994437"/>
          <c:y val="0.185256616876602"/>
          <c:w val="0.33793005966174927"/>
          <c:h val="0.49079812387995536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43589215945776E-2"/>
          <c:y val="2.3856838948821797E-2"/>
          <c:w val="0.90646664795418896"/>
          <c:h val="0.902203408010230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ЕНВД, млрд.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71141610360035E-3"/>
                  <c:y val="0.11359555905416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444183021498452E-3"/>
                  <c:y val="0.17109053141889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814727673832816E-3"/>
                  <c:y val="0.20648857240211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42005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Поступление по специальным налоговым режимам, млрд.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629455347665632E-3"/>
                  <c:y val="0.15634134767588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29455347664981E-3"/>
                  <c:y val="0.14749183743008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14727673832816E-3"/>
                  <c:y val="0.14749183743008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42005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259840"/>
        <c:axId val="134261376"/>
        <c:axId val="54906880"/>
      </c:bar3DChart>
      <c:dateAx>
        <c:axId val="1342598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4261376"/>
        <c:crosses val="autoZero"/>
        <c:auto val="1"/>
        <c:lblOffset val="100"/>
        <c:baseTimeUnit val="years"/>
      </c:dateAx>
      <c:valAx>
        <c:axId val="13426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259840"/>
        <c:crosses val="autoZero"/>
        <c:crossBetween val="between"/>
      </c:valAx>
      <c:serAx>
        <c:axId val="5490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261376"/>
        <c:crosses val="autoZero"/>
      </c:serAx>
    </c:plotArea>
    <c:legend>
      <c:legendPos val="r"/>
      <c:layout>
        <c:manualLayout>
          <c:xMode val="edge"/>
          <c:yMode val="edge"/>
          <c:x val="1.7439816569631228E-2"/>
          <c:y val="0.83413394933808016"/>
          <c:w val="0.78786973033154506"/>
          <c:h val="0.151036430321886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0.49812</cdr:x>
      <cdr:y>0.23432</cdr:y>
    </cdr:from>
    <cdr:to>
      <cdr:x>0.6148</cdr:x>
      <cdr:y>0.33749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20480" y="1368152"/>
          <a:ext cx="1012024" cy="60240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0975" cy="3719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006" y="4714215"/>
            <a:ext cx="5433475" cy="44651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7114" cy="495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11480" algn="l"/>
                <a:tab pos="822959" algn="l"/>
                <a:tab pos="1234439" algn="l"/>
                <a:tab pos="1645918" algn="l"/>
                <a:tab pos="2057398" algn="l"/>
                <a:tab pos="2468877" algn="l"/>
                <a:tab pos="2880357" algn="l"/>
              </a:tabLst>
              <a:defRPr sz="1300">
                <a:solidFill>
                  <a:srgbClr val="000000"/>
                </a:solidFill>
                <a:latin typeface="Tinos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4373" y="0"/>
            <a:ext cx="2947114" cy="495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11480" algn="l"/>
                <a:tab pos="822959" algn="l"/>
                <a:tab pos="1234439" algn="l"/>
                <a:tab pos="1645918" algn="l"/>
                <a:tab pos="2057398" algn="l"/>
                <a:tab pos="2468877" algn="l"/>
                <a:tab pos="2880357" algn="l"/>
              </a:tabLst>
              <a:defRPr sz="1300">
                <a:solidFill>
                  <a:srgbClr val="000000"/>
                </a:solidFill>
                <a:latin typeface="Tinos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8429"/>
            <a:ext cx="2947114" cy="495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11480" algn="l"/>
                <a:tab pos="822959" algn="l"/>
                <a:tab pos="1234439" algn="l"/>
                <a:tab pos="1645918" algn="l"/>
                <a:tab pos="2057398" algn="l"/>
                <a:tab pos="2468877" algn="l"/>
                <a:tab pos="2880357" algn="l"/>
              </a:tabLst>
              <a:defRPr sz="1300">
                <a:solidFill>
                  <a:srgbClr val="000000"/>
                </a:solidFill>
                <a:latin typeface="Tinos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4373" y="9428429"/>
            <a:ext cx="2947114" cy="495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11480" algn="l"/>
                <a:tab pos="822959" algn="l"/>
                <a:tab pos="1234439" algn="l"/>
                <a:tab pos="1645918" algn="l"/>
                <a:tab pos="2057398" algn="l"/>
                <a:tab pos="2468877" algn="l"/>
                <a:tab pos="2880357" algn="l"/>
              </a:tabLst>
              <a:defRPr sz="1300">
                <a:solidFill>
                  <a:srgbClr val="000000"/>
                </a:solidFill>
                <a:latin typeface="Tinos" pitchFamily="16" charset="0"/>
                <a:cs typeface="Segoe UI" charset="0"/>
              </a:defRPr>
            </a:lvl1pPr>
          </a:lstStyle>
          <a:p>
            <a:fld id="{75104AB5-085E-4599-AF7B-EA8AA4326A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33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537141-3A27-4C03-81EA-69B151FB0E31}" type="slidenum">
              <a:rPr lang="ru-RU"/>
              <a:pPr/>
              <a:t>1</a:t>
            </a:fld>
            <a:endParaRPr 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6763" y="754063"/>
            <a:ext cx="525938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006" y="4714215"/>
            <a:ext cx="5434901" cy="44666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3A5BD9-EBD1-4354-90BE-F34704CE8FFA}" type="slidenum">
              <a:rPr lang="ru-RU"/>
              <a:pPr/>
              <a:t>2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6763" y="754063"/>
            <a:ext cx="525938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006" y="4714215"/>
            <a:ext cx="5434901" cy="44666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6125"/>
            <a:ext cx="525938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DA073-CAF1-4621-A33E-5602E68B4F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3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763" y="1768475"/>
            <a:ext cx="2405062" cy="438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1768475"/>
            <a:ext cx="7064375" cy="438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3708400"/>
            <a:ext cx="9086850" cy="1619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D0F597-C3C1-4F28-83BE-92571F5D64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6173F3-91C6-4872-AF36-54982A3554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ECEF3D-11C6-46CA-AE18-4AA14BB09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5" y="1771650"/>
            <a:ext cx="4203700" cy="532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8125" y="1771650"/>
            <a:ext cx="4203700" cy="532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81EC7A-26ED-4EE7-9657-1731C7E113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D9ED5B-E778-4DF7-ADAE-2246DD9E8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FA28D9-96AD-45B9-997A-CEFA4B2318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659349-CD98-41D6-BCB0-B8CF292C9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289F87-03D7-444D-B8A3-71C95F530E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F9AA77-298A-42CE-BAC7-2334F84F0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E46917-7D71-41A4-9E87-9B1F8ED890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163" y="552450"/>
            <a:ext cx="2144712" cy="6542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62025" y="552450"/>
            <a:ext cx="6281738" cy="6542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B158FF-3CB3-4CD3-89EF-6F01F77AE0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693400" cy="755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898429" y="1375766"/>
            <a:ext cx="7136983" cy="5262983"/>
          </a:xfrm>
        </p:spPr>
        <p:txBody>
          <a:bodyPr anchor="t">
            <a:normAutofit/>
          </a:bodyPr>
          <a:lstStyle>
            <a:lvl1pPr algn="l">
              <a:lnSpc>
                <a:spcPts val="6899"/>
              </a:lnSpc>
              <a:defRPr sz="60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25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16A1E4-1AB0-40C2-B513-60E83C87D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FBA792-E935-4DF6-B2F9-AB5975D02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180F66-4047-4DD5-B395-655033AD7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5" y="1771650"/>
            <a:ext cx="4203700" cy="532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8125" y="1771650"/>
            <a:ext cx="4203700" cy="532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9BA66D-AEF1-498A-92DA-DEFE9E385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CF7E89-ECA6-4913-B439-C8A821B270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FE7B57-326A-4ABF-A820-58D468C53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06A23B-5EA6-4C5E-A0E5-498F94EE1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D4B61D-CAB9-4A67-8F11-175CD4A68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E865CA-F458-4A27-B738-283D50986F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A30BEC-C361-4237-BC18-18995BE44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4575" y="552450"/>
            <a:ext cx="2144713" cy="6542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60438" y="552450"/>
            <a:ext cx="6281737" cy="6542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8AA157-6B05-4A6D-A8CD-040438648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5512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3708400"/>
            <a:ext cx="9086850" cy="161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НАЗВАНИЕ ПРЕЗЕНТАЦИИ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1837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777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hf hdr="0" ftr="0" dt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5AA9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04F53"/>
          </a:solidFill>
          <a:latin typeface="+mn-lt"/>
          <a:ea typeface="+mn-ea"/>
        </a:defRPr>
      </a:lvl2pPr>
      <a:lvl3pPr marL="1143000" indent="-228600" algn="just" defTabSz="449263" rtl="0" fontAlgn="base">
        <a:lnSpc>
          <a:spcPts val="18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04F53"/>
          </a:solidFill>
          <a:latin typeface="+mn-lt"/>
          <a:ea typeface="+mn-ea"/>
        </a:defRPr>
      </a:lvl3pPr>
      <a:lvl4pPr marL="1600200" indent="-228600" algn="l" defTabSz="449263" rtl="0" fontAlgn="base">
        <a:lnSpc>
          <a:spcPts val="18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8D8C9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1771650"/>
            <a:ext cx="8559800" cy="5322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0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0"/>
            <a:r>
              <a:rPr lang="en-GB" smtClean="0"/>
              <a:t>Четвертый уровень</a:t>
            </a:r>
          </a:p>
          <a:p>
            <a:pPr lvl="0"/>
            <a:r>
              <a:rPr lang="en-GB" smtClean="0"/>
              <a:t>Пятый уровень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931025" y="5653088"/>
            <a:ext cx="1079500" cy="414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552450"/>
            <a:ext cx="8578850" cy="1217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1/ ЗАГОЛОВОК СЛАЙДА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734550" y="6661150"/>
            <a:ext cx="722313" cy="695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ctr" anchorCtr="0" compatLnSpc="1">
            <a:prstTxWarp prst="textNoShape">
              <a:avLst/>
            </a:prstTxWarp>
          </a:bodyPr>
          <a:lstStyle>
            <a:lvl1pPr algn="ctr" hangingPunct="1">
              <a:lnSpc>
                <a:spcPts val="2400"/>
              </a:lnSpc>
              <a:tabLst>
                <a:tab pos="449263" algn="l"/>
              </a:tabLst>
              <a:defRPr sz="27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2E4954DC-95C5-4DF1-BF88-8A42D69B76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7" r:id="rId12"/>
  </p:sldLayoutIdLst>
  <p:hf hdr="0" ftr="0" dt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5AA9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04F53"/>
          </a:solidFill>
          <a:latin typeface="+mn-lt"/>
          <a:ea typeface="+mn-ea"/>
        </a:defRPr>
      </a:lvl2pPr>
      <a:lvl3pPr marL="1143000" indent="-228600" algn="just" defTabSz="449263" rtl="0" fontAlgn="base">
        <a:lnSpc>
          <a:spcPts val="18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04F53"/>
          </a:solidFill>
          <a:latin typeface="+mn-lt"/>
          <a:ea typeface="+mn-ea"/>
        </a:defRPr>
      </a:lvl3pPr>
      <a:lvl4pPr marL="1600200" indent="-228600" algn="l" defTabSz="449263" rtl="0" fontAlgn="base">
        <a:lnSpc>
          <a:spcPts val="18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8D8C9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1771650"/>
            <a:ext cx="8559800" cy="5322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0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0"/>
            <a:r>
              <a:rPr lang="en-GB" smtClean="0"/>
              <a:t>Четвертый уровень</a:t>
            </a:r>
          </a:p>
          <a:p>
            <a:pPr lvl="0"/>
            <a:r>
              <a:rPr lang="en-GB" smtClean="0"/>
              <a:t>Пятый уровень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552450"/>
            <a:ext cx="8578850" cy="1217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1/ ЗАГОЛОВОК СЛАЙДА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734550" y="6661150"/>
            <a:ext cx="722313" cy="695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ctr" anchorCtr="0" compatLnSpc="1">
            <a:prstTxWarp prst="textNoShape">
              <a:avLst/>
            </a:prstTxWarp>
          </a:bodyPr>
          <a:lstStyle>
            <a:lvl1pPr algn="ctr" hangingPunct="1">
              <a:lnSpc>
                <a:spcPts val="2400"/>
              </a:lnSpc>
              <a:tabLst>
                <a:tab pos="449263" algn="l"/>
              </a:tabLst>
              <a:defRPr sz="27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25777466-DD31-465C-897C-020DB4902C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5AA9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04F53"/>
          </a:solidFill>
          <a:latin typeface="+mn-lt"/>
          <a:ea typeface="+mn-ea"/>
        </a:defRPr>
      </a:lvl2pPr>
      <a:lvl3pPr marL="1143000" indent="-228600" algn="just" defTabSz="449263" rtl="0" fontAlgn="base">
        <a:lnSpc>
          <a:spcPts val="18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04F53"/>
          </a:solidFill>
          <a:latin typeface="+mn-lt"/>
          <a:ea typeface="+mn-ea"/>
        </a:defRPr>
      </a:lvl3pPr>
      <a:lvl4pPr marL="1600200" indent="-228600" algn="l" defTabSz="449263" rtl="0" fontAlgn="base">
        <a:lnSpc>
          <a:spcPts val="18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8D8C9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D8C9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458268" y="2844528"/>
            <a:ext cx="7772400" cy="7200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4400" tIns="52200" rIns="104400" bIns="522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УПРАВЛЕНИЕ ФЕДЕРАЛЬНОЙ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НАЛОГОВОЙ СЛУЖБЫ ПО ВОЛОГОДСКОЙ ОБЛАСТИ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4894" y="5517232"/>
            <a:ext cx="82073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4" rIns="91431" bIns="45714"/>
          <a:lstStyle/>
          <a:p>
            <a:pPr algn="ctr" defTabSz="915988">
              <a:spcBef>
                <a:spcPct val="20000"/>
              </a:spcBef>
            </a:pPr>
            <a:endParaRPr lang="ru-RU" sz="2200" dirty="0">
              <a:solidFill>
                <a:schemeClr val="bg1"/>
              </a:solidFill>
              <a:latin typeface="PF Din Text Cond Pro Medium" pitchFamily="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86260" y="6549107"/>
            <a:ext cx="8207375" cy="6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4" rIns="91431" bIns="45714" anchor="ctr"/>
          <a:lstStyle/>
          <a:p>
            <a:pPr algn="ctr" defTabSz="915988">
              <a:spcBef>
                <a:spcPct val="2000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ВОЛОГДА 2020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2244" y="3924647"/>
            <a:ext cx="8856984" cy="249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Особенности </a:t>
            </a:r>
            <a:r>
              <a:rPr lang="ru-RU" sz="2400" b="1" dirty="0">
                <a:solidFill>
                  <a:schemeClr val="bg1"/>
                </a:solidFill>
              </a:rPr>
              <a:t>формирования Единого реестра субъектов малого и среднего предпринимательства. Отмена единого налога на вмененный доход с 1 января 2021 года. Выбор системы налогообложения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XXXL\infmaterial_agafonova_page_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0696576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8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XXXL\infmaterial_agafonova_page_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0696576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3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XXXL\infmaterial_agafonova_page_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0696576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8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450156" y="252239"/>
            <a:ext cx="9359640" cy="881987"/>
          </a:xfrm>
          <a:prstGeom prst="rect">
            <a:avLst/>
          </a:prstGeom>
        </p:spPr>
        <p:txBody>
          <a:bodyPr vert="horz" lIns="104290" tIns="52145" rIns="104290" bIns="5214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66210" fontAlgn="base">
              <a:spcBef>
                <a:spcPts val="0"/>
              </a:spcBef>
              <a:spcAft>
                <a:spcPct val="0"/>
              </a:spcAft>
            </a:pPr>
            <a:r>
              <a:rPr lang="ru-RU" sz="2600" dirty="0">
                <a:solidFill>
                  <a:schemeClr val="tx2"/>
                </a:solidFill>
                <a:latin typeface="Arial Narrow" pitchFamily="34" charset="0"/>
              </a:rPr>
              <a:t>Отмена ЕНВД</a:t>
            </a:r>
          </a:p>
          <a:p>
            <a:pPr defTabSz="1166210" fontAlgn="base">
              <a:spcBef>
                <a:spcPts val="0"/>
              </a:spcBef>
              <a:spcAft>
                <a:spcPct val="0"/>
              </a:spcAft>
            </a:pPr>
            <a:endParaRPr lang="ru-RU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</a:p>
        </p:txBody>
      </p:sp>
      <p:pic>
        <p:nvPicPr>
          <p:cNvPr id="2050" name="Picture 2" descr="C:\Users\2900-0~1\AppData\Local\Temp\Rar$DIa1316.1740\Плакат_Монтажная облас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" y="1134226"/>
            <a:ext cx="9263029" cy="63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22153899"/>
              </p:ext>
            </p:extLst>
          </p:nvPr>
        </p:nvGraphicFramePr>
        <p:xfrm>
          <a:off x="954212" y="1116335"/>
          <a:ext cx="8673564" cy="583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Заголовок 2"/>
          <p:cNvSpPr txBox="1">
            <a:spLocks/>
          </p:cNvSpPr>
          <p:nvPr/>
        </p:nvSpPr>
        <p:spPr>
          <a:xfrm>
            <a:off x="715188" y="531144"/>
            <a:ext cx="9568635" cy="829240"/>
          </a:xfrm>
          <a:prstGeom prst="rect">
            <a:avLst/>
          </a:prstGeom>
        </p:spPr>
        <p:txBody>
          <a:bodyPr vert="horz" lIns="89699" tIns="44850" rIns="89699" bIns="44850" rtlCol="0" anchor="ctr">
            <a:spAutoFit/>
          </a:bodyPr>
          <a:lstStyle>
            <a:lvl1pPr marR="0" indent="0" defTabSz="102246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300" b="1" i="0">
                <a:solidFill>
                  <a:srgbClr val="404040"/>
                </a:solidFill>
                <a:latin typeface="Cambria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Количество налогоплательщиков, применяющих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ЕНВД в разрезе видов деятельности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9751491" y="6724306"/>
            <a:ext cx="724718" cy="6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04214" tIns="52107" rIns="104214" bIns="52107" rtlCol="0" anchor="ctr">
            <a:normAutofit/>
          </a:bodyPr>
          <a:lstStyle>
            <a:defPPr>
              <a:defRPr lang="ru-RU"/>
            </a:defPPr>
            <a:lvl1pPr marL="0" algn="ctr" defTabSz="1042136" rtl="0" eaLnBrk="1" latinLnBrk="0" hangingPunct="1">
              <a:lnSpc>
                <a:spcPts val="2400"/>
              </a:lnSpc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557" indent="-285599" algn="l" defTabSz="1042136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2395" indent="-228480" algn="l" defTabSz="1042136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99352" indent="-228480" algn="l" defTabSz="1042136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6311" indent="-228480" algn="l" defTabSz="1042136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3269" indent="-228480" algn="l" defTabSz="1034502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0227" indent="-228480" algn="l" defTabSz="1034502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7186" indent="-228480" algn="l" defTabSz="1034502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4143" indent="-228480" algn="l" defTabSz="1034502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8F804513-CA40-4B20-8CA7-ACD07B00CD77}" type="slidenum">
              <a:rPr lang="ru-RU" altLang="ru-RU" sz="3200" b="1" smtClean="0">
                <a:solidFill>
                  <a:srgbClr val="FFFFFF"/>
                </a:solidFill>
                <a:latin typeface="Arial Narrow" pitchFamily="34" charset="0"/>
              </a:rPr>
              <a:pPr/>
              <a:t>14</a:t>
            </a:fld>
            <a:endParaRPr lang="ru-RU" altLang="ru-RU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6222" y="653800"/>
            <a:ext cx="7632848" cy="444519"/>
          </a:xfrm>
          <a:prstGeom prst="rect">
            <a:avLst/>
          </a:prstGeom>
        </p:spPr>
        <p:txBody>
          <a:bodyPr vert="horz" lIns="89699" tIns="44850" rIns="89699" bIns="44850" rtlCol="0" anchor="ctr">
            <a:spAutoFit/>
          </a:bodyPr>
          <a:lstStyle/>
          <a:p>
            <a:pPr algn="ctr" defTabSz="1021920">
              <a:spcBef>
                <a:spcPct val="0"/>
              </a:spcBef>
            </a:pPr>
            <a:r>
              <a:rPr lang="ru-RU" sz="23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Поступление по ЕНВД за 2019 год</a:t>
            </a:r>
            <a:endParaRPr lang="ru-RU" sz="23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9811196" y="6732961"/>
            <a:ext cx="566812" cy="545654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defPPr>
              <a:defRPr lang="ru-RU"/>
            </a:defPPr>
            <a:lvl1pPr algn="ctr" defTabSz="1042620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519113" indent="-61913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62100" indent="-1905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0D43F4C-7908-4C69-92CB-D49AD09C10A0}" type="slidenum">
              <a:rPr lang="ru-RU" sz="2100" b="1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sz="21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29008942"/>
              </p:ext>
            </p:extLst>
          </p:nvPr>
        </p:nvGraphicFramePr>
        <p:xfrm>
          <a:off x="1014349" y="1283855"/>
          <a:ext cx="8584838" cy="599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22964" y="3790499"/>
            <a:ext cx="936106" cy="4631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2400" b="1" dirty="0" smtClean="0">
                <a:latin typeface="Arial Narrow" pitchFamily="34" charset="0"/>
              </a:rPr>
              <a:t>19,8% </a:t>
            </a:r>
            <a:endParaRPr lang="ru-RU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4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294139" y="710801"/>
            <a:ext cx="9515657" cy="1368167"/>
          </a:xfrm>
          <a:prstGeom prst="rect">
            <a:avLst/>
          </a:prstGeom>
        </p:spPr>
        <p:txBody>
          <a:bodyPr vert="horz" lIns="104290" tIns="52145" rIns="104290" bIns="5214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66210" fontAlgn="base">
              <a:spcBef>
                <a:spcPts val="0"/>
              </a:spcBef>
              <a:spcAft>
                <a:spcPct val="0"/>
              </a:spcAft>
            </a:pPr>
            <a:r>
              <a:rPr lang="ru-RU" sz="4100" dirty="0">
                <a:solidFill>
                  <a:schemeClr val="tx2"/>
                </a:solidFill>
                <a:latin typeface="Arial Narrow" pitchFamily="34" charset="0"/>
              </a:rPr>
              <a:t>ЕНВД</a:t>
            </a:r>
            <a:r>
              <a:rPr lang="ru-RU" sz="51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100" dirty="0">
                <a:solidFill>
                  <a:schemeClr val="tx2"/>
                </a:solidFill>
                <a:latin typeface="Arial Narrow" pitchFamily="34" charset="0"/>
              </a:rPr>
              <a:t>не применяется при реализации следующих товаров: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7814" y="2078969"/>
            <a:ext cx="8627740" cy="4740577"/>
          </a:xfrm>
          <a:prstGeom prst="rect">
            <a:avLst/>
          </a:prstGeom>
        </p:spPr>
        <p:txBody>
          <a:bodyPr wrap="square" lIns="116824" tIns="58412" rIns="116824" bIns="58412">
            <a:spAutoFit/>
          </a:bodyPr>
          <a:lstStyle/>
          <a:p>
            <a:pPr marL="365074" indent="-365074" algn="just">
              <a:buFont typeface="Arial" charset="0"/>
              <a:buChar char="•"/>
            </a:pPr>
            <a:endParaRPr lang="ru-RU" sz="23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365074" indent="-365074" algn="just">
              <a:buFont typeface="Arial" charset="0"/>
              <a:buChar char="•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предметов одежды из натурального меха </a:t>
            </a:r>
          </a:p>
          <a:p>
            <a:pPr algn="just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    с  01 января 2020 года</a:t>
            </a:r>
          </a:p>
          <a:p>
            <a:pPr algn="just"/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365074" indent="-365074">
              <a:buFont typeface="Arial" charset="0"/>
              <a:buChar char="•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лекарственных препаратов, произведенных</a:t>
            </a:r>
          </a:p>
          <a:p>
            <a:pPr algn="just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   после 01 июля  2020 года</a:t>
            </a:r>
          </a:p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365074" indent="-365074" algn="just">
              <a:buFont typeface="Arial" charset="0"/>
              <a:buChar char="•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обувных товаров, введенных в оборот </a:t>
            </a:r>
          </a:p>
          <a:p>
            <a:pPr algn="just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    после 01 июля 2020 года</a:t>
            </a:r>
          </a:p>
          <a:p>
            <a:endParaRPr lang="ru-RU" sz="23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xmlns="" id="{F7762DA4-F6F8-42C9-8CF9-CD1298817FDC}"/>
              </a:ext>
            </a:extLst>
          </p:cNvPr>
          <p:cNvSpPr/>
          <p:nvPr/>
        </p:nvSpPr>
        <p:spPr>
          <a:xfrm>
            <a:off x="1765006" y="3207499"/>
            <a:ext cx="8423231" cy="100543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007" rIns="0" bIns="47007" anchor="ctr"/>
          <a:lstStyle/>
          <a:p>
            <a:pPr>
              <a:lnSpc>
                <a:spcPct val="100000"/>
              </a:lnSpc>
            </a:pPr>
            <a:endParaRPr lang="ru-RU" sz="2100" spc="-1" dirty="0">
              <a:latin typeface="Arial"/>
            </a:endParaRPr>
          </a:p>
        </p:txBody>
      </p:sp>
      <p:sp>
        <p:nvSpPr>
          <p:cNvPr id="5" name="CustomShape 5">
            <a:extLst>
              <a:ext uri="{FF2B5EF4-FFF2-40B4-BE49-F238E27FC236}">
                <a16:creationId xmlns:a16="http://schemas.microsoft.com/office/drawing/2014/main" xmlns="" id="{251314A3-4985-4023-8B92-FA40B14BCA59}"/>
              </a:ext>
            </a:extLst>
          </p:cNvPr>
          <p:cNvSpPr/>
          <p:nvPr/>
        </p:nvSpPr>
        <p:spPr>
          <a:xfrm>
            <a:off x="507331" y="426980"/>
            <a:ext cx="8852148" cy="58646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007" rIns="0" bIns="47007" anchor="ctr"/>
          <a:lstStyle/>
          <a:p>
            <a:pPr algn="ctr">
              <a:lnSpc>
                <a:spcPct val="100000"/>
              </a:lnSpc>
            </a:pPr>
            <a:endParaRPr lang="ru-RU" sz="2300" spc="-1" dirty="0">
              <a:latin typeface="Arial"/>
            </a:endParaRPr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xmlns="" id="{251314A3-4985-4023-8B92-FA40B14BCA59}"/>
              </a:ext>
            </a:extLst>
          </p:cNvPr>
          <p:cNvSpPr/>
          <p:nvPr/>
        </p:nvSpPr>
        <p:spPr>
          <a:xfrm>
            <a:off x="665168" y="588143"/>
            <a:ext cx="8852148" cy="58646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007" rIns="0" bIns="47007" anchor="ctr"/>
          <a:lstStyle/>
          <a:p>
            <a:pPr algn="ctr">
              <a:lnSpc>
                <a:spcPct val="100000"/>
              </a:lnSpc>
            </a:pPr>
            <a:endParaRPr lang="ru-RU" sz="2300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44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62025" y="552450"/>
            <a:ext cx="8580438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34550" y="6661150"/>
            <a:ext cx="723900" cy="696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4400" tIns="52200" rIns="104400" bIns="52200" anchor="ctr"/>
          <a:lstStyle/>
          <a:p>
            <a:pPr algn="ctr" hangingPunct="1">
              <a:lnSpc>
                <a:spcPts val="2400"/>
              </a:lnSpc>
              <a:tabLst>
                <a:tab pos="449263" algn="l"/>
              </a:tabLst>
            </a:pPr>
            <a:fld id="{0139ECD6-A8B5-4083-B216-18A968B92452}" type="slidenum">
              <a:rPr lang="ru-RU" sz="2700">
                <a:solidFill>
                  <a:srgbClr val="FFFFFF"/>
                </a:solidFill>
                <a:latin typeface="Calibri" charset="0"/>
                <a:cs typeface="Segoe UI" charset="0"/>
              </a:rPr>
              <a:pPr algn="ctr" hangingPunct="1">
                <a:lnSpc>
                  <a:spcPts val="2400"/>
                </a:lnSpc>
                <a:tabLst>
                  <a:tab pos="449263" algn="l"/>
                </a:tabLst>
              </a:pPr>
              <a:t>2</a:t>
            </a:fld>
            <a:endParaRPr lang="ru-RU" sz="2700">
              <a:solidFill>
                <a:srgbClr val="FFFFFF"/>
              </a:solidFill>
              <a:latin typeface="Calibri" charset="0"/>
              <a:cs typeface="Segoe UI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292" y="684287"/>
            <a:ext cx="5346700" cy="779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  <a:latin typeface="+mj-lt"/>
              </a:rPr>
              <a:t>ЕДИНЫЙ РЕЕСТР СУБЪЕКТОВ МАЛОГО И СРЕДНЕГО ПРЕДПРИНИМАТЕЛЬСТВА</a:t>
            </a:r>
            <a:endParaRPr lang="ru-RU" sz="2400" b="1" dirty="0">
              <a:solidFill>
                <a:srgbClr val="0066CC"/>
              </a:solidFill>
              <a:latin typeface="+mj-lt"/>
            </a:endParaRPr>
          </a:p>
        </p:txBody>
      </p:sp>
      <p:pic>
        <p:nvPicPr>
          <p:cNvPr id="6" name="Содержимое 4"/>
          <p:cNvPicPr>
            <a:picLocks/>
          </p:cNvPicPr>
          <p:nvPr/>
        </p:nvPicPr>
        <p:blipFill>
          <a:blip r:embed="rId3" cstate="print"/>
          <a:srcRect l="14103" t="32386" r="16065" b="15147"/>
          <a:stretch>
            <a:fillRect/>
          </a:stretch>
        </p:blipFill>
        <p:spPr bwMode="auto">
          <a:xfrm>
            <a:off x="539552" y="1844823"/>
            <a:ext cx="9199636" cy="532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59349-CD98-41D6-BCB0-B8CF292C97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59800" cy="1008434"/>
          </a:xfrm>
        </p:spPr>
        <p:txBody>
          <a:bodyPr/>
          <a:lstStyle/>
          <a:p>
            <a:r>
              <a:rPr lang="ru-RU" sz="3200" b="1" dirty="0">
                <a:solidFill>
                  <a:srgbClr val="0066CC"/>
                </a:solidFill>
              </a:rPr>
              <a:t>Единый реестр МСП </a:t>
            </a:r>
          </a:p>
        </p:txBody>
      </p:sp>
      <p:grpSp>
        <p:nvGrpSpPr>
          <p:cNvPr id="3" name="Группа 25"/>
          <p:cNvGrpSpPr>
            <a:grpSpLocks noGrp="1"/>
          </p:cNvGrpSpPr>
          <p:nvPr/>
        </p:nvGrpSpPr>
        <p:grpSpPr>
          <a:xfrm>
            <a:off x="534673" y="2556495"/>
            <a:ext cx="4091948" cy="3923470"/>
            <a:chOff x="1982886" y="764267"/>
            <a:chExt cx="2678491" cy="2713514"/>
          </a:xfrm>
        </p:grpSpPr>
        <p:sp>
          <p:nvSpPr>
            <p:cNvPr id="7" name="Полилиния 6"/>
            <p:cNvSpPr/>
            <p:nvPr/>
          </p:nvSpPr>
          <p:spPr>
            <a:xfrm>
              <a:off x="2167422" y="909634"/>
              <a:ext cx="2316846" cy="2341385"/>
            </a:xfrm>
            <a:custGeom>
              <a:avLst/>
              <a:gdLst>
                <a:gd name="connsiteX0" fmla="*/ 1170692 w 2341385"/>
                <a:gd name="connsiteY0" fmla="*/ 0 h 2341385"/>
                <a:gd name="connsiteX1" fmla="*/ 2184542 w 2341385"/>
                <a:gd name="connsiteY1" fmla="*/ 585346 h 2341385"/>
                <a:gd name="connsiteX2" fmla="*/ 2184542 w 2341385"/>
                <a:gd name="connsiteY2" fmla="*/ 1756039 h 2341385"/>
                <a:gd name="connsiteX3" fmla="*/ 1170693 w 2341385"/>
                <a:gd name="connsiteY3" fmla="*/ 1170693 h 2341385"/>
                <a:gd name="connsiteX4" fmla="*/ 1170692 w 2341385"/>
                <a:gd name="connsiteY4" fmla="*/ 0 h 234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85" h="2341385">
                  <a:moveTo>
                    <a:pt x="1170692" y="0"/>
                  </a:moveTo>
                  <a:cubicBezTo>
                    <a:pt x="1588940" y="0"/>
                    <a:pt x="1975418" y="223133"/>
                    <a:pt x="2184542" y="585346"/>
                  </a:cubicBezTo>
                  <a:cubicBezTo>
                    <a:pt x="2393666" y="947560"/>
                    <a:pt x="2393666" y="1393825"/>
                    <a:pt x="2184542" y="1756039"/>
                  </a:cubicBezTo>
                  <a:lnTo>
                    <a:pt x="1170693" y="1170693"/>
                  </a:lnTo>
                  <a:cubicBezTo>
                    <a:pt x="1170693" y="780462"/>
                    <a:pt x="1170692" y="390231"/>
                    <a:pt x="117069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247936" tIns="510121" rIns="285180" bIns="1162364" numCol="1" spcCol="1270" anchor="ctr" anchorCtr="0">
              <a:noAutofit/>
            </a:bodyPr>
            <a:lstStyle/>
            <a:p>
              <a:pPr algn="r"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Обновление</a:t>
              </a:r>
            </a:p>
            <a:p>
              <a:pPr algn="r"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реестра</a:t>
              </a:r>
            </a:p>
            <a:p>
              <a:pPr algn="r"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ежемесячно </a:t>
              </a:r>
            </a:p>
            <a:p>
              <a:pPr algn="r"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 числа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122888" y="909634"/>
              <a:ext cx="2381868" cy="2341385"/>
            </a:xfrm>
            <a:custGeom>
              <a:avLst/>
              <a:gdLst>
                <a:gd name="connsiteX0" fmla="*/ 2217846 w 2381868"/>
                <a:gd name="connsiteY0" fmla="*/ 1763580 h 2341385"/>
                <a:gd name="connsiteX1" fmla="*/ 1190934 w 2381868"/>
                <a:gd name="connsiteY1" fmla="*/ 2341385 h 2341385"/>
                <a:gd name="connsiteX2" fmla="*/ 164022 w 2381868"/>
                <a:gd name="connsiteY2" fmla="*/ 1763580 h 2341385"/>
                <a:gd name="connsiteX3" fmla="*/ 1190934 w 2381868"/>
                <a:gd name="connsiteY3" fmla="*/ 1170693 h 2341385"/>
                <a:gd name="connsiteX4" fmla="*/ 2217846 w 2381868"/>
                <a:gd name="connsiteY4" fmla="*/ 1763580 h 234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868" h="2341385">
                  <a:moveTo>
                    <a:pt x="2217846" y="1763580"/>
                  </a:moveTo>
                  <a:cubicBezTo>
                    <a:pt x="2003971" y="2121538"/>
                    <a:pt x="1613244" y="2341385"/>
                    <a:pt x="1190934" y="2341385"/>
                  </a:cubicBezTo>
                  <a:cubicBezTo>
                    <a:pt x="768624" y="2341385"/>
                    <a:pt x="377898" y="2121537"/>
                    <a:pt x="164022" y="1763580"/>
                  </a:cubicBezTo>
                  <a:lnTo>
                    <a:pt x="1190934" y="1170693"/>
                  </a:lnTo>
                  <a:lnTo>
                    <a:pt x="2217846" y="176358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581081" tIns="1533083" rIns="552727" bIns="223022" numCol="1" spcCol="1270" anchor="ctr" anchorCtr="0">
              <a:noAutofit/>
            </a:bodyPr>
            <a:lstStyle/>
            <a:p>
              <a:pPr algn="ctr" defTabSz="532393">
                <a:spcAft>
                  <a:spcPts val="0"/>
                </a:spcAft>
              </a:pP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32393">
                <a:spcAft>
                  <a:spcPts val="0"/>
                </a:spcAft>
              </a:pP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32393">
                <a:spcAft>
                  <a:spcPts val="0"/>
                </a:spcAft>
              </a:pP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32393">
                <a:spcAft>
                  <a:spcPts val="0"/>
                </a:spcAft>
              </a:pP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32393">
                <a:spcAft>
                  <a:spcPts val="0"/>
                </a:spcAft>
              </a:pPr>
              <a:r>
                <a:rPr lang="ru-RU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реестра </a:t>
              </a:r>
            </a:p>
            <a:p>
              <a:pPr algn="ctr" defTabSz="532393">
                <a:spcAft>
                  <a:spcPts val="0"/>
                </a:spcAft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заново ежегодно</a:t>
              </a:r>
            </a:p>
            <a:p>
              <a:pPr algn="ctr" defTabSz="532393">
                <a:lnSpc>
                  <a:spcPct val="100000"/>
                </a:lnSpc>
                <a:spcAft>
                  <a:spcPts val="0"/>
                </a:spcAft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 августа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91957" y="979625"/>
              <a:ext cx="2220898" cy="2168661"/>
            </a:xfrm>
            <a:custGeom>
              <a:avLst/>
              <a:gdLst>
                <a:gd name="connsiteX0" fmla="*/ 154580 w 2220898"/>
                <a:gd name="connsiteY0" fmla="*/ 1636202 h 2168661"/>
                <a:gd name="connsiteX1" fmla="*/ 154580 w 2220898"/>
                <a:gd name="connsiteY1" fmla="*/ 532459 h 2168661"/>
                <a:gd name="connsiteX2" fmla="*/ 1110449 w 2220898"/>
                <a:gd name="connsiteY2" fmla="*/ -1 h 2168661"/>
                <a:gd name="connsiteX3" fmla="*/ 1110449 w 2220898"/>
                <a:gd name="connsiteY3" fmla="*/ 1084331 h 2168661"/>
                <a:gd name="connsiteX4" fmla="*/ 154580 w 2220898"/>
                <a:gd name="connsiteY4" fmla="*/ 1636202 h 216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898" h="2168661">
                  <a:moveTo>
                    <a:pt x="154580" y="1636202"/>
                  </a:moveTo>
                  <a:cubicBezTo>
                    <a:pt x="-51526" y="1295811"/>
                    <a:pt x="-51526" y="872850"/>
                    <a:pt x="154580" y="532459"/>
                  </a:cubicBezTo>
                  <a:cubicBezTo>
                    <a:pt x="354402" y="202447"/>
                    <a:pt x="717834" y="-1"/>
                    <a:pt x="1110449" y="-1"/>
                  </a:cubicBezTo>
                  <a:lnTo>
                    <a:pt x="1110449" y="1084331"/>
                  </a:lnTo>
                  <a:lnTo>
                    <a:pt x="154580" y="163620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71224" tIns="473520" rIns="1184437" bIns="1077646" numCol="1" spcCol="1270" anchor="ctr" anchorCtr="0">
              <a:noAutofit/>
            </a:bodyPr>
            <a:lstStyle/>
            <a:p>
              <a:pPr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   </a:t>
              </a:r>
            </a:p>
            <a:p>
              <a:pPr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реестра </a:t>
              </a:r>
            </a:p>
            <a:p>
              <a:pPr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 августа </a:t>
              </a:r>
            </a:p>
            <a:p>
              <a:pPr defTabSz="532393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10" name="Круговая стрелка 9"/>
            <p:cNvSpPr/>
            <p:nvPr/>
          </p:nvSpPr>
          <p:spPr>
            <a:xfrm>
              <a:off x="2029371" y="764267"/>
              <a:ext cx="2631271" cy="2631271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Круговая стрелка 10"/>
            <p:cNvSpPr/>
            <p:nvPr/>
          </p:nvSpPr>
          <p:spPr>
            <a:xfrm>
              <a:off x="2030106" y="846510"/>
              <a:ext cx="2631271" cy="263127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Круговая стрелка 11"/>
            <p:cNvSpPr/>
            <p:nvPr/>
          </p:nvSpPr>
          <p:spPr>
            <a:xfrm>
              <a:off x="1982886" y="764267"/>
              <a:ext cx="2631271" cy="2631271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>
          <a:xfrm>
            <a:off x="9811196" y="6887404"/>
            <a:ext cx="576064" cy="349612"/>
          </a:xfrm>
          <a:prstGeom prst="rect">
            <a:avLst/>
          </a:prstGeom>
        </p:spPr>
        <p:txBody>
          <a:bodyPr lIns="104306" tIns="52153" rIns="104306" bIns="52153"/>
          <a:lstStyle/>
          <a:p>
            <a:pPr algn="ctr">
              <a:defRPr/>
            </a:pPr>
            <a:fld id="{89F613FB-7F27-482F-8FB8-322ABCB8E615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2204" y="1620391"/>
            <a:ext cx="8736424" cy="38232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 defTabSz="709858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Оценка реальной доли малого и среднего бизнеса в России</a:t>
            </a:r>
            <a:endParaRPr lang="ru-RU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2023" y="2057855"/>
            <a:ext cx="8252517" cy="38232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 defTabSz="709858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Использование  в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работе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с крупнейшими компаниями</a:t>
            </a:r>
            <a:endParaRPr lang="ru-RU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92443" y="3564607"/>
            <a:ext cx="5062769" cy="38232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defTabSz="659153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n w="10541" cmpd="sng">
                  <a:noFill/>
                  <a:prstDash val="solid"/>
                </a:ln>
                <a:latin typeface="+mn-lt"/>
              </a:rPr>
              <a:t>Разработка инструментов стимулирования</a:t>
            </a:r>
            <a:endParaRPr lang="ru-RU" sz="2000" b="1" dirty="0">
              <a:ln w="10541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14652" y="4284687"/>
            <a:ext cx="3168352" cy="93632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defTabSz="709858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n w="10541" cmpd="sng">
                  <a:noFill/>
                  <a:prstDash val="solid"/>
                </a:ln>
                <a:latin typeface="+mn-lt"/>
              </a:rPr>
              <a:t>Снижение затрат предпринимателей на подтверждение статуса</a:t>
            </a:r>
            <a:endParaRPr lang="ru-RU" sz="2000" b="1" dirty="0">
              <a:ln w="10541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46500" y="6444927"/>
            <a:ext cx="3705212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 defTabSz="709858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Планирование контрольно-надзорной деятельности</a:t>
            </a:r>
            <a:endParaRPr lang="ru-RU" sz="2000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6620" y="2700511"/>
            <a:ext cx="5256584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defTabSz="709858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n w="10541" cmpd="sng">
                  <a:noFill/>
                  <a:prstDash val="solid"/>
                </a:ln>
                <a:latin typeface="+mn-lt"/>
              </a:rPr>
              <a:t>Упрощение  поиска потенциальных поставщиков </a:t>
            </a:r>
            <a:endParaRPr lang="ru-RU" sz="2000" b="1" dirty="0">
              <a:ln w="10541" cmpd="sng">
                <a:noFill/>
                <a:prstDash val="solid"/>
              </a:ln>
              <a:latin typeface="+mn-lt"/>
            </a:endParaRPr>
          </a:p>
        </p:txBody>
      </p:sp>
      <p:pic>
        <p:nvPicPr>
          <p:cNvPr id="4098" name="Picture 2" descr="H:\10\шаблоны\КАРТИНКИ для слайдов\0_ae629_8c736a3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924" y="4817839"/>
            <a:ext cx="2326841" cy="21925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59349-CD98-41D6-BCB0-B8CF292C974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738188" y="1764407"/>
            <a:ext cx="6120680" cy="288032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Структура уставного капитала для ООО и АО;</a:t>
            </a:r>
          </a:p>
          <a:p>
            <a:pPr marL="457200" marR="0" lvl="0" indent="-4572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Условия для отдельных хозяйственных обществ и хозяйственных партнерств;</a:t>
            </a:r>
          </a:p>
          <a:p>
            <a:pPr marL="457200" marR="0" lvl="0" indent="-4572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Среднесписочная численность работников за предшествующий календарный год;</a:t>
            </a:r>
          </a:p>
          <a:p>
            <a:pPr marL="457200" marR="0" lvl="0" indent="-4572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Величина дохода за предшествующий календарный год.</a:t>
            </a:r>
          </a:p>
          <a:p>
            <a:pPr marL="342900" marR="0" lvl="0" indent="-3429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2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026220" y="612279"/>
            <a:ext cx="9001000" cy="1080120"/>
          </a:xfrm>
          <a:prstGeom prst="rect">
            <a:avLst/>
          </a:prstGeom>
        </p:spPr>
        <p:txBody>
          <a:bodyPr/>
          <a:lstStyle/>
          <a:p>
            <a:pPr marL="0" marR="0" lvl="0" indent="0" defTabSz="449263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условия отнесения субъектов предпринимательства к категории малых и средних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82204" y="4860751"/>
          <a:ext cx="8856984" cy="208229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62580"/>
                <a:gridCol w="2689020"/>
                <a:gridCol w="3205384"/>
              </a:tblGrid>
              <a:tr h="6480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 smtClean="0"/>
                        <a:t>Доход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/>
                        <a:t>Среднесписочная численность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0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 err="1" smtClean="0"/>
                        <a:t>Микропредприятия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/>
                        <a:t>до 120 млн. рублей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/>
                        <a:t>до 15 человек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0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 smtClean="0"/>
                        <a:t>Малые </a:t>
                      </a:r>
                      <a:r>
                        <a:rPr lang="ru-RU" sz="2000" dirty="0"/>
                        <a:t>предприятия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/>
                        <a:t>до 800 млн. рублей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/>
                        <a:t>15-100 человек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0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 smtClean="0"/>
                        <a:t>Средние </a:t>
                      </a:r>
                      <a:r>
                        <a:rPr lang="ru-RU" sz="2000" dirty="0"/>
                        <a:t>предприятия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/>
                        <a:t>до 2 млрд. рублей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19892645" algn="l"/>
                        </a:tabLst>
                      </a:pPr>
                      <a:r>
                        <a:rPr lang="ru-RU" sz="2000" dirty="0"/>
                        <a:t>101-250 человек</a:t>
                      </a:r>
                      <a:endParaRPr lang="ru-RU" sz="2000" b="1" dirty="0">
                        <a:solidFill>
                          <a:srgbClr val="0066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338" name="Picture 2" descr="E:\hotpng.com (75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42844" y="2052439"/>
            <a:ext cx="3670462" cy="2305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59349-CD98-41D6-BCB0-B8CF292C974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4119" t="9121" r="23203" b="19050"/>
          <a:stretch>
            <a:fillRect/>
          </a:stretch>
        </p:blipFill>
        <p:spPr bwMode="auto">
          <a:xfrm>
            <a:off x="4338588" y="2052439"/>
            <a:ext cx="5455220" cy="517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4"/>
          <p:cNvPicPr>
            <a:picLocks/>
          </p:cNvPicPr>
          <p:nvPr/>
        </p:nvPicPr>
        <p:blipFill>
          <a:blip r:embed="rId3" cstate="print"/>
          <a:srcRect l="23718" t="29302" r="23070" b="5361"/>
          <a:stretch>
            <a:fillRect/>
          </a:stretch>
        </p:blipFill>
        <p:spPr bwMode="auto">
          <a:xfrm>
            <a:off x="810196" y="1548383"/>
            <a:ext cx="7400240" cy="50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24759" t="12541" r="24844" b="57964"/>
          <a:stretch>
            <a:fillRect/>
          </a:stretch>
        </p:blipFill>
        <p:spPr bwMode="auto">
          <a:xfrm>
            <a:off x="4986660" y="4356695"/>
            <a:ext cx="3661206" cy="11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26220" y="540271"/>
            <a:ext cx="936104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CC"/>
                </a:solidFill>
                <a:latin typeface="+mj-lt"/>
              </a:rPr>
              <a:t>Сведения </a:t>
            </a:r>
            <a:r>
              <a:rPr lang="ru-RU" sz="2400" b="1" dirty="0" smtClean="0">
                <a:solidFill>
                  <a:srgbClr val="0066CC"/>
                </a:solidFill>
                <a:latin typeface="+mj-lt"/>
              </a:rPr>
              <a:t>из Единого реестра </a:t>
            </a:r>
            <a:r>
              <a:rPr lang="ru-RU" sz="2400" b="1" dirty="0">
                <a:solidFill>
                  <a:srgbClr val="0066CC"/>
                </a:solidFill>
                <a:latin typeface="+mj-lt"/>
              </a:rPr>
              <a:t>субъектов малого и среднего предпринимательства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hotpng.com (76)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 flipH="1">
            <a:off x="3618508" y="2628503"/>
            <a:ext cx="5976664" cy="452629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909D5-0A6E-4BE2-A8EF-D9D927A908E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2290" name="Picture 2" descr="C:\Users\2200-00-028\Documents\01ФИРМЕННЫЙ СТИЛЬ\Презентация\новый герб обводка 35x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204" y="684287"/>
            <a:ext cx="564877" cy="5841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66580" y="540271"/>
            <a:ext cx="5346700" cy="779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  <a:latin typeface="+mj-lt"/>
              </a:rPr>
              <a:t>ЕДИНЫЙ РЕЕСТР СУБЪЕКТОВ МАЛОГО И СРЕДНЕГО ПРЕДПРИНИМАТЕЛЬСТВА</a:t>
            </a:r>
            <a:endParaRPr lang="ru-RU" sz="2400" b="1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122564" y="468263"/>
            <a:ext cx="45719" cy="86409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XO Oriel" pitchFamily="16" charset="0"/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0276" y="684287"/>
            <a:ext cx="245732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Arial Narrow" pitchFamily="34" charset="0"/>
              </a:rPr>
              <a:t>ФЕДЕРАЛЬНАЯ</a:t>
            </a:r>
            <a:r>
              <a:rPr lang="ru-RU" b="1" kern="0" dirty="0">
                <a:latin typeface="Arial Narrow" pitchFamily="34" charset="0"/>
              </a:rPr>
              <a:t/>
            </a:r>
            <a:br>
              <a:rPr lang="ru-RU" b="1" kern="0" dirty="0">
                <a:latin typeface="Arial Narrow" pitchFamily="34" charset="0"/>
              </a:rPr>
            </a:br>
            <a:r>
              <a:rPr lang="ru-RU" b="1" kern="0" dirty="0" smtClean="0">
                <a:latin typeface="Arial Narrow" pitchFamily="34" charset="0"/>
              </a:rPr>
              <a:t>НАЛОГОВАЯ СЛУЖБА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4252" y="6372919"/>
            <a:ext cx="93610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Arial Narrow" pitchFamily="34" charset="0"/>
              </a:rPr>
              <a:t>ВСЕГО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58468" y="5795055"/>
            <a:ext cx="93610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0" dirty="0" smtClean="0">
                <a:latin typeface="+mn-lt"/>
              </a:rPr>
              <a:t>ВСЕГО</a:t>
            </a:r>
          </a:p>
          <a:p>
            <a:pPr algn="r"/>
            <a:endParaRPr lang="ru-RU" sz="2000" b="1" kern="0" dirty="0">
              <a:latin typeface="+mn-lt"/>
            </a:endParaRPr>
          </a:p>
          <a:p>
            <a:pPr algn="r"/>
            <a:r>
              <a:rPr lang="ru-RU" sz="2000" b="1" dirty="0" smtClean="0">
                <a:latin typeface="+mn-lt"/>
              </a:rPr>
              <a:t>48318</a:t>
            </a:r>
            <a:endParaRPr lang="ru-RU" sz="20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0596" y="5508823"/>
            <a:ext cx="18002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0" dirty="0" smtClean="0">
                <a:latin typeface="+mn-lt"/>
              </a:rPr>
              <a:t>Юридических </a:t>
            </a:r>
          </a:p>
          <a:p>
            <a:pPr algn="r"/>
            <a:r>
              <a:rPr lang="ru-RU" sz="2000" b="1" kern="0" dirty="0" smtClean="0">
                <a:latin typeface="+mn-lt"/>
              </a:rPr>
              <a:t>Лиц</a:t>
            </a:r>
          </a:p>
          <a:p>
            <a:pPr algn="r"/>
            <a:endParaRPr lang="ru-RU" sz="2000" b="1" kern="0" dirty="0">
              <a:latin typeface="+mn-lt"/>
            </a:endParaRPr>
          </a:p>
          <a:p>
            <a:pPr algn="r"/>
            <a:r>
              <a:rPr lang="ru-RU" sz="2000" b="1" dirty="0" smtClean="0">
                <a:latin typeface="+mn-lt"/>
              </a:rPr>
              <a:t>23115</a:t>
            </a:r>
            <a:endParaRPr lang="ru-RU" sz="20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0836" y="5508823"/>
            <a:ext cx="2448272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0" dirty="0" smtClean="0">
                <a:latin typeface="+mn-lt"/>
              </a:rPr>
              <a:t>Индивидуальных</a:t>
            </a:r>
          </a:p>
          <a:p>
            <a:pPr algn="r"/>
            <a:r>
              <a:rPr lang="ru-RU" sz="2000" b="1" kern="0" dirty="0" smtClean="0">
                <a:latin typeface="+mn-lt"/>
              </a:rPr>
              <a:t>Предпринимателей</a:t>
            </a:r>
          </a:p>
          <a:p>
            <a:pPr algn="r"/>
            <a:endParaRPr lang="ru-RU" sz="2000" b="1" kern="0" dirty="0">
              <a:latin typeface="+mn-lt"/>
            </a:endParaRPr>
          </a:p>
          <a:p>
            <a:pPr algn="r"/>
            <a:r>
              <a:rPr lang="ru-RU" sz="2000" b="1" dirty="0" smtClean="0">
                <a:latin typeface="+mn-lt"/>
              </a:rPr>
              <a:t>25203</a:t>
            </a:r>
            <a:endParaRPr lang="ru-RU" sz="20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42244" y="6228903"/>
            <a:ext cx="8136904" cy="7200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XO Oriel" pitchFamily="16" charset="0"/>
              <a:ea typeface="Microsoft YaHei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6220" y="1692399"/>
            <a:ext cx="8856984" cy="103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+mn-lt"/>
              </a:rPr>
              <a:t>Количество юридических лиц и индивидуальных предпринимателей,</a:t>
            </a:r>
          </a:p>
          <a:p>
            <a:r>
              <a:rPr lang="ru-RU" sz="2200" dirty="0" smtClean="0">
                <a:latin typeface="+mn-lt"/>
              </a:rPr>
              <a:t>Сведения о которых содержатся в Едином реестре субъектов малого и среднего предпринимательства</a:t>
            </a:r>
            <a:endParaRPr lang="ru-RU" sz="2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0236" y="3132559"/>
            <a:ext cx="266429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Вологодская область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70236" y="3564607"/>
            <a:ext cx="208823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>
                <a:latin typeface="+mn-lt"/>
              </a:rPr>
              <a:t>По состоянию на :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242244" y="4140671"/>
            <a:ext cx="1800200" cy="432048"/>
          </a:xfrm>
          <a:prstGeom prst="roundRect">
            <a:avLst/>
          </a:prstGeom>
          <a:noFill/>
          <a:ln w="190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XO Oriel" pitchFamily="16" charset="0"/>
              <a:ea typeface="Microsoft YaHei" charset="-12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2244" y="4140671"/>
            <a:ext cx="187220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 smtClean="0">
                <a:latin typeface="+mn-lt"/>
              </a:rPr>
              <a:t>10.09.2020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59349-CD98-41D6-BCB0-B8CF292C974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94372" y="684287"/>
            <a:ext cx="6264696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066CC"/>
                </a:solidFill>
                <a:latin typeface="+mj-lt"/>
              </a:rPr>
              <a:t>СЕВЕРО-ЗАПАДНЫЙ ФЕДЕРАЛЬНЫЙ ОКРУГ</a:t>
            </a:r>
            <a:endParaRPr lang="ru-RU" sz="24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8228" y="1260351"/>
            <a:ext cx="208823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latin typeface="+mn-lt"/>
              </a:rPr>
              <a:t>По состоянию на :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70236" y="1836415"/>
            <a:ext cx="1800200" cy="432048"/>
          </a:xfrm>
          <a:prstGeom prst="roundRect">
            <a:avLst/>
          </a:prstGeom>
          <a:noFill/>
          <a:ln w="190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XO Oriel" pitchFamily="16" charset="0"/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0236" y="1836415"/>
            <a:ext cx="187220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latin typeface="+mn-lt"/>
              </a:rPr>
              <a:t>10.09.2020</a:t>
            </a:r>
            <a:endParaRPr lang="ru-RU" sz="24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09B640-A3FE-4462-9082-61078DA0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23" y="493485"/>
            <a:ext cx="8642753" cy="65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59349-CD98-41D6-BCB0-B8CF292C974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0236" y="612279"/>
            <a:ext cx="8208912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  <a:latin typeface="+mj-lt"/>
              </a:rPr>
              <a:t>Динамика количества хозяйствующих субъектов, включенных в Единый реестр МСП</a:t>
            </a:r>
            <a:endParaRPr lang="ru-RU" sz="2800" dirty="0">
              <a:solidFill>
                <a:srgbClr val="0066CC"/>
              </a:solidFill>
              <a:latin typeface="+mj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94154636"/>
              </p:ext>
            </p:extLst>
          </p:nvPr>
        </p:nvGraphicFramePr>
        <p:xfrm>
          <a:off x="522164" y="2880696"/>
          <a:ext cx="9721080" cy="442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6140" y="1692399"/>
            <a:ext cx="10243244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icrosoft YaHei" pitchFamily="34" charset="-122"/>
                <a:cs typeface="Times New Roman" pitchFamily="18" charset="0"/>
              </a:rPr>
              <a:t>Количество юридических лиц и индивидуальных предпринимателей, сведения о которых содержатся в Едином реестре субъектов малого и среднего предпринимательства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itchFamily="34" charset="-122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icrosoft YaHei" pitchFamily="34" charset="-122"/>
              </a:rPr>
              <a:t>Вологодская область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E:\Opera.jpg"/>
          <p:cNvPicPr>
            <a:picLocks noChangeAspect="1" noChangeArrowheads="1"/>
          </p:cNvPicPr>
          <p:nvPr/>
        </p:nvPicPr>
        <p:blipFill>
          <a:blip r:embed="rId2" cstate="print"/>
          <a:srcRect r="24943"/>
          <a:stretch>
            <a:fillRect/>
          </a:stretch>
        </p:blipFill>
        <p:spPr bwMode="auto">
          <a:xfrm>
            <a:off x="810195" y="3852639"/>
            <a:ext cx="8280921" cy="263115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59349-CD98-41D6-BCB0-B8CF292C974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5298" name="Picture 2" descr="E:\Opera Снимок_2020-03-11_140456_rmsp.nalog.ru.png"/>
          <p:cNvPicPr>
            <a:picLocks noChangeAspect="1" noChangeArrowheads="1"/>
          </p:cNvPicPr>
          <p:nvPr/>
        </p:nvPicPr>
        <p:blipFill>
          <a:blip r:embed="rId3" cstate="print"/>
          <a:srcRect b="25559"/>
          <a:stretch>
            <a:fillRect/>
          </a:stretch>
        </p:blipFill>
        <p:spPr bwMode="auto">
          <a:xfrm>
            <a:off x="810196" y="684287"/>
            <a:ext cx="9382125" cy="3240360"/>
          </a:xfrm>
          <a:prstGeom prst="rect">
            <a:avLst/>
          </a:prstGeom>
          <a:noFill/>
        </p:spPr>
      </p:pic>
      <p:pic>
        <p:nvPicPr>
          <p:cNvPr id="55299" name="Picture 3" descr="E:\hotpng.com (69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594704" y="2484487"/>
            <a:ext cx="2005457" cy="46112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98228" y="6588943"/>
            <a:ext cx="168930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www.nalog.ru</a:t>
            </a:r>
            <a:endParaRPr 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XO Oriel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XO Oriel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XO Oriel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XO Oriel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XO Oriel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XO Oriel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363</Words>
  <Application>Microsoft Office PowerPoint</Application>
  <PresentationFormat>Произвольный</PresentationFormat>
  <Paragraphs>123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Тема Office</vt:lpstr>
      <vt:lpstr>Тема Office</vt:lpstr>
      <vt:lpstr>Презентация PowerPoint</vt:lpstr>
      <vt:lpstr>Презентация PowerPoint</vt:lpstr>
      <vt:lpstr>Единый реестр МСП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Мысникова Ольга Алексеевна</dc:creator>
  <cp:lastModifiedBy>Сорокина Ольга Васильевна</cp:lastModifiedBy>
  <cp:revision>46</cp:revision>
  <cp:lastPrinted>2020-09-24T13:42:59Z</cp:lastPrinted>
  <dcterms:created xsi:type="dcterms:W3CDTF">2020-03-11T04:34:01Z</dcterms:created>
  <dcterms:modified xsi:type="dcterms:W3CDTF">2020-09-30T07:37:46Z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