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diagrams/data35.xml" ContentType="application/vnd.openxmlformats-officedocument.drawingml.diagramData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diagrams/quickStyle39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layout39.xml" ContentType="application/vnd.openxmlformats-officedocument.drawingml.diagramLayout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drawing43.xml" ContentType="application/vnd.ms-office.drawingml.diagramDrawing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colors38.xml" ContentType="application/vnd.openxmlformats-officedocument.drawingml.diagramColors+xml"/>
  <Override PartName="/ppt/diagrams/quickStyle42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layout42.xml" ContentType="application/vnd.openxmlformats-officedocument.drawingml.diagramLayout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layout20.xml" ContentType="application/vnd.openxmlformats-officedocument.drawingml.diagramLayout+xml"/>
  <Override PartName="/ppt/diagrams/colors41.xml" ContentType="application/vnd.openxmlformats-officedocument.drawingml.diagramColor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diagrams/data43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ppt/diagrams/quickStyle36.xml" ContentType="application/vnd.openxmlformats-officedocument.drawingml.diagramStyle+xml"/>
  <Override PartName="/ppt/diagrams/drawing37.xml" ContentType="application/vnd.ms-office.drawingml.diagramDrawing+xml"/>
  <Override PartName="/docProps/app.xml" ContentType="application/vnd.openxmlformats-officedocument.extended-properties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diagrams/layout36.xml" ContentType="application/vnd.openxmlformats-officedocument.drawingml.diagramLayout+xml"/>
  <Override PartName="/ppt/diagrams/quickStyle43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colors3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colors35.xml" ContentType="application/vnd.openxmlformats-officedocument.drawingml.diagramColors+xml"/>
  <Override PartName="/ppt/diagrams/drawing40.xml" ContentType="application/vnd.ms-office.drawingml.diagramDrawing+xml"/>
  <Override PartName="/ppt/diagrams/layout43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ppt/diagrams/data37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diagrams/colors4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Override PartName="/ppt/diagrams/quickStyle37.xml" ContentType="application/vnd.openxmlformats-officedocument.drawingml.diagramStyle+xml"/>
  <Override PartName="/ppt/diagrams/drawing38.xml" ContentType="application/vnd.ms-office.drawingml.diagramDrawing+xml"/>
  <Override PartName="/ppt/diagrams/data40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7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drawing41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diagrams/colors36.xml" ContentType="application/vnd.openxmlformats-officedocument.drawingml.diagramColors+xml"/>
  <Override PartName="/ppt/diagrams/quickStyle40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diagrams/data38.xml" ContentType="application/vnd.openxmlformats-officedocument.drawingml.diagramData+xml"/>
  <Override PartName="/ppt/diagrams/layout40.xml" ContentType="application/vnd.openxmlformats-officedocument.drawingml.diagramLayout+xml"/>
  <Override PartName="/ppt/diagrams/colors43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diagrams/quickStyle38.xml" ContentType="application/vnd.openxmlformats-officedocument.drawingml.diagramStyle+xml"/>
  <Override PartName="/ppt/diagrams/drawing39.xml" ContentType="application/vnd.ms-office.drawingml.diagramDrawing+xml"/>
  <Override PartName="/ppt/diagrams/data41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diagrams/layout38.xml" ContentType="application/vnd.openxmlformats-officedocument.drawingml.diagram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rawing35.xml" ContentType="application/vnd.ms-office.drawingml.diagramDrawing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colors37.xml" ContentType="application/vnd.openxmlformats-officedocument.drawingml.diagramColors+xml"/>
  <Override PartName="/ppt/diagrams/quickStyle41.xml" ContentType="application/vnd.openxmlformats-officedocument.drawingml.diagramStyle+xml"/>
  <Override PartName="/ppt/diagrams/drawing42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diagrams/data39.xml" ContentType="application/vnd.openxmlformats-officedocument.drawingml.diagramData+xml"/>
  <Override PartName="/ppt/diagrams/layout41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40.xml" ContentType="application/vnd.openxmlformats-officedocument.drawingml.diagramColors+xml"/>
  <Override PartName="/ppt/diagrams/data42.xml" ContentType="application/vnd.openxmlformats-officedocument.drawingml.diagramData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diagrams/data20.xml" ContentType="application/vnd.openxmlformats-officedocument.drawingml.diagramData+xml"/>
  <Override PartName="/ppt/diagrams/quickStyle35.xml" ContentType="application/vnd.openxmlformats-officedocument.drawingml.diagramStyle+xml"/>
  <Override PartName="/ppt/diagrams/drawing36.xml" ContentType="application/vnd.ms-office.drawingml.diagramDrawing+xml"/>
  <Override PartName="/ppt/slides/slide10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35.xml" ContentType="application/vnd.openxmlformats-officedocument.drawingml.diagramLayout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diagrams/data36.xml" ContentType="application/vnd.openxmlformats-officedocument.drawingml.diagramData+xml"/>
  <Override PartName="/ppt/presProps.xml" ContentType="application/vnd.openxmlformats-officedocument.presentationml.presProps+xml"/>
  <Override PartName="/ppt/diagrams/data1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2" r:id="rId11"/>
  </p:sldIdLst>
  <p:sldSz cx="10326688" cy="7192963"/>
  <p:notesSz cx="6858000" cy="9144000"/>
  <p:defaultTextStyle>
    <a:defPPr>
      <a:defRPr lang="ru-RU"/>
    </a:defPPr>
    <a:lvl1pPr marL="0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0483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0966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1449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1932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2415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02897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03381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03863" algn="l" defTabSz="100096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95" d="100"/>
          <a:sy n="95" d="100"/>
        </p:scale>
        <p:origin x="-90" y="-162"/>
      </p:cViewPr>
      <p:guideLst>
        <p:guide orient="horz" pos="2266"/>
        <p:guide pos="3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aseline="0" dirty="0" smtClean="0">
              <a:solidFill>
                <a:schemeClr val="tx1"/>
              </a:solidFill>
            </a:rPr>
            <a:t>Органы исполнительной государственной власти области и подведомственные им учреждения</a:t>
          </a:r>
          <a:endParaRPr lang="ru-RU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35849" custScaleY="60000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1F275236-A1DE-4463-9181-452DE6D4284B}" type="presOf" srcId="{603CF226-72C4-4D5C-A246-CA4A4DEFA293}" destId="{448F736B-0A5A-413A-AF2D-0CF5801D99A0}" srcOrd="0" destOrd="0" presId="urn:microsoft.com/office/officeart/2005/8/layout/vList5"/>
    <dgm:cxn modelId="{BB8A0A00-FBA0-4B77-AB18-3CD30AFAEE87}" type="presOf" srcId="{649625B4-F833-49FA-9771-AE7F5C91FE88}" destId="{E5DE63CB-DBB4-4380-94C4-D6DB4DB00B07}" srcOrd="0" destOrd="0" presId="urn:microsoft.com/office/officeart/2005/8/layout/vList5"/>
    <dgm:cxn modelId="{7B9B4B7F-1BFB-4D66-A46B-1D6725E2F98F}" type="presParOf" srcId="{448F736B-0A5A-413A-AF2D-0CF5801D99A0}" destId="{3E5FB534-7D4F-480F-8762-644A06455E50}" srcOrd="0" destOrd="0" presId="urn:microsoft.com/office/officeart/2005/8/layout/vList5"/>
    <dgm:cxn modelId="{9EAD1F19-58C9-4E66-BE58-55F1F53E15F7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aseline="0" dirty="0" smtClean="0">
              <a:solidFill>
                <a:schemeClr val="tx1"/>
              </a:solidFill>
            </a:rPr>
            <a:t>Назначение, перерасчет и взыскание страховых пенсий по старости, инвалидности, по потере кормильца, пособий в связи с трудовым увечьем или профессиональным заболеванием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57202" custScaleY="91394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FC1F8EFB-A750-4C6F-80E7-944F272646AC}" type="presOf" srcId="{649625B4-F833-49FA-9771-AE7F5C91FE88}" destId="{E5DE63CB-DBB4-4380-94C4-D6DB4DB00B07}" srcOrd="0" destOrd="0" presId="urn:microsoft.com/office/officeart/2005/8/layout/vList5"/>
    <dgm:cxn modelId="{58631936-F083-4A68-9CEA-44E2D6682841}" type="presOf" srcId="{603CF226-72C4-4D5C-A246-CA4A4DEFA293}" destId="{448F736B-0A5A-413A-AF2D-0CF5801D99A0}" srcOrd="0" destOrd="0" presId="urn:microsoft.com/office/officeart/2005/8/layout/vList5"/>
    <dgm:cxn modelId="{8D6A5F58-ED4B-49B0-9B21-F44AF13A3209}" type="presParOf" srcId="{448F736B-0A5A-413A-AF2D-0CF5801D99A0}" destId="{3E5FB534-7D4F-480F-8762-644A06455E50}" srcOrd="0" destOrd="0" presId="urn:microsoft.com/office/officeart/2005/8/layout/vList5"/>
    <dgm:cxn modelId="{895CF5AA-B300-45D2-9446-57FF7F0FD8E0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Автомобильные дороги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дорожного хозяйства и транспорта области, тел. 8 (8172) 23-00-50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29557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31027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85EB68-80EE-4327-B816-610D8D8D8AD5}" type="presOf" srcId="{59C95A6A-04BA-41E5-BDFB-92D650E83B6C}" destId="{EC8B3124-3869-450D-8C6D-54820EF55190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B6DD5267-FCCF-4F23-8BB2-5AC24D392D9D}" type="presOf" srcId="{96C3045D-5ECB-4620-BFCD-8493CEB17124}" destId="{051F1DFB-02B8-46F6-8092-C3B9EBC445DB}" srcOrd="0" destOrd="0" presId="urn:microsoft.com/office/officeart/2005/8/layout/process1"/>
    <dgm:cxn modelId="{D6BB7A46-C836-4917-8D2F-4B6E4053AAC4}" type="presOf" srcId="{0C266A4D-0BF3-4258-B384-897D26CD6D5F}" destId="{F37C5B3B-9AC2-40A4-8F56-3B6ACBF085E1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D8538818-841A-486E-8980-FD3A515A1A5A}" type="presOf" srcId="{96C3045D-5ECB-4620-BFCD-8493CEB17124}" destId="{995212DE-AEE1-4D4F-B4E3-273FF30001BB}" srcOrd="1" destOrd="0" presId="urn:microsoft.com/office/officeart/2005/8/layout/process1"/>
    <dgm:cxn modelId="{2A72F362-99E3-4148-BA8C-4E3D59596698}" type="presOf" srcId="{EE030A2A-C16A-41EA-9A26-8F2CE6906BB9}" destId="{50FB84DE-8367-4E6F-B3F6-3BDC22634094}" srcOrd="0" destOrd="0" presId="urn:microsoft.com/office/officeart/2005/8/layout/process1"/>
    <dgm:cxn modelId="{66E8D082-3B42-4CBC-A86C-21AB0AB5B90B}" type="presParOf" srcId="{F37C5B3B-9AC2-40A4-8F56-3B6ACBF085E1}" destId="{50FB84DE-8367-4E6F-B3F6-3BDC22634094}" srcOrd="0" destOrd="0" presId="urn:microsoft.com/office/officeart/2005/8/layout/process1"/>
    <dgm:cxn modelId="{AB77B721-D248-4BB1-80AD-F15646E738AB}" type="presParOf" srcId="{F37C5B3B-9AC2-40A4-8F56-3B6ACBF085E1}" destId="{051F1DFB-02B8-46F6-8092-C3B9EBC445DB}" srcOrd="1" destOrd="0" presId="urn:microsoft.com/office/officeart/2005/8/layout/process1"/>
    <dgm:cxn modelId="{0D3CF432-A70B-4B65-B8C4-6F3EE62A1BCD}" type="presParOf" srcId="{051F1DFB-02B8-46F6-8092-C3B9EBC445DB}" destId="{995212DE-AEE1-4D4F-B4E3-273FF30001BB}" srcOrd="0" destOrd="0" presId="urn:microsoft.com/office/officeart/2005/8/layout/process1"/>
    <dgm:cxn modelId="{AD0AF43B-9E7A-4AC0-8E0D-968B3A275CEA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Акты гражданского состояния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Управление записи актов гражданского состояния области, тел. 8 (8172) 72-84-78</a:t>
          </a:r>
          <a:endParaRPr lang="ru-RU" sz="11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399" custLinFactNeighborY="-61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6B849-4160-4009-8237-D7744F235AD0}" type="presOf" srcId="{96C3045D-5ECB-4620-BFCD-8493CEB17124}" destId="{995212DE-AEE1-4D4F-B4E3-273FF30001BB}" srcOrd="1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0F8E7756-3788-4C19-BDD2-477A788FB665}" type="presOf" srcId="{59C95A6A-04BA-41E5-BDFB-92D650E83B6C}" destId="{EC8B3124-3869-450D-8C6D-54820EF55190}" srcOrd="0" destOrd="0" presId="urn:microsoft.com/office/officeart/2005/8/layout/process1"/>
    <dgm:cxn modelId="{34AC05DA-35A2-43D0-905E-E99973D372EF}" type="presOf" srcId="{EE030A2A-C16A-41EA-9A26-8F2CE6906BB9}" destId="{50FB84DE-8367-4E6F-B3F6-3BDC22634094}" srcOrd="0" destOrd="0" presId="urn:microsoft.com/office/officeart/2005/8/layout/process1"/>
    <dgm:cxn modelId="{ADC4186F-06C6-492F-9CC0-7A24748C44C1}" type="presOf" srcId="{0C266A4D-0BF3-4258-B384-897D26CD6D5F}" destId="{F37C5B3B-9AC2-40A4-8F56-3B6ACBF085E1}" srcOrd="0" destOrd="0" presId="urn:microsoft.com/office/officeart/2005/8/layout/process1"/>
    <dgm:cxn modelId="{5AC734DA-5BD9-4D86-B458-9AD6EC7F3278}" type="presOf" srcId="{96C3045D-5ECB-4620-BFCD-8493CEB17124}" destId="{051F1DFB-02B8-46F6-8092-C3B9EBC445DB}" srcOrd="0" destOrd="0" presId="urn:microsoft.com/office/officeart/2005/8/layout/process1"/>
    <dgm:cxn modelId="{FCD8CD07-13B8-42AC-BFF3-5F1196D53F56}" type="presParOf" srcId="{F37C5B3B-9AC2-40A4-8F56-3B6ACBF085E1}" destId="{50FB84DE-8367-4E6F-B3F6-3BDC22634094}" srcOrd="0" destOrd="0" presId="urn:microsoft.com/office/officeart/2005/8/layout/process1"/>
    <dgm:cxn modelId="{6D6EFFF5-2193-425E-948F-534A66973B07}" type="presParOf" srcId="{F37C5B3B-9AC2-40A4-8F56-3B6ACBF085E1}" destId="{051F1DFB-02B8-46F6-8092-C3B9EBC445DB}" srcOrd="1" destOrd="0" presId="urn:microsoft.com/office/officeart/2005/8/layout/process1"/>
    <dgm:cxn modelId="{43ACC8BD-0FE4-4F11-AA4C-88657EABDE8E}" type="presParOf" srcId="{051F1DFB-02B8-46F6-8092-C3B9EBC445DB}" destId="{995212DE-AEE1-4D4F-B4E3-273FF30001BB}" srcOrd="0" destOrd="0" presId="urn:microsoft.com/office/officeart/2005/8/layout/process1"/>
    <dgm:cxn modelId="{AF1D5418-F972-4261-9DD0-9DF7C7287BD5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Архитектура и градостроительство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Комитет архитектуры и градостроительства области, тел. 8 (8172) 23-01-74</a:t>
          </a:r>
          <a:endParaRPr lang="ru-RU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NeighborX="-2959" custLinFactNeighborY="-2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CEDA3B-66A1-4FB2-88F9-E1FA995886F5}" type="presOf" srcId="{0C266A4D-0BF3-4258-B384-897D26CD6D5F}" destId="{F37C5B3B-9AC2-40A4-8F56-3B6ACBF085E1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635CD5A5-67D0-4C59-A850-DA069C4356C4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FED59551-8DEE-4000-8304-196E14742760}" type="presOf" srcId="{96C3045D-5ECB-4620-BFCD-8493CEB17124}" destId="{995212DE-AEE1-4D4F-B4E3-273FF30001BB}" srcOrd="1" destOrd="0" presId="urn:microsoft.com/office/officeart/2005/8/layout/process1"/>
    <dgm:cxn modelId="{41E1171B-9E4D-4860-88EF-084F87F6075B}" type="presOf" srcId="{59C95A6A-04BA-41E5-BDFB-92D650E83B6C}" destId="{EC8B3124-3869-450D-8C6D-54820EF55190}" srcOrd="0" destOrd="0" presId="urn:microsoft.com/office/officeart/2005/8/layout/process1"/>
    <dgm:cxn modelId="{322A2AD3-B304-4F46-AEAC-8538011D718D}" type="presOf" srcId="{EE030A2A-C16A-41EA-9A26-8F2CE6906BB9}" destId="{50FB84DE-8367-4E6F-B3F6-3BDC22634094}" srcOrd="0" destOrd="0" presId="urn:microsoft.com/office/officeart/2005/8/layout/process1"/>
    <dgm:cxn modelId="{44173267-7053-4533-9B90-399227E6F362}" type="presParOf" srcId="{F37C5B3B-9AC2-40A4-8F56-3B6ACBF085E1}" destId="{50FB84DE-8367-4E6F-B3F6-3BDC22634094}" srcOrd="0" destOrd="0" presId="urn:microsoft.com/office/officeart/2005/8/layout/process1"/>
    <dgm:cxn modelId="{A6D36FC1-CD7E-41A9-9AC3-0D98823673D2}" type="presParOf" srcId="{F37C5B3B-9AC2-40A4-8F56-3B6ACBF085E1}" destId="{051F1DFB-02B8-46F6-8092-C3B9EBC445DB}" srcOrd="1" destOrd="0" presId="urn:microsoft.com/office/officeart/2005/8/layout/process1"/>
    <dgm:cxn modelId="{3691D2AB-F1F6-4599-8023-FB679BF4CC6D}" type="presParOf" srcId="{051F1DFB-02B8-46F6-8092-C3B9EBC445DB}" destId="{995212DE-AEE1-4D4F-B4E3-273FF30001BB}" srcOrd="0" destOrd="0" presId="urn:microsoft.com/office/officeart/2005/8/layout/process1"/>
    <dgm:cxn modelId="{3E207B91-C1E2-4B03-97E6-EB9DEE179EFB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Ветеринария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Управление ветеринарии с государственной ветеринарной инспекцией </a:t>
          </a:r>
          <a:r>
            <a:rPr lang="ru-RU" dirty="0" smtClean="0">
              <a:solidFill>
                <a:schemeClr val="tx1"/>
              </a:solidFill>
            </a:rPr>
            <a:t>области, тел. 8 (8172) 23-02-06</a:t>
          </a:r>
          <a:endParaRPr lang="ru-RU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96224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96224" custLinFactNeighborX="-2959" custLinFactNeighborY="-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F6639B6C-30F4-4E3F-AEBC-DCE6AC62085B}" type="presOf" srcId="{96C3045D-5ECB-4620-BFCD-8493CEB17124}" destId="{995212DE-AEE1-4D4F-B4E3-273FF30001BB}" srcOrd="1" destOrd="0" presId="urn:microsoft.com/office/officeart/2005/8/layout/process1"/>
    <dgm:cxn modelId="{347F9B96-2CF3-4239-B66A-6FD0871DF3F3}" type="presOf" srcId="{59C95A6A-04BA-41E5-BDFB-92D650E83B6C}" destId="{EC8B3124-3869-450D-8C6D-54820EF55190}" srcOrd="0" destOrd="0" presId="urn:microsoft.com/office/officeart/2005/8/layout/process1"/>
    <dgm:cxn modelId="{80B014E3-CDDE-41D5-9D91-37369CEE95D6}" type="presOf" srcId="{96C3045D-5ECB-4620-BFCD-8493CEB17124}" destId="{051F1DFB-02B8-46F6-8092-C3B9EBC445DB}" srcOrd="0" destOrd="0" presId="urn:microsoft.com/office/officeart/2005/8/layout/process1"/>
    <dgm:cxn modelId="{F8B28BB2-641E-4343-A439-CB64394D0D6E}" type="presOf" srcId="{EE030A2A-C16A-41EA-9A26-8F2CE6906BB9}" destId="{50FB84DE-8367-4E6F-B3F6-3BDC22634094}" srcOrd="0" destOrd="0" presId="urn:microsoft.com/office/officeart/2005/8/layout/process1"/>
    <dgm:cxn modelId="{359674CA-EE48-4682-B0CF-51795E3CA16C}" type="presOf" srcId="{0C266A4D-0BF3-4258-B384-897D26CD6D5F}" destId="{F37C5B3B-9AC2-40A4-8F56-3B6ACBF085E1}" srcOrd="0" destOrd="0" presId="urn:microsoft.com/office/officeart/2005/8/layout/process1"/>
    <dgm:cxn modelId="{71D7AC25-85FA-47DB-8014-C5589B451736}" type="presParOf" srcId="{F37C5B3B-9AC2-40A4-8F56-3B6ACBF085E1}" destId="{50FB84DE-8367-4E6F-B3F6-3BDC22634094}" srcOrd="0" destOrd="0" presId="urn:microsoft.com/office/officeart/2005/8/layout/process1"/>
    <dgm:cxn modelId="{D7B23A55-A7F1-4331-859A-8561DF12A735}" type="presParOf" srcId="{F37C5B3B-9AC2-40A4-8F56-3B6ACBF085E1}" destId="{051F1DFB-02B8-46F6-8092-C3B9EBC445DB}" srcOrd="1" destOrd="0" presId="urn:microsoft.com/office/officeart/2005/8/layout/process1"/>
    <dgm:cxn modelId="{09D1EF45-2C25-4ED5-B743-DEC391599A70}" type="presParOf" srcId="{051F1DFB-02B8-46F6-8092-C3B9EBC445DB}" destId="{995212DE-AEE1-4D4F-B4E3-273FF30001BB}" srcOrd="0" destOrd="0" presId="urn:microsoft.com/office/officeart/2005/8/layout/process1"/>
    <dgm:cxn modelId="{7C73A407-754C-45E5-AFAC-0CD8A3848B46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Государственная служба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государственной службы и кадровой политики области, тел. 8 (8172) 23-02-03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95459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1937204A-CD3B-4D0E-ACDF-29BBEB95DC80}" type="presOf" srcId="{96C3045D-5ECB-4620-BFCD-8493CEB17124}" destId="{995212DE-AEE1-4D4F-B4E3-273FF30001BB}" srcOrd="1" destOrd="0" presId="urn:microsoft.com/office/officeart/2005/8/layout/process1"/>
    <dgm:cxn modelId="{453D0961-BBA9-4F36-A250-71462DCE3937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C1B5BD39-3DBC-4063-8DB6-AF3BD4E0672C}" type="presOf" srcId="{0C266A4D-0BF3-4258-B384-897D26CD6D5F}" destId="{F37C5B3B-9AC2-40A4-8F56-3B6ACBF085E1}" srcOrd="0" destOrd="0" presId="urn:microsoft.com/office/officeart/2005/8/layout/process1"/>
    <dgm:cxn modelId="{4D0F8FDF-FFD7-4978-8F6E-3B5D91FC4E15}" type="presOf" srcId="{59C95A6A-04BA-41E5-BDFB-92D650E83B6C}" destId="{EC8B3124-3869-450D-8C6D-54820EF55190}" srcOrd="0" destOrd="0" presId="urn:microsoft.com/office/officeart/2005/8/layout/process1"/>
    <dgm:cxn modelId="{38329BED-3999-468B-8D15-FB0FEC3D107C}" type="presOf" srcId="{EE030A2A-C16A-41EA-9A26-8F2CE6906BB9}" destId="{50FB84DE-8367-4E6F-B3F6-3BDC22634094}" srcOrd="0" destOrd="0" presId="urn:microsoft.com/office/officeart/2005/8/layout/process1"/>
    <dgm:cxn modelId="{7F33CFB6-CA0A-40B9-A1E0-A81125CA4925}" type="presParOf" srcId="{F37C5B3B-9AC2-40A4-8F56-3B6ACBF085E1}" destId="{50FB84DE-8367-4E6F-B3F6-3BDC22634094}" srcOrd="0" destOrd="0" presId="urn:microsoft.com/office/officeart/2005/8/layout/process1"/>
    <dgm:cxn modelId="{87E1E8D5-9D5F-474F-8960-F4AF8A2DA29A}" type="presParOf" srcId="{F37C5B3B-9AC2-40A4-8F56-3B6ACBF085E1}" destId="{051F1DFB-02B8-46F6-8092-C3B9EBC445DB}" srcOrd="1" destOrd="0" presId="urn:microsoft.com/office/officeart/2005/8/layout/process1"/>
    <dgm:cxn modelId="{A8F2C281-E391-4D9F-9D6E-9F3816980AFF}" type="presParOf" srcId="{051F1DFB-02B8-46F6-8092-C3B9EBC445DB}" destId="{995212DE-AEE1-4D4F-B4E3-273FF30001BB}" srcOrd="0" destOrd="0" presId="urn:microsoft.com/office/officeart/2005/8/layout/process1"/>
    <dgm:cxn modelId="{530DAB71-020F-4DD8-A5ED-AA840748B6A0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Государственный жилищный надзор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Государственная жилищная инспекция 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 (8172) 23-01-76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859A0-E24E-44A5-8AC2-6160FE632CCF}" type="presOf" srcId="{0C266A4D-0BF3-4258-B384-897D26CD6D5F}" destId="{F37C5B3B-9AC2-40A4-8F56-3B6ACBF085E1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B9518E28-CAA6-4F21-A4F0-7D3E91E5C0D5}" type="presOf" srcId="{96C3045D-5ECB-4620-BFCD-8493CEB17124}" destId="{995212DE-AEE1-4D4F-B4E3-273FF30001BB}" srcOrd="1" destOrd="0" presId="urn:microsoft.com/office/officeart/2005/8/layout/process1"/>
    <dgm:cxn modelId="{0EB1EF93-EAB8-4D63-B9F1-0493C66E0288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3C433E0F-2ED6-46EB-87CE-7631350BC801}" type="presOf" srcId="{59C95A6A-04BA-41E5-BDFB-92D650E83B6C}" destId="{EC8B3124-3869-450D-8C6D-54820EF55190}" srcOrd="0" destOrd="0" presId="urn:microsoft.com/office/officeart/2005/8/layout/process1"/>
    <dgm:cxn modelId="{9597D103-F7C5-4FD3-8AC6-2B8F8A7F1FE7}" type="presOf" srcId="{EE030A2A-C16A-41EA-9A26-8F2CE6906BB9}" destId="{50FB84DE-8367-4E6F-B3F6-3BDC22634094}" srcOrd="0" destOrd="0" presId="urn:microsoft.com/office/officeart/2005/8/layout/process1"/>
    <dgm:cxn modelId="{ACA20602-D934-4212-9B70-A1E3E3076DE6}" type="presParOf" srcId="{F37C5B3B-9AC2-40A4-8F56-3B6ACBF085E1}" destId="{50FB84DE-8367-4E6F-B3F6-3BDC22634094}" srcOrd="0" destOrd="0" presId="urn:microsoft.com/office/officeart/2005/8/layout/process1"/>
    <dgm:cxn modelId="{89AAF502-6C20-4CD9-AA7A-CA72726E6225}" type="presParOf" srcId="{F37C5B3B-9AC2-40A4-8F56-3B6ACBF085E1}" destId="{051F1DFB-02B8-46F6-8092-C3B9EBC445DB}" srcOrd="1" destOrd="0" presId="urn:microsoft.com/office/officeart/2005/8/layout/process1"/>
    <dgm:cxn modelId="{851C7C81-E574-4C60-9EDD-3DDFFB0B3CF8}" type="presParOf" srcId="{051F1DFB-02B8-46F6-8092-C3B9EBC445DB}" destId="{995212DE-AEE1-4D4F-B4E3-273FF30001BB}" srcOrd="0" destOrd="0" presId="urn:microsoft.com/office/officeart/2005/8/layout/process1"/>
    <dgm:cxn modelId="{43483275-81FA-49E2-BEF9-669EA65BA9FB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Занятость населения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050" dirty="0" smtClean="0">
              <a:solidFill>
                <a:schemeClr val="tx1"/>
              </a:solidFill>
            </a:rPr>
            <a:t>Департамент труда и занятости области, тел. 8 (8172) 23-00-60</a:t>
          </a:r>
          <a:endParaRPr lang="ru-RU" sz="105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EB4A09-4FA3-41A5-A7FD-9103C2A24042}" type="presOf" srcId="{0C266A4D-0BF3-4258-B384-897D26CD6D5F}" destId="{F37C5B3B-9AC2-40A4-8F56-3B6ACBF085E1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23BED7CC-324D-4F96-A23D-D1D6447174B6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9DE226B2-C8F9-4A03-8DE7-2FE58FA41F83}" type="presOf" srcId="{59C95A6A-04BA-41E5-BDFB-92D650E83B6C}" destId="{EC8B3124-3869-450D-8C6D-54820EF55190}" srcOrd="0" destOrd="0" presId="urn:microsoft.com/office/officeart/2005/8/layout/process1"/>
    <dgm:cxn modelId="{DCB4E66E-2F16-44BD-BB3A-F14E498E8F8E}" type="presOf" srcId="{EE030A2A-C16A-41EA-9A26-8F2CE6906BB9}" destId="{50FB84DE-8367-4E6F-B3F6-3BDC22634094}" srcOrd="0" destOrd="0" presId="urn:microsoft.com/office/officeart/2005/8/layout/process1"/>
    <dgm:cxn modelId="{703FDC8C-3662-4E10-8861-F2919EC34285}" type="presOf" srcId="{96C3045D-5ECB-4620-BFCD-8493CEB17124}" destId="{995212DE-AEE1-4D4F-B4E3-273FF30001BB}" srcOrd="1" destOrd="0" presId="urn:microsoft.com/office/officeart/2005/8/layout/process1"/>
    <dgm:cxn modelId="{68ACE931-A2DD-4B41-A3D7-EDEF90B9BDF6}" type="presParOf" srcId="{F37C5B3B-9AC2-40A4-8F56-3B6ACBF085E1}" destId="{50FB84DE-8367-4E6F-B3F6-3BDC22634094}" srcOrd="0" destOrd="0" presId="urn:microsoft.com/office/officeart/2005/8/layout/process1"/>
    <dgm:cxn modelId="{DEC55836-458D-4154-9EF1-8E7A37ABB4C1}" type="presParOf" srcId="{F37C5B3B-9AC2-40A4-8F56-3B6ACBF085E1}" destId="{051F1DFB-02B8-46F6-8092-C3B9EBC445DB}" srcOrd="1" destOrd="0" presId="urn:microsoft.com/office/officeart/2005/8/layout/process1"/>
    <dgm:cxn modelId="{F7C34076-14F9-4632-8968-756695EF2537}" type="presParOf" srcId="{051F1DFB-02B8-46F6-8092-C3B9EBC445DB}" destId="{995212DE-AEE1-4D4F-B4E3-273FF30001BB}" srcOrd="0" destOrd="0" presId="urn:microsoft.com/office/officeart/2005/8/layout/process1"/>
    <dgm:cxn modelId="{F14F56D3-51BB-4216-A2A8-7FAF967EBA34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Закупка товаров, работ, услуг 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Комитет государственного заказа области, тел. 8(8172) 23-01-60</a:t>
          </a:r>
          <a:endParaRPr lang="ru-RU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70443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C7D9E826-E122-4373-B79B-7B68C23E1E1F}" type="presOf" srcId="{96C3045D-5ECB-4620-BFCD-8493CEB17124}" destId="{051F1DFB-02B8-46F6-8092-C3B9EBC445DB}" srcOrd="0" destOrd="0" presId="urn:microsoft.com/office/officeart/2005/8/layout/process1"/>
    <dgm:cxn modelId="{4438A299-D891-495C-B12D-E382F01A4E0F}" type="presOf" srcId="{96C3045D-5ECB-4620-BFCD-8493CEB17124}" destId="{995212DE-AEE1-4D4F-B4E3-273FF30001BB}" srcOrd="1" destOrd="0" presId="urn:microsoft.com/office/officeart/2005/8/layout/process1"/>
    <dgm:cxn modelId="{65899FC8-C26E-4DD4-8C55-0FBC632ACC1B}" type="presOf" srcId="{EE030A2A-C16A-41EA-9A26-8F2CE6906BB9}" destId="{50FB84DE-8367-4E6F-B3F6-3BDC22634094}" srcOrd="0" destOrd="0" presId="urn:microsoft.com/office/officeart/2005/8/layout/process1"/>
    <dgm:cxn modelId="{C9195994-7EC1-4FA9-81AD-C7AAFE42DB5A}" type="presOf" srcId="{0C266A4D-0BF3-4258-B384-897D26CD6D5F}" destId="{F37C5B3B-9AC2-40A4-8F56-3B6ACBF085E1}" srcOrd="0" destOrd="0" presId="urn:microsoft.com/office/officeart/2005/8/layout/process1"/>
    <dgm:cxn modelId="{B9BEF7A6-581E-49E9-82E2-46B52F234516}" type="presOf" srcId="{59C95A6A-04BA-41E5-BDFB-92D650E83B6C}" destId="{EC8B3124-3869-450D-8C6D-54820EF55190}" srcOrd="0" destOrd="0" presId="urn:microsoft.com/office/officeart/2005/8/layout/process1"/>
    <dgm:cxn modelId="{3216DEAA-7FDE-419D-B07A-C6E428DF3478}" type="presParOf" srcId="{F37C5B3B-9AC2-40A4-8F56-3B6ACBF085E1}" destId="{50FB84DE-8367-4E6F-B3F6-3BDC22634094}" srcOrd="0" destOrd="0" presId="urn:microsoft.com/office/officeart/2005/8/layout/process1"/>
    <dgm:cxn modelId="{27221D7C-A054-4F54-976A-2928CD644810}" type="presParOf" srcId="{F37C5B3B-9AC2-40A4-8F56-3B6ACBF085E1}" destId="{051F1DFB-02B8-46F6-8092-C3B9EBC445DB}" srcOrd="1" destOrd="0" presId="urn:microsoft.com/office/officeart/2005/8/layout/process1"/>
    <dgm:cxn modelId="{FDFB63A3-CF8D-468A-9975-FB27DA0ACADC}" type="presParOf" srcId="{051F1DFB-02B8-46F6-8092-C3B9EBC445DB}" destId="{995212DE-AEE1-4D4F-B4E3-273FF30001BB}" srcOrd="0" destOrd="0" presId="urn:microsoft.com/office/officeart/2005/8/layout/process1"/>
    <dgm:cxn modelId="{6E5C0A5E-D24B-40A1-ACE5-0D85EEF28AD5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Департамент строительства области, тел. 8(8172) 23-02-05</a:t>
          </a:r>
          <a:endParaRPr lang="ru-RU" sz="11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Строительство</a:t>
          </a:r>
          <a:endParaRPr lang="ru-RU" sz="1200" dirty="0">
            <a:solidFill>
              <a:schemeClr val="tx1"/>
            </a:solidFill>
          </a:endParaRPr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48406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48406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89D75AC5-8BA3-4E76-BEE8-71A660236E46}" type="presOf" srcId="{0C266A4D-0BF3-4258-B384-897D26CD6D5F}" destId="{F37C5B3B-9AC2-40A4-8F56-3B6ACBF085E1}" srcOrd="0" destOrd="0" presId="urn:microsoft.com/office/officeart/2005/8/layout/process1"/>
    <dgm:cxn modelId="{25B6F63B-1DC3-487B-8ECE-7207989D585F}" type="presOf" srcId="{96C3045D-5ECB-4620-BFCD-8493CEB17124}" destId="{995212DE-AEE1-4D4F-B4E3-273FF30001BB}" srcOrd="1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8D38E43C-C878-404B-B540-F349147CAA2B}" type="presOf" srcId="{96C3045D-5ECB-4620-BFCD-8493CEB17124}" destId="{051F1DFB-02B8-46F6-8092-C3B9EBC445DB}" srcOrd="0" destOrd="0" presId="urn:microsoft.com/office/officeart/2005/8/layout/process1"/>
    <dgm:cxn modelId="{3B6AC311-2311-408F-9A1F-CB74F662ED84}" type="presOf" srcId="{EE030A2A-C16A-41EA-9A26-8F2CE6906BB9}" destId="{50FB84DE-8367-4E6F-B3F6-3BDC22634094}" srcOrd="0" destOrd="0" presId="urn:microsoft.com/office/officeart/2005/8/layout/process1"/>
    <dgm:cxn modelId="{704387C7-8BE7-477E-889C-9E29B00D4E8C}" type="presOf" srcId="{59C95A6A-04BA-41E5-BDFB-92D650E83B6C}" destId="{EC8B3124-3869-450D-8C6D-54820EF55190}" srcOrd="0" destOrd="0" presId="urn:microsoft.com/office/officeart/2005/8/layout/process1"/>
    <dgm:cxn modelId="{066CCD88-4702-49B6-8E87-A90A92C43934}" type="presParOf" srcId="{F37C5B3B-9AC2-40A4-8F56-3B6ACBF085E1}" destId="{50FB84DE-8367-4E6F-B3F6-3BDC22634094}" srcOrd="0" destOrd="0" presId="urn:microsoft.com/office/officeart/2005/8/layout/process1"/>
    <dgm:cxn modelId="{E1245101-C97F-45F6-BDB5-9975AA418129}" type="presParOf" srcId="{F37C5B3B-9AC2-40A4-8F56-3B6ACBF085E1}" destId="{051F1DFB-02B8-46F6-8092-C3B9EBC445DB}" srcOrd="1" destOrd="0" presId="urn:microsoft.com/office/officeart/2005/8/layout/process1"/>
    <dgm:cxn modelId="{E5DA9F7F-E3F4-4663-81E1-D95FE251F3A1}" type="presParOf" srcId="{051F1DFB-02B8-46F6-8092-C3B9EBC445DB}" destId="{995212DE-AEE1-4D4F-B4E3-273FF30001BB}" srcOrd="0" destOrd="0" presId="urn:microsoft.com/office/officeart/2005/8/layout/process1"/>
    <dgm:cxn modelId="{D4B53DD2-8C6D-4CFC-9810-982882CE3193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4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900" baseline="0" dirty="0" smtClean="0">
              <a:solidFill>
                <a:schemeClr val="tx1"/>
              </a:solidFill>
            </a:rPr>
            <a:t>Адвокаты </a:t>
          </a:r>
        </a:p>
        <a:p>
          <a:r>
            <a:rPr lang="ru-RU" sz="1900" baseline="0" dirty="0" smtClean="0">
              <a:solidFill>
                <a:schemeClr val="tx1"/>
              </a:solidFill>
            </a:rPr>
            <a:t>Вологодской области</a:t>
          </a:r>
          <a:endParaRPr lang="ru-RU" sz="19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193255" custScaleY="62223" custLinFactY="16330" custLinFactNeighborX="-506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DF482F1B-7E30-4DE6-A839-2337CB61A39C}" type="presOf" srcId="{649625B4-F833-49FA-9771-AE7F5C91FE88}" destId="{E5DE63CB-DBB4-4380-94C4-D6DB4DB00B07}" srcOrd="0" destOrd="0" presId="urn:microsoft.com/office/officeart/2005/8/layout/vList5"/>
    <dgm:cxn modelId="{0FEEEBFC-3CEC-4965-8A79-848F9D9B1A31}" type="presOf" srcId="{603CF226-72C4-4D5C-A246-CA4A4DEFA293}" destId="{448F736B-0A5A-413A-AF2D-0CF5801D99A0}" srcOrd="0" destOrd="0" presId="urn:microsoft.com/office/officeart/2005/8/layout/vList5"/>
    <dgm:cxn modelId="{B5EF917C-8E38-4481-94C6-77CD5B084A37}" type="presParOf" srcId="{448F736B-0A5A-413A-AF2D-0CF5801D99A0}" destId="{3E5FB534-7D4F-480F-8762-644A06455E50}" srcOrd="0" destOrd="0" presId="urn:microsoft.com/office/officeart/2005/8/layout/vList5"/>
    <dgm:cxn modelId="{AECFE2D9-7B69-49A0-BB83-3C84C3099D77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Здоровье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</a:t>
          </a:r>
          <a:r>
            <a:rPr lang="ru-RU" sz="1200" b="0" baseline="0" dirty="0" smtClean="0">
              <a:solidFill>
                <a:schemeClr val="tx1"/>
              </a:solidFill>
            </a:rPr>
            <a:t>здравоохранения </a:t>
          </a:r>
          <a:r>
            <a:rPr lang="ru-RU" sz="1200" dirty="0" smtClean="0">
              <a:solidFill>
                <a:schemeClr val="tx1"/>
              </a:solidFill>
            </a:rPr>
            <a:t>области, тел. 8(8172)23-00-70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9138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8AEB0A-8A8E-481A-8E29-29CF37474EF0}" type="presOf" srcId="{96C3045D-5ECB-4620-BFCD-8493CEB17124}" destId="{051F1DFB-02B8-46F6-8092-C3B9EBC445DB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973B7709-6438-4BB9-B02E-57BD28F42219}" type="presOf" srcId="{59C95A6A-04BA-41E5-BDFB-92D650E83B6C}" destId="{EC8B3124-3869-450D-8C6D-54820EF55190}" srcOrd="0" destOrd="0" presId="urn:microsoft.com/office/officeart/2005/8/layout/process1"/>
    <dgm:cxn modelId="{54D9AE8D-129E-4717-8F43-CCA2B0BB0F2E}" type="presOf" srcId="{96C3045D-5ECB-4620-BFCD-8493CEB17124}" destId="{995212DE-AEE1-4D4F-B4E3-273FF30001BB}" srcOrd="1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792E4CF5-31A5-4EA3-9A83-49C4298C97B9}" type="presOf" srcId="{EE030A2A-C16A-41EA-9A26-8F2CE6906BB9}" destId="{50FB84DE-8367-4E6F-B3F6-3BDC22634094}" srcOrd="0" destOrd="0" presId="urn:microsoft.com/office/officeart/2005/8/layout/process1"/>
    <dgm:cxn modelId="{27349140-61AD-4CFF-A46E-46014F1B7FF6}" type="presOf" srcId="{0C266A4D-0BF3-4258-B384-897D26CD6D5F}" destId="{F37C5B3B-9AC2-40A4-8F56-3B6ACBF085E1}" srcOrd="0" destOrd="0" presId="urn:microsoft.com/office/officeart/2005/8/layout/process1"/>
    <dgm:cxn modelId="{50A23FE6-8C7D-427B-B1D5-726760FBDA02}" type="presParOf" srcId="{F37C5B3B-9AC2-40A4-8F56-3B6ACBF085E1}" destId="{50FB84DE-8367-4E6F-B3F6-3BDC22634094}" srcOrd="0" destOrd="0" presId="urn:microsoft.com/office/officeart/2005/8/layout/process1"/>
    <dgm:cxn modelId="{A0E8AE89-968A-409F-AD63-9AD2E023B2BE}" type="presParOf" srcId="{F37C5B3B-9AC2-40A4-8F56-3B6ACBF085E1}" destId="{051F1DFB-02B8-46F6-8092-C3B9EBC445DB}" srcOrd="1" destOrd="0" presId="urn:microsoft.com/office/officeart/2005/8/layout/process1"/>
    <dgm:cxn modelId="{68BA559F-9922-42B5-852D-FACC7A632D8B}" type="presParOf" srcId="{051F1DFB-02B8-46F6-8092-C3B9EBC445DB}" destId="{995212DE-AEE1-4D4F-B4E3-273FF30001BB}" srcOrd="0" destOrd="0" presId="urn:microsoft.com/office/officeart/2005/8/layout/process1"/>
    <dgm:cxn modelId="{6206FCA1-2415-475C-8516-FF29795FA0BA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5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Имущество области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</a:t>
          </a:r>
          <a:r>
            <a:rPr lang="ru-RU" sz="1200" b="0" baseline="0" dirty="0" smtClean="0">
              <a:solidFill>
                <a:schemeClr val="tx1"/>
              </a:solidFill>
            </a:rPr>
            <a:t>имущественных отношений </a:t>
          </a:r>
          <a:r>
            <a:rPr lang="ru-RU" sz="1200" dirty="0" smtClean="0">
              <a:solidFill>
                <a:schemeClr val="tx1"/>
              </a:solidFill>
            </a:rPr>
            <a:t>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8(8172) 23-00-80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46BEF-ECD7-400B-BD91-23ABC5E98BC9}" type="presOf" srcId="{96C3045D-5ECB-4620-BFCD-8493CEB17124}" destId="{995212DE-AEE1-4D4F-B4E3-273FF30001BB}" srcOrd="1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44FCA4C-596D-4E61-B1BE-25731D28FB0B}" type="presOf" srcId="{96C3045D-5ECB-4620-BFCD-8493CEB17124}" destId="{051F1DFB-02B8-46F6-8092-C3B9EBC445DB}" srcOrd="0" destOrd="0" presId="urn:microsoft.com/office/officeart/2005/8/layout/process1"/>
    <dgm:cxn modelId="{860A476F-3785-4362-B0CD-B7EDABC6128C}" type="presOf" srcId="{EE030A2A-C16A-41EA-9A26-8F2CE6906BB9}" destId="{50FB84DE-8367-4E6F-B3F6-3BDC22634094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A61F0A32-1B59-42D6-88FD-96E33A3D88FA}" type="presOf" srcId="{59C95A6A-04BA-41E5-BDFB-92D650E83B6C}" destId="{EC8B3124-3869-450D-8C6D-54820EF55190}" srcOrd="0" destOrd="0" presId="urn:microsoft.com/office/officeart/2005/8/layout/process1"/>
    <dgm:cxn modelId="{812B261E-8C9C-487A-8E70-11760BABC849}" type="presOf" srcId="{0C266A4D-0BF3-4258-B384-897D26CD6D5F}" destId="{F37C5B3B-9AC2-40A4-8F56-3B6ACBF085E1}" srcOrd="0" destOrd="0" presId="urn:microsoft.com/office/officeart/2005/8/layout/process1"/>
    <dgm:cxn modelId="{52D12E4E-A3D2-4793-9E37-EC5945AD3066}" type="presParOf" srcId="{F37C5B3B-9AC2-40A4-8F56-3B6ACBF085E1}" destId="{50FB84DE-8367-4E6F-B3F6-3BDC22634094}" srcOrd="0" destOrd="0" presId="urn:microsoft.com/office/officeart/2005/8/layout/process1"/>
    <dgm:cxn modelId="{0E6CB4FD-ACF7-49E5-B67A-AD6F8061E6AF}" type="presParOf" srcId="{F37C5B3B-9AC2-40A4-8F56-3B6ACBF085E1}" destId="{051F1DFB-02B8-46F6-8092-C3B9EBC445DB}" srcOrd="1" destOrd="0" presId="urn:microsoft.com/office/officeart/2005/8/layout/process1"/>
    <dgm:cxn modelId="{2F0F6333-3B53-48B7-B1E1-CA1D55C21820}" type="presParOf" srcId="{051F1DFB-02B8-46F6-8092-C3B9EBC445DB}" destId="{995212DE-AEE1-4D4F-B4E3-273FF30001BB}" srcOrd="0" destOrd="0" presId="urn:microsoft.com/office/officeart/2005/8/layout/process1"/>
    <dgm:cxn modelId="{82973CD0-E002-4FC8-ABC7-119BAACBA6BA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5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Информатизация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Комитет информационных технологий  и телекоммуникаций области, тел. 8(8172) 23-02-08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1036" custLinFactNeighborY="-1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49300B-4A5A-4221-BB02-7A23A9B27E98}" type="presOf" srcId="{EE030A2A-C16A-41EA-9A26-8F2CE6906BB9}" destId="{50FB84DE-8367-4E6F-B3F6-3BDC22634094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487BB139-E1AA-4986-B169-9C89C5CDD757}" type="presOf" srcId="{0C266A4D-0BF3-4258-B384-897D26CD6D5F}" destId="{F37C5B3B-9AC2-40A4-8F56-3B6ACBF085E1}" srcOrd="0" destOrd="0" presId="urn:microsoft.com/office/officeart/2005/8/layout/process1"/>
    <dgm:cxn modelId="{B7A90C85-34DE-4EC6-A42F-7D4F3C980066}" type="presOf" srcId="{96C3045D-5ECB-4620-BFCD-8493CEB17124}" destId="{995212DE-AEE1-4D4F-B4E3-273FF30001BB}" srcOrd="1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7B61F530-6209-4491-B105-0C0BB58F25EC}" type="presOf" srcId="{96C3045D-5ECB-4620-BFCD-8493CEB17124}" destId="{051F1DFB-02B8-46F6-8092-C3B9EBC445DB}" srcOrd="0" destOrd="0" presId="urn:microsoft.com/office/officeart/2005/8/layout/process1"/>
    <dgm:cxn modelId="{B2EE4540-761F-4180-A15C-99E4AF8FDF8E}" type="presOf" srcId="{59C95A6A-04BA-41E5-BDFB-92D650E83B6C}" destId="{EC8B3124-3869-450D-8C6D-54820EF55190}" srcOrd="0" destOrd="0" presId="urn:microsoft.com/office/officeart/2005/8/layout/process1"/>
    <dgm:cxn modelId="{A6F130E0-3ED1-4A6D-BB5E-3F0F0E8A0505}" type="presParOf" srcId="{F37C5B3B-9AC2-40A4-8F56-3B6ACBF085E1}" destId="{50FB84DE-8367-4E6F-B3F6-3BDC22634094}" srcOrd="0" destOrd="0" presId="urn:microsoft.com/office/officeart/2005/8/layout/process1"/>
    <dgm:cxn modelId="{268B837A-ECBA-4755-AC92-9BE42714CDA2}" type="presParOf" srcId="{F37C5B3B-9AC2-40A4-8F56-3B6ACBF085E1}" destId="{051F1DFB-02B8-46F6-8092-C3B9EBC445DB}" srcOrd="1" destOrd="0" presId="urn:microsoft.com/office/officeart/2005/8/layout/process1"/>
    <dgm:cxn modelId="{D603F68D-0E2A-4EBA-9FDC-5603234F0662}" type="presParOf" srcId="{051F1DFB-02B8-46F6-8092-C3B9EBC445DB}" destId="{995212DE-AEE1-4D4F-B4E3-273FF30001BB}" srcOrd="0" destOrd="0" presId="urn:microsoft.com/office/officeart/2005/8/layout/process1"/>
    <dgm:cxn modelId="{3DB83224-8C6F-4082-BB65-942350BC9843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Использование, охрана, защита лесов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лесного комплекса области,</a:t>
          </a:r>
        </a:p>
        <a:p>
          <a:r>
            <a:rPr lang="ru-RU" sz="1200" dirty="0" smtClean="0">
              <a:solidFill>
                <a:schemeClr val="tx1"/>
              </a:solidFill>
            </a:rPr>
            <a:t> тел. 8 (8172) 72-03-03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399" custLinFactNeighborY="-8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7413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F72C3C-EB1B-403A-A22A-3AA9B17231AF}" type="presOf" srcId="{96C3045D-5ECB-4620-BFCD-8493CEB17124}" destId="{995212DE-AEE1-4D4F-B4E3-273FF30001BB}" srcOrd="1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4DC2AD4A-4951-4149-B5B4-ED0BC4376712}" type="presOf" srcId="{96C3045D-5ECB-4620-BFCD-8493CEB17124}" destId="{051F1DFB-02B8-46F6-8092-C3B9EBC445DB}" srcOrd="0" destOrd="0" presId="urn:microsoft.com/office/officeart/2005/8/layout/process1"/>
    <dgm:cxn modelId="{C1BF6554-0317-4BEF-B90F-36CF641A2E65}" type="presOf" srcId="{EE030A2A-C16A-41EA-9A26-8F2CE6906BB9}" destId="{50FB84DE-8367-4E6F-B3F6-3BDC22634094}" srcOrd="0" destOrd="0" presId="urn:microsoft.com/office/officeart/2005/8/layout/process1"/>
    <dgm:cxn modelId="{04A69D76-09BA-4E2F-9F24-33220FE5EA98}" type="presOf" srcId="{0C266A4D-0BF3-4258-B384-897D26CD6D5F}" destId="{F37C5B3B-9AC2-40A4-8F56-3B6ACBF085E1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0892A87C-0F08-47B8-B72A-A382959D2FD5}" type="presOf" srcId="{59C95A6A-04BA-41E5-BDFB-92D650E83B6C}" destId="{EC8B3124-3869-450D-8C6D-54820EF55190}" srcOrd="0" destOrd="0" presId="urn:microsoft.com/office/officeart/2005/8/layout/process1"/>
    <dgm:cxn modelId="{2E0DEEF3-AB5C-4430-AC54-23DAF7C1901A}" type="presParOf" srcId="{F37C5B3B-9AC2-40A4-8F56-3B6ACBF085E1}" destId="{50FB84DE-8367-4E6F-B3F6-3BDC22634094}" srcOrd="0" destOrd="0" presId="urn:microsoft.com/office/officeart/2005/8/layout/process1"/>
    <dgm:cxn modelId="{C39828D6-2140-4654-B9F7-C906641ABF0D}" type="presParOf" srcId="{F37C5B3B-9AC2-40A4-8F56-3B6ACBF085E1}" destId="{051F1DFB-02B8-46F6-8092-C3B9EBC445DB}" srcOrd="1" destOrd="0" presId="urn:microsoft.com/office/officeart/2005/8/layout/process1"/>
    <dgm:cxn modelId="{E98982FF-78C6-4308-86B4-B4AFCFAF8F75}" type="presParOf" srcId="{051F1DFB-02B8-46F6-8092-C3B9EBC445DB}" destId="{995212DE-AEE1-4D4F-B4E3-273FF30001BB}" srcOrd="0" destOrd="0" presId="urn:microsoft.com/office/officeart/2005/8/layout/process1"/>
    <dgm:cxn modelId="{AE5303D6-472F-4651-BF84-30383A6E4CA1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Культура и туризм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культуры и туризма 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8(8172) 23-00-90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NeighborX="-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4EEC7D-543C-4429-8B42-2E4A1583C93D}" type="presOf" srcId="{59C95A6A-04BA-41E5-BDFB-92D650E83B6C}" destId="{EC8B3124-3869-450D-8C6D-54820EF55190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053681D7-0FBE-4AA6-AE03-08520738ED86}" type="presOf" srcId="{0C266A4D-0BF3-4258-B384-897D26CD6D5F}" destId="{F37C5B3B-9AC2-40A4-8F56-3B6ACBF085E1}" srcOrd="0" destOrd="0" presId="urn:microsoft.com/office/officeart/2005/8/layout/process1"/>
    <dgm:cxn modelId="{CBF4B165-2A57-41AF-9325-F83477E88CA1}" type="presOf" srcId="{96C3045D-5ECB-4620-BFCD-8493CEB17124}" destId="{051F1DFB-02B8-46F6-8092-C3B9EBC445DB}" srcOrd="0" destOrd="0" presId="urn:microsoft.com/office/officeart/2005/8/layout/process1"/>
    <dgm:cxn modelId="{599D371C-F7DD-4678-962D-5D9C8219556A}" type="presOf" srcId="{EE030A2A-C16A-41EA-9A26-8F2CE6906BB9}" destId="{50FB84DE-8367-4E6F-B3F6-3BDC22634094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C90BC39B-8F0A-461F-AD6A-180A70C5AF6E}" type="presOf" srcId="{96C3045D-5ECB-4620-BFCD-8493CEB17124}" destId="{995212DE-AEE1-4D4F-B4E3-273FF30001BB}" srcOrd="1" destOrd="0" presId="urn:microsoft.com/office/officeart/2005/8/layout/process1"/>
    <dgm:cxn modelId="{B4E820F2-CF7C-45B3-A260-35E8FEE7A583}" type="presParOf" srcId="{F37C5B3B-9AC2-40A4-8F56-3B6ACBF085E1}" destId="{50FB84DE-8367-4E6F-B3F6-3BDC22634094}" srcOrd="0" destOrd="0" presId="urn:microsoft.com/office/officeart/2005/8/layout/process1"/>
    <dgm:cxn modelId="{BE8E73EC-31D0-4D2F-A439-EA8929710B07}" type="presParOf" srcId="{F37C5B3B-9AC2-40A4-8F56-3B6ACBF085E1}" destId="{051F1DFB-02B8-46F6-8092-C3B9EBC445DB}" srcOrd="1" destOrd="0" presId="urn:microsoft.com/office/officeart/2005/8/layout/process1"/>
    <dgm:cxn modelId="{9D5E6139-9A4B-40CA-B49B-EFF206837A31}" type="presParOf" srcId="{051F1DFB-02B8-46F6-8092-C3B9EBC445DB}" destId="{995212DE-AEE1-4D4F-B4E3-273FF30001BB}" srcOrd="0" destOrd="0" presId="urn:microsoft.com/office/officeart/2005/8/layout/process1"/>
    <dgm:cxn modelId="{4E1D80D7-A32F-4042-9070-DE7AB3AFBBDB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Обеспечение мировых судей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Департамент по обеспечению деятельности мировых судей области, тел. 8(8172) 76-97-52</a:t>
          </a:r>
          <a:endParaRPr lang="ru-RU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95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A64493C5-BB44-43C9-8FF2-2B173C5E0DD6}" type="presOf" srcId="{59C95A6A-04BA-41E5-BDFB-92D650E83B6C}" destId="{EC8B3124-3869-450D-8C6D-54820EF55190}" srcOrd="0" destOrd="0" presId="urn:microsoft.com/office/officeart/2005/8/layout/process1"/>
    <dgm:cxn modelId="{2C68EBA9-7262-46A8-A733-578FA1617C39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106A8966-A266-474E-A468-0110C84AA35F}" type="presOf" srcId="{EE030A2A-C16A-41EA-9A26-8F2CE6906BB9}" destId="{50FB84DE-8367-4E6F-B3F6-3BDC22634094}" srcOrd="0" destOrd="0" presId="urn:microsoft.com/office/officeart/2005/8/layout/process1"/>
    <dgm:cxn modelId="{09BEFA47-DB0D-4381-87F0-D7B7E954FA7A}" type="presOf" srcId="{0C266A4D-0BF3-4258-B384-897D26CD6D5F}" destId="{F37C5B3B-9AC2-40A4-8F56-3B6ACBF085E1}" srcOrd="0" destOrd="0" presId="urn:microsoft.com/office/officeart/2005/8/layout/process1"/>
    <dgm:cxn modelId="{170FC1F8-4348-44D2-A4F8-FE8139E00E4A}" type="presOf" srcId="{96C3045D-5ECB-4620-BFCD-8493CEB17124}" destId="{995212DE-AEE1-4D4F-B4E3-273FF30001BB}" srcOrd="1" destOrd="0" presId="urn:microsoft.com/office/officeart/2005/8/layout/process1"/>
    <dgm:cxn modelId="{A421096C-1DFD-466E-A71B-B4C8BF30E0B4}" type="presParOf" srcId="{F37C5B3B-9AC2-40A4-8F56-3B6ACBF085E1}" destId="{50FB84DE-8367-4E6F-B3F6-3BDC22634094}" srcOrd="0" destOrd="0" presId="urn:microsoft.com/office/officeart/2005/8/layout/process1"/>
    <dgm:cxn modelId="{24788863-FCD3-4B59-BAC9-4A474191FF29}" type="presParOf" srcId="{F37C5B3B-9AC2-40A4-8F56-3B6ACBF085E1}" destId="{051F1DFB-02B8-46F6-8092-C3B9EBC445DB}" srcOrd="1" destOrd="0" presId="urn:microsoft.com/office/officeart/2005/8/layout/process1"/>
    <dgm:cxn modelId="{94E194C8-1106-4C2D-82F2-1E92C2E5F33E}" type="presParOf" srcId="{051F1DFB-02B8-46F6-8092-C3B9EBC445DB}" destId="{995212DE-AEE1-4D4F-B4E3-273FF30001BB}" srcOrd="0" destOrd="0" presId="urn:microsoft.com/office/officeart/2005/8/layout/process1"/>
    <dgm:cxn modelId="{9853EA4B-329C-4F32-886F-36E117E94B25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Образование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образования 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 (8172) 23-01-07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NeighborX="-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46A4D-EFB0-4364-8E7F-FEFEF57CA0CF}" type="presOf" srcId="{96C3045D-5ECB-4620-BFCD-8493CEB17124}" destId="{995212DE-AEE1-4D4F-B4E3-273FF30001BB}" srcOrd="1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390BF4ED-8A57-4EB2-B3FD-5ABE558B4754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90FF1FC4-A453-4CEF-8599-8E419655AAF3}" type="presOf" srcId="{EE030A2A-C16A-41EA-9A26-8F2CE6906BB9}" destId="{50FB84DE-8367-4E6F-B3F6-3BDC22634094}" srcOrd="0" destOrd="0" presId="urn:microsoft.com/office/officeart/2005/8/layout/process1"/>
    <dgm:cxn modelId="{C3CAAC00-AA1A-4FEF-B6E5-289DF46D5756}" type="presOf" srcId="{0C266A4D-0BF3-4258-B384-897D26CD6D5F}" destId="{F37C5B3B-9AC2-40A4-8F56-3B6ACBF085E1}" srcOrd="0" destOrd="0" presId="urn:microsoft.com/office/officeart/2005/8/layout/process1"/>
    <dgm:cxn modelId="{35AE0A1E-048B-4651-8A05-BE250EFFDA16}" type="presOf" srcId="{59C95A6A-04BA-41E5-BDFB-92D650E83B6C}" destId="{EC8B3124-3869-450D-8C6D-54820EF55190}" srcOrd="0" destOrd="0" presId="urn:microsoft.com/office/officeart/2005/8/layout/process1"/>
    <dgm:cxn modelId="{262F5861-9AA4-4120-94BB-53BDD15D094D}" type="presParOf" srcId="{F37C5B3B-9AC2-40A4-8F56-3B6ACBF085E1}" destId="{50FB84DE-8367-4E6F-B3F6-3BDC22634094}" srcOrd="0" destOrd="0" presId="urn:microsoft.com/office/officeart/2005/8/layout/process1"/>
    <dgm:cxn modelId="{5A240DB1-A86B-4903-87E9-09938562DC41}" type="presParOf" srcId="{F37C5B3B-9AC2-40A4-8F56-3B6ACBF085E1}" destId="{051F1DFB-02B8-46F6-8092-C3B9EBC445DB}" srcOrd="1" destOrd="0" presId="urn:microsoft.com/office/officeart/2005/8/layout/process1"/>
    <dgm:cxn modelId="{68384A2A-35AA-4ED6-95DA-0C1F0E1BF3CA}" type="presParOf" srcId="{051F1DFB-02B8-46F6-8092-C3B9EBC445DB}" destId="{995212DE-AEE1-4D4F-B4E3-273FF30001BB}" srcOrd="0" destOrd="0" presId="urn:microsoft.com/office/officeart/2005/8/layout/process1"/>
    <dgm:cxn modelId="{848F2E2A-9255-4B9D-ADDD-64F1960B6304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Объекты культурного наследия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Комитет по охране объектов культурного наследия области, тел. 8 (8172) 23-00-97</a:t>
          </a:r>
          <a:endParaRPr lang="ru-RU" sz="11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B15EA6-91BB-4CB5-BC2F-053D95B6B984}" type="presOf" srcId="{96C3045D-5ECB-4620-BFCD-8493CEB17124}" destId="{995212DE-AEE1-4D4F-B4E3-273FF30001BB}" srcOrd="1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208868E1-64B3-48CF-B70F-1F226BBFB661}" type="presOf" srcId="{59C95A6A-04BA-41E5-BDFB-92D650E83B6C}" destId="{EC8B3124-3869-450D-8C6D-54820EF55190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AB6C7EBB-633F-424E-9E35-1CF292BAC396}" type="presOf" srcId="{96C3045D-5ECB-4620-BFCD-8493CEB17124}" destId="{051F1DFB-02B8-46F6-8092-C3B9EBC445DB}" srcOrd="0" destOrd="0" presId="urn:microsoft.com/office/officeart/2005/8/layout/process1"/>
    <dgm:cxn modelId="{56EEF9FF-CB62-4937-A25C-4D7328A73461}" type="presOf" srcId="{0C266A4D-0BF3-4258-B384-897D26CD6D5F}" destId="{F37C5B3B-9AC2-40A4-8F56-3B6ACBF085E1}" srcOrd="0" destOrd="0" presId="urn:microsoft.com/office/officeart/2005/8/layout/process1"/>
    <dgm:cxn modelId="{46BCA551-39AB-4F28-9EE5-0BAC33E867E4}" type="presOf" srcId="{EE030A2A-C16A-41EA-9A26-8F2CE6906BB9}" destId="{50FB84DE-8367-4E6F-B3F6-3BDC22634094}" srcOrd="0" destOrd="0" presId="urn:microsoft.com/office/officeart/2005/8/layout/process1"/>
    <dgm:cxn modelId="{FBF5B0C1-27E9-49C8-A86F-3CE24A515A12}" type="presParOf" srcId="{F37C5B3B-9AC2-40A4-8F56-3B6ACBF085E1}" destId="{50FB84DE-8367-4E6F-B3F6-3BDC22634094}" srcOrd="0" destOrd="0" presId="urn:microsoft.com/office/officeart/2005/8/layout/process1"/>
    <dgm:cxn modelId="{29336747-C6AD-40A0-8E52-634EBB57BEEA}" type="presParOf" srcId="{F37C5B3B-9AC2-40A4-8F56-3B6ACBF085E1}" destId="{051F1DFB-02B8-46F6-8092-C3B9EBC445DB}" srcOrd="1" destOrd="0" presId="urn:microsoft.com/office/officeart/2005/8/layout/process1"/>
    <dgm:cxn modelId="{FAC185C6-E2FF-46C8-A719-227F47D6261E}" type="presParOf" srcId="{051F1DFB-02B8-46F6-8092-C3B9EBC445DB}" destId="{995212DE-AEE1-4D4F-B4E3-273FF30001BB}" srcOrd="0" destOrd="0" presId="urn:microsoft.com/office/officeart/2005/8/layout/process1"/>
    <dgm:cxn modelId="{55033578-02CC-498C-A1C8-C583E6B1C818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Охрана окружающей среды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Департамент природных ресурсов и охраны окружающей среды области, тел. 8 (8172) 23-01-10</a:t>
          </a:r>
          <a:endParaRPr lang="ru-RU" sz="10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9145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7C7FF083-20A1-4B4B-A6E2-537E4679B4CB}" type="presOf" srcId="{96C3045D-5ECB-4620-BFCD-8493CEB17124}" destId="{051F1DFB-02B8-46F6-8092-C3B9EBC445DB}" srcOrd="0" destOrd="0" presId="urn:microsoft.com/office/officeart/2005/8/layout/process1"/>
    <dgm:cxn modelId="{656CAE12-608E-4122-84E7-7CECB039DF6D}" type="presOf" srcId="{0C266A4D-0BF3-4258-B384-897D26CD6D5F}" destId="{F37C5B3B-9AC2-40A4-8F56-3B6ACBF085E1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F48164DB-420E-4C08-8935-FDFD252C5AE3}" type="presOf" srcId="{96C3045D-5ECB-4620-BFCD-8493CEB17124}" destId="{995212DE-AEE1-4D4F-B4E3-273FF30001BB}" srcOrd="1" destOrd="0" presId="urn:microsoft.com/office/officeart/2005/8/layout/process1"/>
    <dgm:cxn modelId="{7C8C404A-87C8-4DC5-B134-D439C49F3292}" type="presOf" srcId="{EE030A2A-C16A-41EA-9A26-8F2CE6906BB9}" destId="{50FB84DE-8367-4E6F-B3F6-3BDC22634094}" srcOrd="0" destOrd="0" presId="urn:microsoft.com/office/officeart/2005/8/layout/process1"/>
    <dgm:cxn modelId="{FEDF4049-5C71-46C6-B851-48949C3CF7E1}" type="presOf" srcId="{59C95A6A-04BA-41E5-BDFB-92D650E83B6C}" destId="{EC8B3124-3869-450D-8C6D-54820EF55190}" srcOrd="0" destOrd="0" presId="urn:microsoft.com/office/officeart/2005/8/layout/process1"/>
    <dgm:cxn modelId="{DC3218C1-4D71-4A3E-A702-B23A2BB760A6}" type="presParOf" srcId="{F37C5B3B-9AC2-40A4-8F56-3B6ACBF085E1}" destId="{50FB84DE-8367-4E6F-B3F6-3BDC22634094}" srcOrd="0" destOrd="0" presId="urn:microsoft.com/office/officeart/2005/8/layout/process1"/>
    <dgm:cxn modelId="{64D2FAF7-F43F-415C-BC50-B551ADFEDEFE}" type="presParOf" srcId="{F37C5B3B-9AC2-40A4-8F56-3B6ACBF085E1}" destId="{051F1DFB-02B8-46F6-8092-C3B9EBC445DB}" srcOrd="1" destOrd="0" presId="urn:microsoft.com/office/officeart/2005/8/layout/process1"/>
    <dgm:cxn modelId="{85516904-262B-4ABD-AEC1-5C7F72EC6ABF}" type="presParOf" srcId="{051F1DFB-02B8-46F6-8092-C3B9EBC445DB}" destId="{995212DE-AEE1-4D4F-B4E3-273FF30001BB}" srcOrd="0" destOrd="0" presId="urn:microsoft.com/office/officeart/2005/8/layout/process1"/>
    <dgm:cxn modelId="{79E3CBD4-384D-4D25-BA07-CA588D974AFB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Охота, охотничьи ресурсы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Департамент по охране, контролю и регулированию использования объектов животного мира области, тел. 8 (8172) 23-00-88</a:t>
          </a:r>
          <a:endParaRPr lang="ru-RU" sz="9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C4EBB-27AF-4BC7-9A75-4AB7F81F4F73}" type="presOf" srcId="{EE030A2A-C16A-41EA-9A26-8F2CE6906BB9}" destId="{50FB84DE-8367-4E6F-B3F6-3BDC22634094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6E714C45-84C5-43A0-A10D-8172AC9A2F0B}" type="presOf" srcId="{96C3045D-5ECB-4620-BFCD-8493CEB17124}" destId="{995212DE-AEE1-4D4F-B4E3-273FF30001BB}" srcOrd="1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7587EC23-864A-47D9-998A-DC7E2B07F0BF}" type="presOf" srcId="{0C266A4D-0BF3-4258-B384-897D26CD6D5F}" destId="{F37C5B3B-9AC2-40A4-8F56-3B6ACBF085E1}" srcOrd="0" destOrd="0" presId="urn:microsoft.com/office/officeart/2005/8/layout/process1"/>
    <dgm:cxn modelId="{3D9C86C3-B643-4A59-A6A9-EC7FDE3F991A}" type="presOf" srcId="{59C95A6A-04BA-41E5-BDFB-92D650E83B6C}" destId="{EC8B3124-3869-450D-8C6D-54820EF55190}" srcOrd="0" destOrd="0" presId="urn:microsoft.com/office/officeart/2005/8/layout/process1"/>
    <dgm:cxn modelId="{4CADC616-F2D5-48C4-9B1F-3B8A4C0B1EA0}" type="presOf" srcId="{96C3045D-5ECB-4620-BFCD-8493CEB17124}" destId="{051F1DFB-02B8-46F6-8092-C3B9EBC445DB}" srcOrd="0" destOrd="0" presId="urn:microsoft.com/office/officeart/2005/8/layout/process1"/>
    <dgm:cxn modelId="{F9BDFCE7-B82C-4767-AB57-554CA08C603B}" type="presParOf" srcId="{F37C5B3B-9AC2-40A4-8F56-3B6ACBF085E1}" destId="{50FB84DE-8367-4E6F-B3F6-3BDC22634094}" srcOrd="0" destOrd="0" presId="urn:microsoft.com/office/officeart/2005/8/layout/process1"/>
    <dgm:cxn modelId="{9C2790E6-FF5B-4CEC-BE13-E1F302D29C8E}" type="presParOf" srcId="{F37C5B3B-9AC2-40A4-8F56-3B6ACBF085E1}" destId="{051F1DFB-02B8-46F6-8092-C3B9EBC445DB}" srcOrd="1" destOrd="0" presId="urn:microsoft.com/office/officeart/2005/8/layout/process1"/>
    <dgm:cxn modelId="{4A05B29A-6E0B-4E95-A5B3-EF98ACE89A31}" type="presParOf" srcId="{051F1DFB-02B8-46F6-8092-C3B9EBC445DB}" destId="{995212DE-AEE1-4D4F-B4E3-273FF30001BB}" srcOrd="0" destOrd="0" presId="urn:microsoft.com/office/officeart/2005/8/layout/process1"/>
    <dgm:cxn modelId="{D6B0FE2C-9D6E-4F8D-BF82-D756B47A9145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</a:rPr>
            <a:t>Заявление с указанием вида необходимой помощи</a:t>
          </a:r>
          <a:endParaRPr lang="ru-RU" sz="14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52EF14F2-20AF-4803-8FBC-297968CF375B}" type="presOf" srcId="{649625B4-F833-49FA-9771-AE7F5C91FE88}" destId="{E5DE63CB-DBB4-4380-94C4-D6DB4DB00B07}" srcOrd="0" destOrd="0" presId="urn:microsoft.com/office/officeart/2005/8/layout/vList5"/>
    <dgm:cxn modelId="{78478261-FD8F-4C93-85C6-B21DC71E8A81}" type="presOf" srcId="{603CF226-72C4-4D5C-A246-CA4A4DEFA293}" destId="{448F736B-0A5A-413A-AF2D-0CF5801D99A0}" srcOrd="0" destOrd="0" presId="urn:microsoft.com/office/officeart/2005/8/layout/vList5"/>
    <dgm:cxn modelId="{CEFD35D8-7F17-45E5-9B37-7BF7E82EBA1A}" type="presParOf" srcId="{448F736B-0A5A-413A-AF2D-0CF5801D99A0}" destId="{3E5FB534-7D4F-480F-8762-644A06455E50}" srcOrd="0" destOrd="0" presId="urn:microsoft.com/office/officeart/2005/8/layout/vList5"/>
    <dgm:cxn modelId="{D776295E-A224-45C2-806B-711A806533DA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Регулирование тарифов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Департамент топливно-энергетического комплекса и тарифного регулирования области, тел. 8 (8172) 23-01-30</a:t>
          </a:r>
          <a:endParaRPr lang="ru-RU" sz="11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54941" custLinFactNeighborX="-399" custLinFactNeighborY="19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549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060028-42B6-4056-B1A4-597FF8D8A7CB}" type="presOf" srcId="{EE030A2A-C16A-41EA-9A26-8F2CE6906BB9}" destId="{50FB84DE-8367-4E6F-B3F6-3BDC22634094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B0221179-B940-4006-8160-2A08A22FE54C}" type="presOf" srcId="{0C266A4D-0BF3-4258-B384-897D26CD6D5F}" destId="{F37C5B3B-9AC2-40A4-8F56-3B6ACBF085E1}" srcOrd="0" destOrd="0" presId="urn:microsoft.com/office/officeart/2005/8/layout/process1"/>
    <dgm:cxn modelId="{70587387-D46D-4DC1-9E57-A7FDC23CB0AC}" type="presOf" srcId="{96C3045D-5ECB-4620-BFCD-8493CEB17124}" destId="{051F1DFB-02B8-46F6-8092-C3B9EBC445DB}" srcOrd="0" destOrd="0" presId="urn:microsoft.com/office/officeart/2005/8/layout/process1"/>
    <dgm:cxn modelId="{B218533D-BE42-402C-A321-4AA03B9B3954}" type="presOf" srcId="{59C95A6A-04BA-41E5-BDFB-92D650E83B6C}" destId="{EC8B3124-3869-450D-8C6D-54820EF55190}" srcOrd="0" destOrd="0" presId="urn:microsoft.com/office/officeart/2005/8/layout/process1"/>
    <dgm:cxn modelId="{19E91230-3E74-445D-B579-3ED067CC53A4}" type="presOf" srcId="{96C3045D-5ECB-4620-BFCD-8493CEB17124}" destId="{995212DE-AEE1-4D4F-B4E3-273FF30001BB}" srcOrd="1" destOrd="0" presId="urn:microsoft.com/office/officeart/2005/8/layout/process1"/>
    <dgm:cxn modelId="{B40D2724-C918-411E-A0A3-A3FC21F77FF1}" type="presParOf" srcId="{F37C5B3B-9AC2-40A4-8F56-3B6ACBF085E1}" destId="{50FB84DE-8367-4E6F-B3F6-3BDC22634094}" srcOrd="0" destOrd="0" presId="urn:microsoft.com/office/officeart/2005/8/layout/process1"/>
    <dgm:cxn modelId="{365E618C-7BE6-40C6-BDBC-7D74363FC8B3}" type="presParOf" srcId="{F37C5B3B-9AC2-40A4-8F56-3B6ACBF085E1}" destId="{051F1DFB-02B8-46F6-8092-C3B9EBC445DB}" srcOrd="1" destOrd="0" presId="urn:microsoft.com/office/officeart/2005/8/layout/process1"/>
    <dgm:cxn modelId="{15BC1282-3F32-4320-BDF3-DE7B58E5F252}" type="presParOf" srcId="{051F1DFB-02B8-46F6-8092-C3B9EBC445DB}" destId="{995212DE-AEE1-4D4F-B4E3-273FF30001BB}" srcOrd="0" destOrd="0" presId="urn:microsoft.com/office/officeart/2005/8/layout/process1"/>
    <dgm:cxn modelId="{A32671DA-9D19-4EE0-BF7B-14080BE9CA46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Самоходные машины, др. техника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indent="0"/>
          <a:r>
            <a:rPr lang="ru-RU" sz="1000" dirty="0" smtClean="0">
              <a:solidFill>
                <a:schemeClr val="tx1"/>
              </a:solidFill>
            </a:rPr>
            <a:t>Управление государственной инспекции по надзору за техническим состоянием самоходных машин и других видов техники области, тел. 8 (8172) 23-01-84</a:t>
          </a:r>
          <a:endParaRPr lang="ru-RU" sz="10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58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108" custScaleY="70443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D56F47-FDC4-4A02-B93B-E8FEB0283E0F}" type="presOf" srcId="{96C3045D-5ECB-4620-BFCD-8493CEB17124}" destId="{051F1DFB-02B8-46F6-8092-C3B9EBC445DB}" srcOrd="0" destOrd="0" presId="urn:microsoft.com/office/officeart/2005/8/layout/process1"/>
    <dgm:cxn modelId="{47297748-FBE9-4955-8869-3B0DD5BF0671}" type="presOf" srcId="{0C266A4D-0BF3-4258-B384-897D26CD6D5F}" destId="{F37C5B3B-9AC2-40A4-8F56-3B6ACBF085E1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5797341E-ED4C-4F53-9B43-22F01072354B}" type="presOf" srcId="{59C95A6A-04BA-41E5-BDFB-92D650E83B6C}" destId="{EC8B3124-3869-450D-8C6D-54820EF55190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0830A11E-EE4A-4610-8CF5-3C3B25166198}" type="presOf" srcId="{EE030A2A-C16A-41EA-9A26-8F2CE6906BB9}" destId="{50FB84DE-8367-4E6F-B3F6-3BDC22634094}" srcOrd="0" destOrd="0" presId="urn:microsoft.com/office/officeart/2005/8/layout/process1"/>
    <dgm:cxn modelId="{8842AC98-E103-40B9-A258-1583374D69E2}" type="presOf" srcId="{96C3045D-5ECB-4620-BFCD-8493CEB17124}" destId="{995212DE-AEE1-4D4F-B4E3-273FF30001BB}" srcOrd="1" destOrd="0" presId="urn:microsoft.com/office/officeart/2005/8/layout/process1"/>
    <dgm:cxn modelId="{93B9D402-4980-4B35-9F9A-5D38F273B287}" type="presParOf" srcId="{F37C5B3B-9AC2-40A4-8F56-3B6ACBF085E1}" destId="{50FB84DE-8367-4E6F-B3F6-3BDC22634094}" srcOrd="0" destOrd="0" presId="urn:microsoft.com/office/officeart/2005/8/layout/process1"/>
    <dgm:cxn modelId="{14BB81E9-27AC-42A1-8352-5AA6208636F0}" type="presParOf" srcId="{F37C5B3B-9AC2-40A4-8F56-3B6ACBF085E1}" destId="{051F1DFB-02B8-46F6-8092-C3B9EBC445DB}" srcOrd="1" destOrd="0" presId="urn:microsoft.com/office/officeart/2005/8/layout/process1"/>
    <dgm:cxn modelId="{F3B4A302-C0BC-451A-A7B5-76296688C3D2}" type="presParOf" srcId="{051F1DFB-02B8-46F6-8092-C3B9EBC445DB}" destId="{995212DE-AEE1-4D4F-B4E3-273FF30001BB}" srcOrd="0" destOrd="0" presId="urn:microsoft.com/office/officeart/2005/8/layout/process1"/>
    <dgm:cxn modelId="{BDBD6DDE-C6FD-4724-B965-F2EE55E92698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Сельское хозяйство и продовольственные ресурсы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Департамент сельского хозяйства и продовольственных ресурсов области, тел. 8 (8172) 23-01-20</a:t>
          </a:r>
          <a:endParaRPr lang="ru-RU" sz="11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70443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E2F4779E-C6E6-4392-9739-0648C06E960C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F0E687D0-1271-4B5D-815E-0717EBA54198}" type="presOf" srcId="{EE030A2A-C16A-41EA-9A26-8F2CE6906BB9}" destId="{50FB84DE-8367-4E6F-B3F6-3BDC22634094}" srcOrd="0" destOrd="0" presId="urn:microsoft.com/office/officeart/2005/8/layout/process1"/>
    <dgm:cxn modelId="{94474728-4033-4C1C-8B5D-40EAEE0F0F99}" type="presOf" srcId="{59C95A6A-04BA-41E5-BDFB-92D650E83B6C}" destId="{EC8B3124-3869-450D-8C6D-54820EF55190}" srcOrd="0" destOrd="0" presId="urn:microsoft.com/office/officeart/2005/8/layout/process1"/>
    <dgm:cxn modelId="{A71BD269-72D0-4E23-83FD-72D913D11387}" type="presOf" srcId="{96C3045D-5ECB-4620-BFCD-8493CEB17124}" destId="{995212DE-AEE1-4D4F-B4E3-273FF30001BB}" srcOrd="1" destOrd="0" presId="urn:microsoft.com/office/officeart/2005/8/layout/process1"/>
    <dgm:cxn modelId="{69015207-F1A0-4310-A867-9026A839030E}" type="presOf" srcId="{0C266A4D-0BF3-4258-B384-897D26CD6D5F}" destId="{F37C5B3B-9AC2-40A4-8F56-3B6ACBF085E1}" srcOrd="0" destOrd="0" presId="urn:microsoft.com/office/officeart/2005/8/layout/process1"/>
    <dgm:cxn modelId="{60596B96-4A63-45ED-85FE-B7B70DB50A00}" type="presParOf" srcId="{F37C5B3B-9AC2-40A4-8F56-3B6ACBF085E1}" destId="{50FB84DE-8367-4E6F-B3F6-3BDC22634094}" srcOrd="0" destOrd="0" presId="urn:microsoft.com/office/officeart/2005/8/layout/process1"/>
    <dgm:cxn modelId="{D6DCE1A4-41C3-49BB-B09C-29EAF065444B}" type="presParOf" srcId="{F37C5B3B-9AC2-40A4-8F56-3B6ACBF085E1}" destId="{051F1DFB-02B8-46F6-8092-C3B9EBC445DB}" srcOrd="1" destOrd="0" presId="urn:microsoft.com/office/officeart/2005/8/layout/process1"/>
    <dgm:cxn modelId="{610C4692-9B1C-4489-A656-E2699D9BA293}" type="presParOf" srcId="{051F1DFB-02B8-46F6-8092-C3B9EBC445DB}" destId="{995212DE-AEE1-4D4F-B4E3-273FF30001BB}" srcOrd="0" destOrd="0" presId="urn:microsoft.com/office/officeart/2005/8/layout/process1"/>
    <dgm:cxn modelId="{73D89073-6FE3-40EC-A46A-C5BBE3B3842E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4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Социальная защита населения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социальной защиты населения области, тел. 8 (8172) 23-01-36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X="92464" custScaleY="186591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18878" custScaleY="186591" custLinFactNeighborX="-8424" custLinFactNeighborY="-2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F552EB-96FF-45B7-AFEC-BAADC0CB2616}" type="presOf" srcId="{59C95A6A-04BA-41E5-BDFB-92D650E83B6C}" destId="{EC8B3124-3869-450D-8C6D-54820EF55190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F11F2F48-BE60-4799-83EF-EAF6D8E5646D}" type="presOf" srcId="{EE030A2A-C16A-41EA-9A26-8F2CE6906BB9}" destId="{50FB84DE-8367-4E6F-B3F6-3BDC22634094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2651B936-62E6-47FE-91A1-66E303AACF5A}" type="presOf" srcId="{96C3045D-5ECB-4620-BFCD-8493CEB17124}" destId="{995212DE-AEE1-4D4F-B4E3-273FF30001BB}" srcOrd="1" destOrd="0" presId="urn:microsoft.com/office/officeart/2005/8/layout/process1"/>
    <dgm:cxn modelId="{A71781FC-DCA0-4A29-8B4E-4EB4C37BCFF5}" type="presOf" srcId="{96C3045D-5ECB-4620-BFCD-8493CEB17124}" destId="{051F1DFB-02B8-46F6-8092-C3B9EBC445DB}" srcOrd="0" destOrd="0" presId="urn:microsoft.com/office/officeart/2005/8/layout/process1"/>
    <dgm:cxn modelId="{2C46EF9A-6924-425E-9984-B2B2644256F3}" type="presOf" srcId="{0C266A4D-0BF3-4258-B384-897D26CD6D5F}" destId="{F37C5B3B-9AC2-40A4-8F56-3B6ACBF085E1}" srcOrd="0" destOrd="0" presId="urn:microsoft.com/office/officeart/2005/8/layout/process1"/>
    <dgm:cxn modelId="{E1EBFFA9-A3A4-4B23-9796-D041BBE36F0F}" type="presParOf" srcId="{F37C5B3B-9AC2-40A4-8F56-3B6ACBF085E1}" destId="{50FB84DE-8367-4E6F-B3F6-3BDC22634094}" srcOrd="0" destOrd="0" presId="urn:microsoft.com/office/officeart/2005/8/layout/process1"/>
    <dgm:cxn modelId="{AEA809F5-CDC2-4B42-AE6F-E3AABBF97EF7}" type="presParOf" srcId="{F37C5B3B-9AC2-40A4-8F56-3B6ACBF085E1}" destId="{051F1DFB-02B8-46F6-8092-C3B9EBC445DB}" srcOrd="1" destOrd="0" presId="urn:microsoft.com/office/officeart/2005/8/layout/process1"/>
    <dgm:cxn modelId="{CB549118-C8E3-40CA-A05D-16F6158A627C}" type="presParOf" srcId="{051F1DFB-02B8-46F6-8092-C3B9EBC445DB}" destId="{995212DE-AEE1-4D4F-B4E3-273FF30001BB}" srcOrd="0" destOrd="0" presId="urn:microsoft.com/office/officeart/2005/8/layout/process1"/>
    <dgm:cxn modelId="{9F701054-AA01-4D57-A468-F3C484068496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5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Социальная безопасность</a:t>
          </a: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Комитет гражданской защиты и социальной безопасности области, тел. 8 (8172) 23-01-72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X="99296" custScaleY="139282" custLinFactY="-20982" custLinFactNeighborX="-16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41958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DAA172-6B71-4123-A8D1-5C21D9192BDD}" type="presOf" srcId="{0C266A4D-0BF3-4258-B384-897D26CD6D5F}" destId="{F37C5B3B-9AC2-40A4-8F56-3B6ACBF085E1}" srcOrd="0" destOrd="0" presId="urn:microsoft.com/office/officeart/2005/8/layout/process1"/>
    <dgm:cxn modelId="{7D288E30-8E73-4382-9A43-7EDF0E91838E}" type="presOf" srcId="{96C3045D-5ECB-4620-BFCD-8493CEB17124}" destId="{051F1DFB-02B8-46F6-8092-C3B9EBC445DB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90CA5BD5-7296-412A-88C0-0CE93FF00E21}" type="presOf" srcId="{59C95A6A-04BA-41E5-BDFB-92D650E83B6C}" destId="{EC8B3124-3869-450D-8C6D-54820EF55190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BA346292-759A-43F3-885B-4A3A0883FAC7}" type="presOf" srcId="{EE030A2A-C16A-41EA-9A26-8F2CE6906BB9}" destId="{50FB84DE-8367-4E6F-B3F6-3BDC22634094}" srcOrd="0" destOrd="0" presId="urn:microsoft.com/office/officeart/2005/8/layout/process1"/>
    <dgm:cxn modelId="{B1324708-4F2C-40B4-8A31-D3C96C5759C3}" type="presOf" srcId="{96C3045D-5ECB-4620-BFCD-8493CEB17124}" destId="{995212DE-AEE1-4D4F-B4E3-273FF30001BB}" srcOrd="1" destOrd="0" presId="urn:microsoft.com/office/officeart/2005/8/layout/process1"/>
    <dgm:cxn modelId="{FA16B67F-E909-46B4-8FB4-6EBC45DCC047}" type="presParOf" srcId="{F37C5B3B-9AC2-40A4-8F56-3B6ACBF085E1}" destId="{50FB84DE-8367-4E6F-B3F6-3BDC22634094}" srcOrd="0" destOrd="0" presId="urn:microsoft.com/office/officeart/2005/8/layout/process1"/>
    <dgm:cxn modelId="{291C9A92-818E-40AF-815D-EFB41F4486EF}" type="presParOf" srcId="{F37C5B3B-9AC2-40A4-8F56-3B6ACBF085E1}" destId="{051F1DFB-02B8-46F6-8092-C3B9EBC445DB}" srcOrd="1" destOrd="0" presId="urn:microsoft.com/office/officeart/2005/8/layout/process1"/>
    <dgm:cxn modelId="{F7DA15CE-2E9B-41ED-992D-E8CC7A1EB805}" type="presParOf" srcId="{051F1DFB-02B8-46F6-8092-C3B9EBC445DB}" destId="{995212DE-AEE1-4D4F-B4E3-273FF30001BB}" srcOrd="0" destOrd="0" presId="urn:microsoft.com/office/officeart/2005/8/layout/process1"/>
    <dgm:cxn modelId="{1535D3E7-BA98-4E85-943E-27923824F8D1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5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Социально-экономическое развитие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Департамент стратегического планирования </a:t>
          </a:r>
          <a:r>
            <a:rPr lang="ru-RU" sz="1200" dirty="0" smtClean="0">
              <a:solidFill>
                <a:schemeClr val="tx1"/>
              </a:solidFill>
            </a:rPr>
            <a:t>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 (8172) 23-01-65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70443" custLinFactNeighborX="-1036" custLinFactNeighborY="-1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64541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CBC59691-843C-4B54-9238-05B4E3B1003A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0BC99F05-41F5-4BE5-BA66-913E49046914}" type="presOf" srcId="{0C266A4D-0BF3-4258-B384-897D26CD6D5F}" destId="{F37C5B3B-9AC2-40A4-8F56-3B6ACBF085E1}" srcOrd="0" destOrd="0" presId="urn:microsoft.com/office/officeart/2005/8/layout/process1"/>
    <dgm:cxn modelId="{5AB45030-0D3C-4645-854E-4677BB49D84C}" type="presOf" srcId="{EE030A2A-C16A-41EA-9A26-8F2CE6906BB9}" destId="{50FB84DE-8367-4E6F-B3F6-3BDC22634094}" srcOrd="0" destOrd="0" presId="urn:microsoft.com/office/officeart/2005/8/layout/process1"/>
    <dgm:cxn modelId="{AD006244-A15A-431D-82E2-7F8A727A7E02}" type="presOf" srcId="{59C95A6A-04BA-41E5-BDFB-92D650E83B6C}" destId="{EC8B3124-3869-450D-8C6D-54820EF55190}" srcOrd="0" destOrd="0" presId="urn:microsoft.com/office/officeart/2005/8/layout/process1"/>
    <dgm:cxn modelId="{17D52EAF-C4DC-4A19-A0B4-5B20E91A0CE2}" type="presOf" srcId="{96C3045D-5ECB-4620-BFCD-8493CEB17124}" destId="{995212DE-AEE1-4D4F-B4E3-273FF30001BB}" srcOrd="1" destOrd="0" presId="urn:microsoft.com/office/officeart/2005/8/layout/process1"/>
    <dgm:cxn modelId="{AD812E82-3105-4432-8DF0-48C8B619E6F3}" type="presParOf" srcId="{F37C5B3B-9AC2-40A4-8F56-3B6ACBF085E1}" destId="{50FB84DE-8367-4E6F-B3F6-3BDC22634094}" srcOrd="0" destOrd="0" presId="urn:microsoft.com/office/officeart/2005/8/layout/process1"/>
    <dgm:cxn modelId="{C42826AA-F637-4778-A13E-A4193CA7FF0A}" type="presParOf" srcId="{F37C5B3B-9AC2-40A4-8F56-3B6ACBF085E1}" destId="{051F1DFB-02B8-46F6-8092-C3B9EBC445DB}" srcOrd="1" destOrd="0" presId="urn:microsoft.com/office/officeart/2005/8/layout/process1"/>
    <dgm:cxn modelId="{C3DDE78F-A5E4-4586-817B-D715A0D06EAE}" type="presParOf" srcId="{051F1DFB-02B8-46F6-8092-C3B9EBC445DB}" destId="{995212DE-AEE1-4D4F-B4E3-273FF30001BB}" srcOrd="0" destOrd="0" presId="urn:microsoft.com/office/officeart/2005/8/layout/process1"/>
    <dgm:cxn modelId="{65029756-A311-4875-B799-355BF82AB528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1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Физическая культура и спорт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Департамент физической культуры и спорта 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 (8172) 23-01-70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NeighborX="-1036" custLinFactNeighborY="-1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C54720-DA09-41B0-8B97-FEB24F955219}" type="presOf" srcId="{0C266A4D-0BF3-4258-B384-897D26CD6D5F}" destId="{F37C5B3B-9AC2-40A4-8F56-3B6ACBF085E1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11F94799-1555-43B4-BCAA-6F85D82A9F12}" type="presOf" srcId="{59C95A6A-04BA-41E5-BDFB-92D650E83B6C}" destId="{EC8B3124-3869-450D-8C6D-54820EF55190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D87EC168-13C5-4309-A7A6-C694371BA14D}" type="presOf" srcId="{EE030A2A-C16A-41EA-9A26-8F2CE6906BB9}" destId="{50FB84DE-8367-4E6F-B3F6-3BDC22634094}" srcOrd="0" destOrd="0" presId="urn:microsoft.com/office/officeart/2005/8/layout/process1"/>
    <dgm:cxn modelId="{6FFFEB71-E311-4068-80BE-DB8DDBD230B4}" type="presOf" srcId="{96C3045D-5ECB-4620-BFCD-8493CEB17124}" destId="{051F1DFB-02B8-46F6-8092-C3B9EBC445DB}" srcOrd="0" destOrd="0" presId="urn:microsoft.com/office/officeart/2005/8/layout/process1"/>
    <dgm:cxn modelId="{480E7582-444B-4741-9CE8-A321BB6EDCCE}" type="presOf" srcId="{96C3045D-5ECB-4620-BFCD-8493CEB17124}" destId="{995212DE-AEE1-4D4F-B4E3-273FF30001BB}" srcOrd="1" destOrd="0" presId="urn:microsoft.com/office/officeart/2005/8/layout/process1"/>
    <dgm:cxn modelId="{870262A8-91CA-4A27-BF3A-E9B451357709}" type="presParOf" srcId="{F37C5B3B-9AC2-40A4-8F56-3B6ACBF085E1}" destId="{50FB84DE-8367-4E6F-B3F6-3BDC22634094}" srcOrd="0" destOrd="0" presId="urn:microsoft.com/office/officeart/2005/8/layout/process1"/>
    <dgm:cxn modelId="{B3DEAA74-CB4B-4E48-9279-03127AEDA63D}" type="presParOf" srcId="{F37C5B3B-9AC2-40A4-8F56-3B6ACBF085E1}" destId="{051F1DFB-02B8-46F6-8092-C3B9EBC445DB}" srcOrd="1" destOrd="0" presId="urn:microsoft.com/office/officeart/2005/8/layout/process1"/>
    <dgm:cxn modelId="{29A19E96-9CE3-40A1-9E20-F2C0D9009457}" type="presParOf" srcId="{051F1DFB-02B8-46F6-8092-C3B9EBC445DB}" destId="{995212DE-AEE1-4D4F-B4E3-273FF30001BB}" srcOrd="0" destOrd="0" presId="urn:microsoft.com/office/officeart/2005/8/layout/process1"/>
    <dgm:cxn modelId="{BDE58B9A-18D3-436D-B33C-B90A72610D66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0C266A4D-0BF3-4258-B384-897D26CD6D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030A2A-C16A-41EA-9A26-8F2CE6906BB9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 Экономическая сфера</a:t>
          </a:r>
          <a:endParaRPr lang="ru-RU" sz="1200" dirty="0">
            <a:solidFill>
              <a:schemeClr val="tx1"/>
            </a:solidFill>
          </a:endParaRPr>
        </a:p>
      </dgm:t>
    </dgm:pt>
    <dgm:pt modelId="{DDC68159-E495-448F-93D3-39C080892839}" type="parTrans" cxnId="{EC9327DF-C389-411A-9B00-F8E090B0820E}">
      <dgm:prSet/>
      <dgm:spPr/>
      <dgm:t>
        <a:bodyPr/>
        <a:lstStyle/>
        <a:p>
          <a:endParaRPr lang="ru-RU"/>
        </a:p>
      </dgm:t>
    </dgm:pt>
    <dgm:pt modelId="{96C3045D-5ECB-4620-BFCD-8493CEB17124}" type="sibTrans" cxnId="{EC9327DF-C389-411A-9B00-F8E090B0820E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9C95A6A-04BA-41E5-BDFB-92D650E83B6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Департамент экономического развития </a:t>
          </a:r>
          <a:r>
            <a:rPr lang="ru-RU" sz="1200" dirty="0" smtClean="0">
              <a:solidFill>
                <a:schemeClr val="tx1"/>
              </a:solidFill>
            </a:rPr>
            <a:t>области, </a:t>
          </a:r>
        </a:p>
        <a:p>
          <a:r>
            <a:rPr lang="ru-RU" sz="1200" dirty="0" smtClean="0">
              <a:solidFill>
                <a:schemeClr val="tx1"/>
              </a:solidFill>
            </a:rPr>
            <a:t>тел. 8 (8172) 23-01-95</a:t>
          </a:r>
          <a:endParaRPr lang="ru-RU" sz="1200" dirty="0">
            <a:solidFill>
              <a:schemeClr val="tx1"/>
            </a:solidFill>
          </a:endParaRPr>
        </a:p>
      </dgm:t>
    </dgm:pt>
    <dgm:pt modelId="{C2158FC3-5F94-4E8D-B84A-57AB62642F48}" type="sibTrans" cxnId="{8520FC97-B2E2-485A-AEE0-D1CB82BA19A1}">
      <dgm:prSet/>
      <dgm:spPr/>
      <dgm:t>
        <a:bodyPr/>
        <a:lstStyle/>
        <a:p>
          <a:endParaRPr lang="ru-RU"/>
        </a:p>
      </dgm:t>
    </dgm:pt>
    <dgm:pt modelId="{CD760A9B-6FEF-4130-B3DC-CBD59072B02F}" type="parTrans" cxnId="{8520FC97-B2E2-485A-AEE0-D1CB82BA19A1}">
      <dgm:prSet/>
      <dgm:spPr/>
      <dgm:t>
        <a:bodyPr/>
        <a:lstStyle/>
        <a:p>
          <a:endParaRPr lang="ru-RU"/>
        </a:p>
      </dgm:t>
    </dgm:pt>
    <dgm:pt modelId="{F37C5B3B-9AC2-40A4-8F56-3B6ACBF085E1}" type="pres">
      <dgm:prSet presAssocID="{0C266A4D-0BF3-4258-B384-897D26CD6D5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B84DE-8367-4E6F-B3F6-3BDC22634094}" type="pres">
      <dgm:prSet presAssocID="{EE030A2A-C16A-41EA-9A26-8F2CE6906BB9}" presName="node" presStyleLbl="node1" presStyleIdx="0" presStyleCnt="2" custScaleY="100000" custLinFactNeighborX="-1036" custLinFactNeighborY="-1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F1DFB-02B8-46F6-8092-C3B9EBC445DB}" type="pres">
      <dgm:prSet presAssocID="{96C3045D-5ECB-4620-BFCD-8493CEB17124}" presName="sibTrans" presStyleLbl="sibTrans2D1" presStyleIdx="0" presStyleCnt="1" custScaleX="89738" custScaleY="58883" custLinFactNeighborX="2409" custLinFactNeighborY="-7833"/>
      <dgm:spPr/>
      <dgm:t>
        <a:bodyPr/>
        <a:lstStyle/>
        <a:p>
          <a:endParaRPr lang="ru-RU"/>
        </a:p>
      </dgm:t>
    </dgm:pt>
    <dgm:pt modelId="{995212DE-AEE1-4D4F-B4E3-273FF30001BB}" type="pres">
      <dgm:prSet presAssocID="{96C3045D-5ECB-4620-BFCD-8493CEB1712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C8B3124-3869-450D-8C6D-54820EF55190}" type="pres">
      <dgm:prSet presAssocID="{59C95A6A-04BA-41E5-BDFB-92D650E83B6C}" presName="node" presStyleLbl="node1" presStyleIdx="1" presStyleCnt="2" custScaleX="127618" custScaleY="100000" custLinFactY="-20277" custLinFactNeighborX="-51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5FAE6-343A-4F2B-B0EC-7E8752BFF030}" type="presOf" srcId="{59C95A6A-04BA-41E5-BDFB-92D650E83B6C}" destId="{EC8B3124-3869-450D-8C6D-54820EF55190}" srcOrd="0" destOrd="0" presId="urn:microsoft.com/office/officeart/2005/8/layout/process1"/>
    <dgm:cxn modelId="{8520FC97-B2E2-485A-AEE0-D1CB82BA19A1}" srcId="{0C266A4D-0BF3-4258-B384-897D26CD6D5F}" destId="{59C95A6A-04BA-41E5-BDFB-92D650E83B6C}" srcOrd="1" destOrd="0" parTransId="{CD760A9B-6FEF-4130-B3DC-CBD59072B02F}" sibTransId="{C2158FC3-5F94-4E8D-B84A-57AB62642F48}"/>
    <dgm:cxn modelId="{4CC35060-ACF3-4BE4-9BFA-1E5AAC9C7B35}" type="presOf" srcId="{96C3045D-5ECB-4620-BFCD-8493CEB17124}" destId="{051F1DFB-02B8-46F6-8092-C3B9EBC445DB}" srcOrd="0" destOrd="0" presId="urn:microsoft.com/office/officeart/2005/8/layout/process1"/>
    <dgm:cxn modelId="{EC9327DF-C389-411A-9B00-F8E090B0820E}" srcId="{0C266A4D-0BF3-4258-B384-897D26CD6D5F}" destId="{EE030A2A-C16A-41EA-9A26-8F2CE6906BB9}" srcOrd="0" destOrd="0" parTransId="{DDC68159-E495-448F-93D3-39C080892839}" sibTransId="{96C3045D-5ECB-4620-BFCD-8493CEB17124}"/>
    <dgm:cxn modelId="{3A518E1E-A0FA-4564-9A2E-EEBF62605101}" type="presOf" srcId="{96C3045D-5ECB-4620-BFCD-8493CEB17124}" destId="{995212DE-AEE1-4D4F-B4E3-273FF30001BB}" srcOrd="1" destOrd="0" presId="urn:microsoft.com/office/officeart/2005/8/layout/process1"/>
    <dgm:cxn modelId="{C0B98DF1-C0C6-4C76-9774-1B910A4B5407}" type="presOf" srcId="{EE030A2A-C16A-41EA-9A26-8F2CE6906BB9}" destId="{50FB84DE-8367-4E6F-B3F6-3BDC22634094}" srcOrd="0" destOrd="0" presId="urn:microsoft.com/office/officeart/2005/8/layout/process1"/>
    <dgm:cxn modelId="{9831C8EB-3736-4253-A900-C257E3C9F9AF}" type="presOf" srcId="{0C266A4D-0BF3-4258-B384-897D26CD6D5F}" destId="{F37C5B3B-9AC2-40A4-8F56-3B6ACBF085E1}" srcOrd="0" destOrd="0" presId="urn:microsoft.com/office/officeart/2005/8/layout/process1"/>
    <dgm:cxn modelId="{07D1DD96-9F8F-4546-9B86-80748602D458}" type="presParOf" srcId="{F37C5B3B-9AC2-40A4-8F56-3B6ACBF085E1}" destId="{50FB84DE-8367-4E6F-B3F6-3BDC22634094}" srcOrd="0" destOrd="0" presId="urn:microsoft.com/office/officeart/2005/8/layout/process1"/>
    <dgm:cxn modelId="{35D8080C-DF0F-4847-9077-5D8D9890966D}" type="presParOf" srcId="{F37C5B3B-9AC2-40A4-8F56-3B6ACBF085E1}" destId="{051F1DFB-02B8-46F6-8092-C3B9EBC445DB}" srcOrd="1" destOrd="0" presId="urn:microsoft.com/office/officeart/2005/8/layout/process1"/>
    <dgm:cxn modelId="{BDC983C3-A73D-4DF2-A426-08C15D46AB77}" type="presParOf" srcId="{051F1DFB-02B8-46F6-8092-C3B9EBC445DB}" destId="{995212DE-AEE1-4D4F-B4E3-273FF30001BB}" srcOrd="0" destOrd="0" presId="urn:microsoft.com/office/officeart/2005/8/layout/process1"/>
    <dgm:cxn modelId="{1176FBF0-25B6-4E06-9C45-020FD3E18D7A}" type="presParOf" srcId="{F37C5B3B-9AC2-40A4-8F56-3B6ACBF085E1}" destId="{EC8B3124-3869-450D-8C6D-54820EF5519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1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err="1" smtClean="0">
              <a:solidFill>
                <a:schemeClr val="tx1"/>
              </a:solidFill>
            </a:rPr>
            <a:t>Террористичес-кий</a:t>
          </a:r>
          <a:r>
            <a:rPr lang="ru-RU" sz="1800" baseline="0" dirty="0" smtClean="0">
              <a:solidFill>
                <a:schemeClr val="tx1"/>
              </a:solidFill>
            </a:rPr>
            <a:t> акт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60F1017E-5312-455B-BFB0-7A2E73FFDD85}" type="presOf" srcId="{649625B4-F833-49FA-9771-AE7F5C91FE88}" destId="{E5DE63CB-DBB4-4380-94C4-D6DB4DB00B07}" srcOrd="0" destOrd="0" presId="urn:microsoft.com/office/officeart/2005/8/layout/vList5"/>
    <dgm:cxn modelId="{D987113E-0B73-4033-80A9-11AB2FC880C5}" type="presOf" srcId="{603CF226-72C4-4D5C-A246-CA4A4DEFA293}" destId="{448F736B-0A5A-413A-AF2D-0CF5801D99A0}" srcOrd="0" destOrd="0" presId="urn:microsoft.com/office/officeart/2005/8/layout/vList5"/>
    <dgm:cxn modelId="{8BBE9D5C-9CB3-45D2-825E-5DDBEDF0D131}" type="presParOf" srcId="{448F736B-0A5A-413A-AF2D-0CF5801D99A0}" destId="{3E5FB534-7D4F-480F-8762-644A06455E50}" srcOrd="0" destOrd="0" presId="urn:microsoft.com/office/officeart/2005/8/layout/vList5"/>
    <dgm:cxn modelId="{744304AB-A5DD-4D59-8828-FB752A4E4194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Пожар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52A5F777-3769-41B2-82EA-CBB2F459AA31}" type="presOf" srcId="{649625B4-F833-49FA-9771-AE7F5C91FE88}" destId="{E5DE63CB-DBB4-4380-94C4-D6DB4DB00B07}" srcOrd="0" destOrd="0" presId="urn:microsoft.com/office/officeart/2005/8/layout/vList5"/>
    <dgm:cxn modelId="{2BED0F21-FD1C-4F90-8D5D-18B9B72B7E18}" type="presOf" srcId="{603CF226-72C4-4D5C-A246-CA4A4DEFA293}" destId="{448F736B-0A5A-413A-AF2D-0CF5801D99A0}" srcOrd="0" destOrd="0" presId="urn:microsoft.com/office/officeart/2005/8/layout/vList5"/>
    <dgm:cxn modelId="{A1C38660-DD1A-45F6-B0FE-A99EE578542E}" type="presParOf" srcId="{448F736B-0A5A-413A-AF2D-0CF5801D99A0}" destId="{3E5FB534-7D4F-480F-8762-644A06455E50}" srcOrd="0" destOrd="0" presId="urn:microsoft.com/office/officeart/2005/8/layout/vList5"/>
    <dgm:cxn modelId="{CEE025AC-D71D-435A-88BE-041191092ABD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</a:rPr>
            <a:t>Документ, удостоверяющий личность</a:t>
          </a:r>
          <a:endParaRPr lang="ru-RU" sz="14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2AE563C4-6487-42B6-9EB4-C8048AEF31C2}" type="presOf" srcId="{603CF226-72C4-4D5C-A246-CA4A4DEFA293}" destId="{448F736B-0A5A-413A-AF2D-0CF5801D99A0}" srcOrd="0" destOrd="0" presId="urn:microsoft.com/office/officeart/2005/8/layout/vList5"/>
    <dgm:cxn modelId="{14B25771-379B-444F-A116-1F7ACA064529}" type="presOf" srcId="{649625B4-F833-49FA-9771-AE7F5C91FE88}" destId="{E5DE63CB-DBB4-4380-94C4-D6DB4DB00B07}" srcOrd="0" destOrd="0" presId="urn:microsoft.com/office/officeart/2005/8/layout/vList5"/>
    <dgm:cxn modelId="{106EBC2B-5DB5-48ED-A84E-3D3E0C6FF037}" type="presParOf" srcId="{448F736B-0A5A-413A-AF2D-0CF5801D99A0}" destId="{3E5FB534-7D4F-480F-8762-644A06455E50}" srcOrd="0" destOrd="0" presId="urn:microsoft.com/office/officeart/2005/8/layout/vList5"/>
    <dgm:cxn modelId="{60387FC8-0F41-4A2C-8461-A0B355DE3A00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Стихийное бедствие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00905494-123A-4BCA-8682-964D87608EBD}" type="presOf" srcId="{603CF226-72C4-4D5C-A246-CA4A4DEFA293}" destId="{448F736B-0A5A-413A-AF2D-0CF5801D99A0}" srcOrd="0" destOrd="0" presId="urn:microsoft.com/office/officeart/2005/8/layout/vList5"/>
    <dgm:cxn modelId="{2ED55EC6-EF87-46C3-B70F-2EFEB1CE6844}" type="presOf" srcId="{649625B4-F833-49FA-9771-AE7F5C91FE88}" destId="{E5DE63CB-DBB4-4380-94C4-D6DB4DB00B07}" srcOrd="0" destOrd="0" presId="urn:microsoft.com/office/officeart/2005/8/layout/vList5"/>
    <dgm:cxn modelId="{B417CC06-C0EB-428A-A888-E996FA1419C8}" type="presParOf" srcId="{448F736B-0A5A-413A-AF2D-0CF5801D99A0}" destId="{3E5FB534-7D4F-480F-8762-644A06455E50}" srcOrd="0" destOrd="0" presId="urn:microsoft.com/office/officeart/2005/8/layout/vList5"/>
    <dgm:cxn modelId="{D00984B1-0B6F-4608-AFD9-55E78E4AF3AB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0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baseline="0" dirty="0" smtClean="0">
              <a:solidFill>
                <a:schemeClr val="tx1"/>
              </a:solidFill>
            </a:rPr>
            <a:t>Орган исполнительной государственной власти области</a:t>
          </a:r>
          <a:endParaRPr lang="ru-RU" sz="20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5EC3D2E7-F2B6-4F38-B6AE-38E39F90F963}" type="presOf" srcId="{603CF226-72C4-4D5C-A246-CA4A4DEFA293}" destId="{448F736B-0A5A-413A-AF2D-0CF5801D99A0}" srcOrd="0" destOrd="0" presId="urn:microsoft.com/office/officeart/2005/8/layout/vList5"/>
    <dgm:cxn modelId="{07EAB165-BAE8-41BC-9401-C98BDC5A51BC}" type="presOf" srcId="{649625B4-F833-49FA-9771-AE7F5C91FE88}" destId="{E5DE63CB-DBB4-4380-94C4-D6DB4DB00B07}" srcOrd="0" destOrd="0" presId="urn:microsoft.com/office/officeart/2005/8/layout/vList5"/>
    <dgm:cxn modelId="{544EA980-0CC7-40C8-9A29-DD22542E45B1}" type="presParOf" srcId="{448F736B-0A5A-413A-AF2D-0CF5801D99A0}" destId="{3E5FB534-7D4F-480F-8762-644A06455E50}" srcOrd="0" destOrd="0" presId="urn:microsoft.com/office/officeart/2005/8/layout/vList5"/>
    <dgm:cxn modelId="{2FAB5E36-D31E-4AED-8319-A57D1252D795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5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baseline="0" dirty="0" smtClean="0">
              <a:solidFill>
                <a:schemeClr val="tx1"/>
              </a:solidFill>
            </a:rPr>
            <a:t>Правовое консультирование в устной и письменной форме</a:t>
          </a:r>
          <a:endParaRPr lang="ru-RU" sz="20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00884448-A433-4B35-A965-7A93867F2410}" type="presOf" srcId="{603CF226-72C4-4D5C-A246-CA4A4DEFA293}" destId="{448F736B-0A5A-413A-AF2D-0CF5801D99A0}" srcOrd="0" destOrd="0" presId="urn:microsoft.com/office/officeart/2005/8/layout/vList5"/>
    <dgm:cxn modelId="{019F49AA-0BB3-4BAB-9884-7F64EC1ADD89}" type="presOf" srcId="{649625B4-F833-49FA-9771-AE7F5C91FE88}" destId="{E5DE63CB-DBB4-4380-94C4-D6DB4DB00B07}" srcOrd="0" destOrd="0" presId="urn:microsoft.com/office/officeart/2005/8/layout/vList5"/>
    <dgm:cxn modelId="{BA633D8A-B128-4277-9E92-34B4BC7707E2}" type="presParOf" srcId="{448F736B-0A5A-413A-AF2D-0CF5801D99A0}" destId="{3E5FB534-7D4F-480F-8762-644A06455E50}" srcOrd="0" destOrd="0" presId="urn:microsoft.com/office/officeart/2005/8/layout/vList5"/>
    <dgm:cxn modelId="{55D6CDFF-16AF-49D8-A2E0-5FDD812A1AB3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30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В срок не более </a:t>
          </a:r>
          <a:r>
            <a:rPr lang="ru-RU" sz="1800" b="1" baseline="0" dirty="0" smtClean="0">
              <a:solidFill>
                <a:schemeClr val="tx1"/>
              </a:solidFill>
            </a:rPr>
            <a:t>3-х рабочих дней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C2EEA585-5073-4A54-9437-2E8A00C9B9EE}" type="presOf" srcId="{603CF226-72C4-4D5C-A246-CA4A4DEFA293}" destId="{448F736B-0A5A-413A-AF2D-0CF5801D99A0}" srcOrd="0" destOrd="0" presId="urn:microsoft.com/office/officeart/2005/8/layout/vList5"/>
    <dgm:cxn modelId="{341A5DB0-E34C-47FD-804E-758A368A545A}" type="presOf" srcId="{649625B4-F833-49FA-9771-AE7F5C91FE88}" destId="{E5DE63CB-DBB4-4380-94C4-D6DB4DB00B07}" srcOrd="0" destOrd="0" presId="urn:microsoft.com/office/officeart/2005/8/layout/vList5"/>
    <dgm:cxn modelId="{82D84EB0-AB35-4B55-AD4E-65CF91CD8CE4}" type="presParOf" srcId="{448F736B-0A5A-413A-AF2D-0CF5801D99A0}" destId="{3E5FB534-7D4F-480F-8762-644A06455E50}" srcOrd="0" destOrd="0" presId="urn:microsoft.com/office/officeart/2005/8/layout/vList5"/>
    <dgm:cxn modelId="{D4F3CCBF-32F9-4BBF-BBB1-041EBD3C62C9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3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200" baseline="0" dirty="0" smtClean="0">
              <a:solidFill>
                <a:schemeClr val="tx1"/>
              </a:solidFill>
            </a:rPr>
            <a:t>Документ, подтверждающий отнесение к категории граждан, имеющих право на бесплатную юридическую помощь</a:t>
          </a:r>
          <a:endParaRPr lang="ru-RU" sz="12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767F4751-CAE4-496C-B862-78DB81CF62F6}" type="presOf" srcId="{649625B4-F833-49FA-9771-AE7F5C91FE88}" destId="{E5DE63CB-DBB4-4380-94C4-D6DB4DB00B07}" srcOrd="0" destOrd="0" presId="urn:microsoft.com/office/officeart/2005/8/layout/vList5"/>
    <dgm:cxn modelId="{9D863351-C494-4FCE-B208-E621932AF0A7}" type="presOf" srcId="{603CF226-72C4-4D5C-A246-CA4A4DEFA293}" destId="{448F736B-0A5A-413A-AF2D-0CF5801D99A0}" srcOrd="0" destOrd="0" presId="urn:microsoft.com/office/officeart/2005/8/layout/vList5"/>
    <dgm:cxn modelId="{0F81E185-F798-4DBF-B48A-F92EFCB6B5C1}" type="presParOf" srcId="{448F736B-0A5A-413A-AF2D-0CF5801D99A0}" destId="{3E5FB534-7D4F-480F-8762-644A06455E50}" srcOrd="0" destOrd="0" presId="urn:microsoft.com/office/officeart/2005/8/layout/vList5"/>
    <dgm:cxn modelId="{4C739DB9-C76C-4A03-94B1-D0BF529EF38E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Правовое консультирование в устной и письменной форме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29F3D24E-798A-4191-995B-B55AF1E3B097}" type="presOf" srcId="{603CF226-72C4-4D5C-A246-CA4A4DEFA293}" destId="{448F736B-0A5A-413A-AF2D-0CF5801D99A0}" srcOrd="0" destOrd="0" presId="urn:microsoft.com/office/officeart/2005/8/layout/vList5"/>
    <dgm:cxn modelId="{6A52665B-009E-490C-9C88-4F3D4B59B247}" type="presOf" srcId="{649625B4-F833-49FA-9771-AE7F5C91FE88}" destId="{E5DE63CB-DBB4-4380-94C4-D6DB4DB00B07}" srcOrd="0" destOrd="0" presId="urn:microsoft.com/office/officeart/2005/8/layout/vList5"/>
    <dgm:cxn modelId="{166B13C2-13DA-44D6-BD27-ED6B73E3B0D2}" type="presParOf" srcId="{448F736B-0A5A-413A-AF2D-0CF5801D99A0}" destId="{3E5FB534-7D4F-480F-8762-644A06455E50}" srcOrd="0" destOrd="0" presId="urn:microsoft.com/office/officeart/2005/8/layout/vList5"/>
    <dgm:cxn modelId="{DDAE4B8F-8673-435A-B7FC-D817664C9DF7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В пределах компетенции органа исполнительной государственной власти области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57202" custScaleY="63025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BF232937-C632-47CF-BFF3-2785E171D3C8}" type="presOf" srcId="{603CF226-72C4-4D5C-A246-CA4A4DEFA293}" destId="{448F736B-0A5A-413A-AF2D-0CF5801D99A0}" srcOrd="0" destOrd="0" presId="urn:microsoft.com/office/officeart/2005/8/layout/vList5"/>
    <dgm:cxn modelId="{BDE27079-8E75-46C0-A590-39E34F45425E}" type="presOf" srcId="{649625B4-F833-49FA-9771-AE7F5C91FE88}" destId="{E5DE63CB-DBB4-4380-94C4-D6DB4DB00B07}" srcOrd="0" destOrd="0" presId="urn:microsoft.com/office/officeart/2005/8/layout/vList5"/>
    <dgm:cxn modelId="{500C6046-8918-4F1C-9698-1037E190DB1B}" type="presParOf" srcId="{448F736B-0A5A-413A-AF2D-0CF5801D99A0}" destId="{3E5FB534-7D4F-480F-8762-644A06455E50}" srcOrd="0" destOrd="0" presId="urn:microsoft.com/office/officeart/2005/8/layout/vList5"/>
    <dgm:cxn modelId="{8FF4197F-2F63-48D3-9C61-0B63FB94703F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Составление документов правового характера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65701" custScaleY="6410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5E3D9-C4F5-4CB7-B943-09669AF6ED41}" type="presOf" srcId="{603CF226-72C4-4D5C-A246-CA4A4DEFA293}" destId="{448F736B-0A5A-413A-AF2D-0CF5801D99A0}" srcOrd="0" destOrd="0" presId="urn:microsoft.com/office/officeart/2005/8/layout/vList5"/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F8FA9D65-9764-4E2D-A2E9-A3658E603018}" type="presOf" srcId="{649625B4-F833-49FA-9771-AE7F5C91FE88}" destId="{E5DE63CB-DBB4-4380-94C4-D6DB4DB00B07}" srcOrd="0" destOrd="0" presId="urn:microsoft.com/office/officeart/2005/8/layout/vList5"/>
    <dgm:cxn modelId="{2A8C65D4-5A50-4CEA-9BC1-D1094B8C2673}" type="presParOf" srcId="{448F736B-0A5A-413A-AF2D-0CF5801D99A0}" destId="{3E5FB534-7D4F-480F-8762-644A06455E50}" srcOrd="0" destOrd="0" presId="urn:microsoft.com/office/officeart/2005/8/layout/vList5"/>
    <dgm:cxn modelId="{C2B0FA25-446C-4D82-8827-31E7D563E1B0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3CF226-72C4-4D5C-A246-CA4A4DEFA293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49625B4-F833-49FA-9771-AE7F5C91FE8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baseline="0" dirty="0" smtClean="0">
              <a:solidFill>
                <a:schemeClr val="tx1"/>
              </a:solidFill>
            </a:rPr>
            <a:t>Возмещение вреда, причиненного смертью кормильца, увечьем или иным повреждением здоровья, связанным с трудовой деятельностью</a:t>
          </a:r>
          <a:endParaRPr lang="ru-RU" sz="1800" baseline="0" dirty="0">
            <a:solidFill>
              <a:schemeClr val="tx1"/>
            </a:solidFill>
          </a:endParaRPr>
        </a:p>
      </dgm:t>
    </dgm:pt>
    <dgm:pt modelId="{B598FE41-93B8-4300-A9F4-C7D67489B830}" type="sibTrans" cxnId="{6017CA3A-4D8F-4B64-B186-22781076CB67}">
      <dgm:prSet/>
      <dgm:spPr/>
      <dgm:t>
        <a:bodyPr/>
        <a:lstStyle/>
        <a:p>
          <a:endParaRPr lang="ru-RU"/>
        </a:p>
      </dgm:t>
    </dgm:pt>
    <dgm:pt modelId="{7794F57B-34DC-4FD2-8DA8-008FD255CF21}" type="parTrans" cxnId="{6017CA3A-4D8F-4B64-B186-22781076CB67}">
      <dgm:prSet/>
      <dgm:spPr/>
      <dgm:t>
        <a:bodyPr/>
        <a:lstStyle/>
        <a:p>
          <a:endParaRPr lang="ru-RU"/>
        </a:p>
      </dgm:t>
    </dgm:pt>
    <dgm:pt modelId="{448F736B-0A5A-413A-AF2D-0CF5801D99A0}" type="pres">
      <dgm:prSet presAssocID="{603CF226-72C4-4D5C-A246-CA4A4DEFA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FB534-7D4F-480F-8762-644A06455E50}" type="pres">
      <dgm:prSet presAssocID="{649625B4-F833-49FA-9771-AE7F5C91FE88}" presName="linNode" presStyleCnt="0"/>
      <dgm:spPr/>
    </dgm:pt>
    <dgm:pt modelId="{E5DE63CB-DBB4-4380-94C4-D6DB4DB00B07}" type="pres">
      <dgm:prSet presAssocID="{649625B4-F833-49FA-9771-AE7F5C91FE88}" presName="parentText" presStyleLbl="node1" presStyleIdx="0" presStyleCnt="1" custScaleX="257202" custScaleY="90998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17CA3A-4D8F-4B64-B186-22781076CB67}" srcId="{603CF226-72C4-4D5C-A246-CA4A4DEFA293}" destId="{649625B4-F833-49FA-9771-AE7F5C91FE88}" srcOrd="0" destOrd="0" parTransId="{7794F57B-34DC-4FD2-8DA8-008FD255CF21}" sibTransId="{B598FE41-93B8-4300-A9F4-C7D67489B830}"/>
    <dgm:cxn modelId="{636525E8-DA01-43B9-AF1A-07EF8BAAAE35}" type="presOf" srcId="{603CF226-72C4-4D5C-A246-CA4A4DEFA293}" destId="{448F736B-0A5A-413A-AF2D-0CF5801D99A0}" srcOrd="0" destOrd="0" presId="urn:microsoft.com/office/officeart/2005/8/layout/vList5"/>
    <dgm:cxn modelId="{E25D322D-45CD-4A72-968A-2C94FF9E575E}" type="presOf" srcId="{649625B4-F833-49FA-9771-AE7F5C91FE88}" destId="{E5DE63CB-DBB4-4380-94C4-D6DB4DB00B07}" srcOrd="0" destOrd="0" presId="urn:microsoft.com/office/officeart/2005/8/layout/vList5"/>
    <dgm:cxn modelId="{48F14843-B513-4881-A52E-1D49E54CE01C}" type="presParOf" srcId="{448F736B-0A5A-413A-AF2D-0CF5801D99A0}" destId="{3E5FB534-7D4F-480F-8762-644A06455E50}" srcOrd="0" destOrd="0" presId="urn:microsoft.com/office/officeart/2005/8/layout/vList5"/>
    <dgm:cxn modelId="{55C17F0C-0E88-4083-86A8-58CD290AECA3}" type="presParOf" srcId="{3E5FB534-7D4F-480F-8762-644A06455E50}" destId="{E5DE63CB-DBB4-4380-94C4-D6DB4DB00B0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288461" y="528675"/>
          <a:ext cx="3245188" cy="158602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>
              <a:solidFill>
                <a:schemeClr val="tx1"/>
              </a:solidFill>
            </a:rPr>
            <a:t>Органы исполнительной государственной власти области и подведомственные им учреждения</a:t>
          </a:r>
          <a:endParaRPr lang="ru-RU" sz="1900" kern="1200" baseline="0" dirty="0">
            <a:solidFill>
              <a:schemeClr val="tx1"/>
            </a:solidFill>
          </a:endParaRPr>
        </a:p>
      </dsp:txBody>
      <dsp:txXfrm>
        <a:off x="288461" y="528675"/>
        <a:ext cx="3245188" cy="158602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174687" y="78805"/>
          <a:ext cx="4367273" cy="165499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Назначение, перерасчет и взыскание страховых пенсий по старости, инвалидности, по потере кормильца, пособий в связи с трудовым увечьем или профессиональным заболеванием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174687" y="78805"/>
        <a:ext cx="4367273" cy="165499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5919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Автомобильные дороги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591993"/>
      </dsp:txXfrm>
    </dsp:sp>
    <dsp:sp modelId="{051F1DFB-02B8-46F6-8092-C3B9EBC445DB}">
      <dsp:nvSpPr>
        <dsp:cNvPr id="0" name=""/>
        <dsp:cNvSpPr/>
      </dsp:nvSpPr>
      <dsp:spPr>
        <a:xfrm rot="10001">
          <a:off x="3707309" y="49377"/>
          <a:ext cx="599852" cy="400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001">
        <a:off x="3707309" y="49377"/>
        <a:ext cx="599852" cy="400243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62143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дорожного хозяйства и транспорта области, тел. 8 (8172) 23-00-50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62143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Акты гражданского состояния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604201"/>
      </dsp:txXfrm>
    </dsp:sp>
    <dsp:sp modelId="{051F1DFB-02B8-46F6-8092-C3B9EBC445DB}">
      <dsp:nvSpPr>
        <dsp:cNvPr id="0" name=""/>
        <dsp:cNvSpPr/>
      </dsp:nvSpPr>
      <dsp:spPr>
        <a:xfrm rot="21582817">
          <a:off x="3704856" y="65289"/>
          <a:ext cx="601499" cy="355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582817">
        <a:off x="3704856" y="65289"/>
        <a:ext cx="601499" cy="355771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5357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Управление записи актов гражданского состояния области, тел. 8 (8172) 72-84-78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55357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Архитектура и градостроительство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528675"/>
      </dsp:txXfrm>
    </dsp:sp>
    <dsp:sp modelId="{051F1DFB-02B8-46F6-8092-C3B9EBC445DB}">
      <dsp:nvSpPr>
        <dsp:cNvPr id="0" name=""/>
        <dsp:cNvSpPr/>
      </dsp:nvSpPr>
      <dsp:spPr>
        <a:xfrm rot="21585060">
          <a:off x="3714279" y="57119"/>
          <a:ext cx="616953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21585060">
        <a:off x="3714279" y="57119"/>
        <a:ext cx="616953" cy="311299"/>
      </dsp:txXfrm>
    </dsp:sp>
    <dsp:sp modelId="{EC8B3124-3869-450D-8C6D-54820EF55190}">
      <dsp:nvSpPr>
        <dsp:cNvPr id="0" name=""/>
        <dsp:cNvSpPr/>
      </dsp:nvSpPr>
      <dsp:spPr>
        <a:xfrm>
          <a:off x="4635320" y="0"/>
          <a:ext cx="4260076" cy="48438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Комитет архитектуры и градостроительства области, тел. 8 (8172) 23-01-74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35320" y="0"/>
        <a:ext cx="4260076" cy="48438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Ветеринария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16733" y="57665"/>
          <a:ext cx="615305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16733" y="57665"/>
        <a:ext cx="615305" cy="266828"/>
      </dsp:txXfrm>
    </dsp:sp>
    <dsp:sp modelId="{EC8B3124-3869-450D-8C6D-54820EF55190}">
      <dsp:nvSpPr>
        <dsp:cNvPr id="0" name=""/>
        <dsp:cNvSpPr/>
      </dsp:nvSpPr>
      <dsp:spPr>
        <a:xfrm>
          <a:off x="4635320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kern="1200" dirty="0" smtClean="0">
              <a:solidFill>
                <a:schemeClr val="tx1"/>
              </a:solidFill>
            </a:rPr>
            <a:t>Управление ветеринарии с государственной ветеринарной инспекцией </a:t>
          </a:r>
          <a:r>
            <a:rPr lang="ru-RU" sz="1100" kern="1200" dirty="0" smtClean="0">
              <a:solidFill>
                <a:schemeClr val="tx1"/>
              </a:solidFill>
            </a:rPr>
            <a:t>области, тел. 8 (8172) 23-02-06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35320" y="0"/>
        <a:ext cx="4260076" cy="45315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Государственная служба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528675"/>
      </dsp:txXfrm>
    </dsp:sp>
    <dsp:sp modelId="{051F1DFB-02B8-46F6-8092-C3B9EBC445DB}">
      <dsp:nvSpPr>
        <dsp:cNvPr id="0" name=""/>
        <dsp:cNvSpPr/>
      </dsp:nvSpPr>
      <dsp:spPr>
        <a:xfrm rot="21591845">
          <a:off x="3707310" y="61776"/>
          <a:ext cx="599851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21591845">
        <a:off x="3707310" y="61776"/>
        <a:ext cx="599851" cy="311299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0466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государственной службы и кадровой политики области, тел. 8 (8172) 23-02-03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504667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Государственный жилищный надзор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7310" y="57665"/>
          <a:ext cx="599849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7310" y="57665"/>
        <a:ext cx="599849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Государственная жилищная инспекция 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 (8172) 23-01-76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Занятость населения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7310" y="57665"/>
          <a:ext cx="599849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7310" y="57665"/>
        <a:ext cx="599849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/>
              </a:solidFill>
            </a:rPr>
            <a:t>Департамент труда и занятости области, тел. 8 (8172) 23-00-60</a:t>
          </a:r>
          <a:endParaRPr lang="ru-RU" sz="105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Закупка товаров, работ, услуг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377625"/>
      </dsp:txXfrm>
    </dsp:sp>
    <dsp:sp modelId="{051F1DFB-02B8-46F6-8092-C3B9EBC445DB}">
      <dsp:nvSpPr>
        <dsp:cNvPr id="0" name=""/>
        <dsp:cNvSpPr/>
      </dsp:nvSpPr>
      <dsp:spPr>
        <a:xfrm>
          <a:off x="3707310" y="48054"/>
          <a:ext cx="599849" cy="222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07310" y="48054"/>
        <a:ext cx="599849" cy="222356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Комитет государственного заказа области, тел. 8(8172) 23-01-60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377625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Строительство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528675"/>
      </dsp:txXfrm>
    </dsp:sp>
    <dsp:sp modelId="{051F1DFB-02B8-46F6-8092-C3B9EBC445DB}">
      <dsp:nvSpPr>
        <dsp:cNvPr id="0" name=""/>
        <dsp:cNvSpPr/>
      </dsp:nvSpPr>
      <dsp:spPr>
        <a:xfrm>
          <a:off x="3707310" y="67276"/>
          <a:ext cx="599849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707310" y="67276"/>
        <a:ext cx="599849" cy="311299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Департамент строительства области, тел. 8(8172) 23-02-05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5286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597118" y="1057348"/>
          <a:ext cx="3102430" cy="173707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>
              <a:solidFill>
                <a:schemeClr val="tx1"/>
              </a:solidFill>
            </a:rPr>
            <a:t>Адвокаты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baseline="0" dirty="0" smtClean="0">
              <a:solidFill>
                <a:schemeClr val="tx1"/>
              </a:solidFill>
            </a:rPr>
            <a:t>Вологодской области</a:t>
          </a:r>
          <a:endParaRPr lang="ru-RU" sz="1900" kern="1200" baseline="0" dirty="0">
            <a:solidFill>
              <a:schemeClr val="tx1"/>
            </a:solidFill>
          </a:endParaRPr>
        </a:p>
      </dsp:txBody>
      <dsp:txXfrm>
        <a:off x="597118" y="1057348"/>
        <a:ext cx="3102430" cy="1737078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Здоровье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7310" y="57665"/>
          <a:ext cx="599849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7310" y="57665"/>
        <a:ext cx="599849" cy="266828"/>
      </dsp:txXfrm>
    </dsp:sp>
    <dsp:sp modelId="{EC8B3124-3869-450D-8C6D-54820EF55190}">
      <dsp:nvSpPr>
        <dsp:cNvPr id="0" name=""/>
        <dsp:cNvSpPr/>
      </dsp:nvSpPr>
      <dsp:spPr>
        <a:xfrm>
          <a:off x="4602823" y="-67342"/>
          <a:ext cx="4260076" cy="58783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</a:t>
          </a:r>
          <a:r>
            <a:rPr lang="ru-RU" sz="1200" b="0" kern="1200" baseline="0" dirty="0" smtClean="0">
              <a:solidFill>
                <a:schemeClr val="tx1"/>
              </a:solidFill>
            </a:rPr>
            <a:t>здравоохранения </a:t>
          </a:r>
          <a:r>
            <a:rPr lang="ru-RU" sz="1200" kern="1200" dirty="0" smtClean="0">
              <a:solidFill>
                <a:schemeClr val="tx1"/>
              </a:solidFill>
            </a:rPr>
            <a:t>области, тел. 8(8172)23-00-70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-67342"/>
        <a:ext cx="4260076" cy="587834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67972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Имущество области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679726"/>
      </dsp:txXfrm>
    </dsp:sp>
    <dsp:sp modelId="{051F1DFB-02B8-46F6-8092-C3B9EBC445DB}">
      <dsp:nvSpPr>
        <dsp:cNvPr id="0" name=""/>
        <dsp:cNvSpPr/>
      </dsp:nvSpPr>
      <dsp:spPr>
        <a:xfrm rot="21580656">
          <a:off x="3707306" y="73451"/>
          <a:ext cx="599859" cy="4002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21580656">
        <a:off x="3707306" y="73451"/>
        <a:ext cx="599859" cy="400243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6227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</a:t>
          </a:r>
          <a:r>
            <a:rPr lang="ru-RU" sz="1200" b="0" kern="1200" baseline="0" dirty="0" smtClean="0">
              <a:solidFill>
                <a:schemeClr val="tx1"/>
              </a:solidFill>
            </a:rPr>
            <a:t>имущественных отношений </a:t>
          </a:r>
          <a:r>
            <a:rPr lang="ru-RU" sz="1200" kern="1200" dirty="0" smtClean="0">
              <a:solidFill>
                <a:schemeClr val="tx1"/>
              </a:solidFill>
            </a:rPr>
            <a:t>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8(8172) 23-00-80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622775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0" y="0"/>
          <a:ext cx="3338146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Информатизация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0"/>
        <a:ext cx="3338146" cy="604201"/>
      </dsp:txXfrm>
    </dsp:sp>
    <dsp:sp modelId="{051F1DFB-02B8-46F6-8092-C3B9EBC445DB}">
      <dsp:nvSpPr>
        <dsp:cNvPr id="0" name=""/>
        <dsp:cNvSpPr/>
      </dsp:nvSpPr>
      <dsp:spPr>
        <a:xfrm rot="21582817">
          <a:off x="3704851" y="65289"/>
          <a:ext cx="601502" cy="355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582817">
        <a:off x="3704851" y="65289"/>
        <a:ext cx="601502" cy="355771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5357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Комитет информационных технологий  и телекоммуникаций области, тел. 8(8172) 23-02-08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553578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Использование, охрана, защита лесов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604201"/>
      </dsp:txXfrm>
    </dsp:sp>
    <dsp:sp modelId="{051F1DFB-02B8-46F6-8092-C3B9EBC445DB}">
      <dsp:nvSpPr>
        <dsp:cNvPr id="0" name=""/>
        <dsp:cNvSpPr/>
      </dsp:nvSpPr>
      <dsp:spPr>
        <a:xfrm>
          <a:off x="3704859" y="76887"/>
          <a:ext cx="601491" cy="355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704859" y="76887"/>
        <a:ext cx="601491" cy="355771"/>
      </dsp:txXfrm>
    </dsp:sp>
    <dsp:sp modelId="{EC8B3124-3869-450D-8C6D-54820EF55190}">
      <dsp:nvSpPr>
        <dsp:cNvPr id="0" name=""/>
        <dsp:cNvSpPr/>
      </dsp:nvSpPr>
      <dsp:spPr>
        <a:xfrm>
          <a:off x="4602823" y="-15811"/>
          <a:ext cx="4260076" cy="63582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лесного комплекса области,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тел. 8 (8172) 72-03-03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-15811"/>
        <a:ext cx="4260076" cy="635824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Культура и туризм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4859" y="57665"/>
          <a:ext cx="601491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4859" y="57665"/>
        <a:ext cx="601491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культуры и туризма 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8(8172) 23-00-90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Обеспечение мировых судей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7310" y="57665"/>
          <a:ext cx="599849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707310" y="57665"/>
        <a:ext cx="599849" cy="266828"/>
      </dsp:txXfrm>
    </dsp:sp>
    <dsp:sp modelId="{EC8B3124-3869-450D-8C6D-54820EF55190}">
      <dsp:nvSpPr>
        <dsp:cNvPr id="0" name=""/>
        <dsp:cNvSpPr/>
      </dsp:nvSpPr>
      <dsp:spPr>
        <a:xfrm>
          <a:off x="4602823" y="-10817"/>
          <a:ext cx="4260076" cy="47478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по обеспечению деятельности мировых судей области, тел. 8(8172) 76-97-52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-10817"/>
        <a:ext cx="4260076" cy="474785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Образование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4859" y="57665"/>
          <a:ext cx="601491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4859" y="57665"/>
        <a:ext cx="601491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образования 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 (8172) 23-01-07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Объекты культурного наследия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528675"/>
      </dsp:txXfrm>
    </dsp:sp>
    <dsp:sp modelId="{051F1DFB-02B8-46F6-8092-C3B9EBC445DB}">
      <dsp:nvSpPr>
        <dsp:cNvPr id="0" name=""/>
        <dsp:cNvSpPr/>
      </dsp:nvSpPr>
      <dsp:spPr>
        <a:xfrm rot="21584954">
          <a:off x="3707308" y="57128"/>
          <a:ext cx="599855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21584954">
        <a:off x="3707308" y="57128"/>
        <a:ext cx="599855" cy="311299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8438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Комитет по охране объектов культурного наследия области, тел. 8 (8172) 23-00-97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484380"/>
      </dsp:txXfrm>
    </dsp:sp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Охрана окружающей среды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377625"/>
      </dsp:txXfrm>
    </dsp:sp>
    <dsp:sp modelId="{051F1DFB-02B8-46F6-8092-C3B9EBC445DB}">
      <dsp:nvSpPr>
        <dsp:cNvPr id="0" name=""/>
        <dsp:cNvSpPr/>
      </dsp:nvSpPr>
      <dsp:spPr>
        <a:xfrm>
          <a:off x="3704859" y="48054"/>
          <a:ext cx="601491" cy="222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04859" y="48054"/>
        <a:ext cx="601491" cy="222356"/>
      </dsp:txXfrm>
    </dsp:sp>
    <dsp:sp modelId="{EC8B3124-3869-450D-8C6D-54820EF55190}">
      <dsp:nvSpPr>
        <dsp:cNvPr id="0" name=""/>
        <dsp:cNvSpPr/>
      </dsp:nvSpPr>
      <dsp:spPr>
        <a:xfrm>
          <a:off x="4602823" y="-103735"/>
          <a:ext cx="4260076" cy="58509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Департамент природных ресурсов и охраны окружающей среды области, тел. 8 (8172) 23-01-10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4602823" y="-103735"/>
        <a:ext cx="4260076" cy="585095"/>
      </dsp:txXfrm>
    </dsp:sp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Охота, охотничьи ресурсы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377625"/>
      </dsp:txXfrm>
    </dsp:sp>
    <dsp:sp modelId="{051F1DFB-02B8-46F6-8092-C3B9EBC445DB}">
      <dsp:nvSpPr>
        <dsp:cNvPr id="0" name=""/>
        <dsp:cNvSpPr/>
      </dsp:nvSpPr>
      <dsp:spPr>
        <a:xfrm>
          <a:off x="3707310" y="48054"/>
          <a:ext cx="599849" cy="222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07310" y="48054"/>
        <a:ext cx="599849" cy="222356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Департамент по охране, контролю и регулированию использования объектов животного мира области, тел. 8 (8172) 23-00-88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4602823" y="0"/>
        <a:ext cx="4260076" cy="3776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49497" y="366639"/>
          <a:ext cx="2178007" cy="130589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</a:rPr>
            <a:t>Заявление с указанием вида необходимой помощи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49497" y="366639"/>
        <a:ext cx="2178007" cy="1305897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Регулирование тарифов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4859" y="57665"/>
          <a:ext cx="601491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4859" y="57665"/>
        <a:ext cx="601491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Департамент топливно-энергетического комплекса и тарифного регулирования области, тел. 8 (8172) 23-01-30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0" y="0"/>
          <a:ext cx="3342510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Самоходные машины, др. техника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0"/>
        <a:ext cx="3342510" cy="604201"/>
      </dsp:txXfrm>
    </dsp:sp>
    <dsp:sp modelId="{051F1DFB-02B8-46F6-8092-C3B9EBC445DB}">
      <dsp:nvSpPr>
        <dsp:cNvPr id="0" name=""/>
        <dsp:cNvSpPr/>
      </dsp:nvSpPr>
      <dsp:spPr>
        <a:xfrm>
          <a:off x="3710474" y="76887"/>
          <a:ext cx="603554" cy="355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3710474" y="76887"/>
        <a:ext cx="603554" cy="355771"/>
      </dsp:txXfrm>
    </dsp:sp>
    <dsp:sp modelId="{EC8B3124-3869-450D-8C6D-54820EF55190}">
      <dsp:nvSpPr>
        <dsp:cNvPr id="0" name=""/>
        <dsp:cNvSpPr/>
      </dsp:nvSpPr>
      <dsp:spPr>
        <a:xfrm>
          <a:off x="4611517" y="0"/>
          <a:ext cx="4248597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Управление государственной инспекции по надзору за техническим состоянием самоходных машин и других видов техники области, тел. 8 (8172) 23-01-84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4611517" y="0"/>
        <a:ext cx="4248597" cy="604201"/>
      </dsp:txXfrm>
    </dsp:sp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458" y="0"/>
          <a:ext cx="333814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Сельское хозяйство и продовольственные ресурсы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458" y="0"/>
        <a:ext cx="3338146" cy="528675"/>
      </dsp:txXfrm>
    </dsp:sp>
    <dsp:sp modelId="{051F1DFB-02B8-46F6-8092-C3B9EBC445DB}">
      <dsp:nvSpPr>
        <dsp:cNvPr id="0" name=""/>
        <dsp:cNvSpPr/>
      </dsp:nvSpPr>
      <dsp:spPr>
        <a:xfrm>
          <a:off x="3707310" y="67276"/>
          <a:ext cx="599849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707310" y="67276"/>
        <a:ext cx="599849" cy="311299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Департамент сельского хозяйства и продовольственных ресурсов области, тел. 8 (8172) 23-01-20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4602823" y="0"/>
        <a:ext cx="4260076" cy="528675"/>
      </dsp:txXfrm>
    </dsp:sp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6253" y="0"/>
          <a:ext cx="328428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Социальная защита населения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253" y="0"/>
        <a:ext cx="3284286" cy="453150"/>
      </dsp:txXfrm>
    </dsp:sp>
    <dsp:sp modelId="{051F1DFB-02B8-46F6-8092-C3B9EBC445DB}">
      <dsp:nvSpPr>
        <dsp:cNvPr id="0" name=""/>
        <dsp:cNvSpPr/>
      </dsp:nvSpPr>
      <dsp:spPr>
        <a:xfrm>
          <a:off x="3664607" y="57665"/>
          <a:ext cx="613565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664607" y="57665"/>
        <a:ext cx="613565" cy="266828"/>
      </dsp:txXfrm>
    </dsp:sp>
    <dsp:sp modelId="{EC8B3124-3869-450D-8C6D-54820EF55190}">
      <dsp:nvSpPr>
        <dsp:cNvPr id="0" name=""/>
        <dsp:cNvSpPr/>
      </dsp:nvSpPr>
      <dsp:spPr>
        <a:xfrm>
          <a:off x="4580595" y="0"/>
          <a:ext cx="4222502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социальной защиты населения области, тел. 8 (8172) 23-01-36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580595" y="0"/>
        <a:ext cx="4222502" cy="453150"/>
      </dsp:txXfrm>
    </dsp:sp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3555" y="0"/>
          <a:ext cx="3323311" cy="518709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Социальная безопасность</a:t>
          </a:r>
        </a:p>
      </dsp:txBody>
      <dsp:txXfrm>
        <a:off x="3555" y="0"/>
        <a:ext cx="3323311" cy="518709"/>
      </dsp:txXfrm>
    </dsp:sp>
    <dsp:sp modelId="{051F1DFB-02B8-46F6-8092-C3B9EBC445DB}">
      <dsp:nvSpPr>
        <dsp:cNvPr id="0" name=""/>
        <dsp:cNvSpPr/>
      </dsp:nvSpPr>
      <dsp:spPr>
        <a:xfrm rot="3384">
          <a:off x="3693528" y="64570"/>
          <a:ext cx="601418" cy="311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3384">
        <a:off x="3693528" y="64570"/>
        <a:ext cx="601418" cy="311299"/>
      </dsp:txXfrm>
    </dsp:sp>
    <dsp:sp modelId="{EC8B3124-3869-450D-8C6D-54820EF55190}">
      <dsp:nvSpPr>
        <dsp:cNvPr id="0" name=""/>
        <dsp:cNvSpPr/>
      </dsp:nvSpPr>
      <dsp:spPr>
        <a:xfrm>
          <a:off x="4591383" y="0"/>
          <a:ext cx="4271213" cy="52867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Комитет гражданской защиты и социальной безопасности области, тел. 8 (8172) 23-01-72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591383" y="0"/>
        <a:ext cx="4271213" cy="528675"/>
      </dsp:txXfrm>
    </dsp:sp>
  </dsp:spTree>
</dsp:drawing>
</file>

<file path=ppt/diagrams/drawing3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0" y="0"/>
          <a:ext cx="3338146" cy="604201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Социально-экономическое развитие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0"/>
        <a:ext cx="3338146" cy="604201"/>
      </dsp:txXfrm>
    </dsp:sp>
    <dsp:sp modelId="{051F1DFB-02B8-46F6-8092-C3B9EBC445DB}">
      <dsp:nvSpPr>
        <dsp:cNvPr id="0" name=""/>
        <dsp:cNvSpPr/>
      </dsp:nvSpPr>
      <dsp:spPr>
        <a:xfrm rot="21582817">
          <a:off x="3704851" y="65289"/>
          <a:ext cx="601502" cy="3557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21582817">
        <a:off x="3704851" y="65289"/>
        <a:ext cx="601502" cy="355771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55357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Департамент стратегического планирования </a:t>
          </a:r>
          <a:r>
            <a:rPr lang="ru-RU" sz="1200" kern="1200" dirty="0" smtClean="0">
              <a:solidFill>
                <a:schemeClr val="tx1"/>
              </a:solidFill>
            </a:rPr>
            <a:t>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 (8172) 23-01-65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553578"/>
      </dsp:txXfrm>
    </dsp:sp>
  </dsp:spTree>
</dsp:drawing>
</file>

<file path=ppt/diagrams/drawing3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0" y="0"/>
          <a:ext cx="333814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Физическая культура и спорт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0"/>
        <a:ext cx="3338146" cy="453150"/>
      </dsp:txXfrm>
    </dsp:sp>
    <dsp:sp modelId="{051F1DFB-02B8-46F6-8092-C3B9EBC445DB}">
      <dsp:nvSpPr>
        <dsp:cNvPr id="0" name=""/>
        <dsp:cNvSpPr/>
      </dsp:nvSpPr>
      <dsp:spPr>
        <a:xfrm>
          <a:off x="3704855" y="57665"/>
          <a:ext cx="601494" cy="2668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704855" y="57665"/>
        <a:ext cx="601494" cy="266828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453150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Департамент физической культуры и спорта 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 (8172) 23-01-70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453150"/>
      </dsp:txXfrm>
    </dsp:sp>
  </dsp:spTree>
</dsp:drawing>
</file>

<file path=ppt/diagrams/drawing3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B84DE-8367-4E6F-B3F6-3BDC22634094}">
      <dsp:nvSpPr>
        <dsp:cNvPr id="0" name=""/>
        <dsp:cNvSpPr/>
      </dsp:nvSpPr>
      <dsp:spPr>
        <a:xfrm>
          <a:off x="0" y="0"/>
          <a:ext cx="333814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 Экономическая сфера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0"/>
        <a:ext cx="3338146" cy="377625"/>
      </dsp:txXfrm>
    </dsp:sp>
    <dsp:sp modelId="{051F1DFB-02B8-46F6-8092-C3B9EBC445DB}">
      <dsp:nvSpPr>
        <dsp:cNvPr id="0" name=""/>
        <dsp:cNvSpPr/>
      </dsp:nvSpPr>
      <dsp:spPr>
        <a:xfrm>
          <a:off x="3704855" y="48054"/>
          <a:ext cx="601494" cy="2223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704855" y="48054"/>
        <a:ext cx="601494" cy="222356"/>
      </dsp:txXfrm>
    </dsp:sp>
    <dsp:sp modelId="{EC8B3124-3869-450D-8C6D-54820EF55190}">
      <dsp:nvSpPr>
        <dsp:cNvPr id="0" name=""/>
        <dsp:cNvSpPr/>
      </dsp:nvSpPr>
      <dsp:spPr>
        <a:xfrm>
          <a:off x="4602823" y="0"/>
          <a:ext cx="4260076" cy="37762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chemeClr val="tx1"/>
              </a:solidFill>
            </a:rPr>
            <a:t>Департамент экономического развития </a:t>
          </a:r>
          <a:r>
            <a:rPr lang="ru-RU" sz="1200" kern="1200" dirty="0" smtClean="0">
              <a:solidFill>
                <a:schemeClr val="tx1"/>
              </a:solidFill>
            </a:rPr>
            <a:t>области,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тел. 8 (8172) 23-01-95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602823" y="0"/>
        <a:ext cx="4260076" cy="377625"/>
      </dsp:txXfrm>
    </dsp:sp>
  </dsp:spTree>
</dsp:drawing>
</file>

<file path=ppt/diagrams/drawing3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45394" y="194203"/>
          <a:ext cx="1997443" cy="69171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err="1" smtClean="0">
              <a:solidFill>
                <a:schemeClr val="tx1"/>
              </a:solidFill>
            </a:rPr>
            <a:t>Террористичес-кий</a:t>
          </a:r>
          <a:r>
            <a:rPr lang="ru-RU" sz="1800" kern="1200" baseline="0" dirty="0" smtClean="0">
              <a:solidFill>
                <a:schemeClr val="tx1"/>
              </a:solidFill>
            </a:rPr>
            <a:t> акт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45394" y="194203"/>
        <a:ext cx="1997443" cy="691713"/>
      </dsp:txXfrm>
    </dsp:sp>
  </dsp:spTree>
</dsp:drawing>
</file>

<file path=ppt/diagrams/drawing3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45394" y="194203"/>
          <a:ext cx="1997443" cy="69171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Пожар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45394" y="194203"/>
        <a:ext cx="1997443" cy="6917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49497" y="312322"/>
          <a:ext cx="2178007" cy="11124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</a:rPr>
            <a:t>Документ, удостоверяющий личность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49497" y="312322"/>
        <a:ext cx="2178007" cy="1112430"/>
      </dsp:txXfrm>
    </dsp:sp>
  </dsp:spTree>
</dsp:drawing>
</file>

<file path=ppt/diagrams/drawing4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45394" y="194203"/>
          <a:ext cx="1997443" cy="69171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Стихийное бедствие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45394" y="194203"/>
        <a:ext cx="1997443" cy="691713"/>
      </dsp:txXfrm>
    </dsp:sp>
  </dsp:spTree>
</dsp:drawing>
</file>

<file path=ppt/diagrams/drawing4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91519" y="298743"/>
          <a:ext cx="4027053" cy="106406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tx1"/>
              </a:solidFill>
            </a:rPr>
            <a:t>Орган исполнительной государственной власти области</a:t>
          </a:r>
          <a:endParaRPr lang="ru-RU" sz="2000" kern="1200" baseline="0" dirty="0">
            <a:solidFill>
              <a:schemeClr val="tx1"/>
            </a:solidFill>
          </a:endParaRPr>
        </a:p>
      </dsp:txBody>
      <dsp:txXfrm>
        <a:off x="91519" y="298743"/>
        <a:ext cx="4027053" cy="1064063"/>
      </dsp:txXfrm>
    </dsp:sp>
  </dsp:spTree>
</dsp:drawing>
</file>

<file path=ppt/diagrams/drawing4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93692" y="325902"/>
          <a:ext cx="4122656" cy="116079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 smtClean="0">
              <a:solidFill>
                <a:schemeClr val="tx1"/>
              </a:solidFill>
            </a:rPr>
            <a:t>Правовое консультирование в устной и письменной форме</a:t>
          </a:r>
          <a:endParaRPr lang="ru-RU" sz="2000" kern="1200" baseline="0" dirty="0">
            <a:solidFill>
              <a:schemeClr val="tx1"/>
            </a:solidFill>
          </a:endParaRPr>
        </a:p>
      </dsp:txBody>
      <dsp:txXfrm>
        <a:off x="93692" y="325902"/>
        <a:ext cx="4122656" cy="1160797"/>
      </dsp:txXfrm>
    </dsp:sp>
  </dsp:spTree>
</dsp:drawing>
</file>

<file path=ppt/diagrams/drawing4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91924" y="298223"/>
          <a:ext cx="4044870" cy="106510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В срок не более </a:t>
          </a:r>
          <a:r>
            <a:rPr lang="ru-RU" sz="1800" b="1" kern="1200" baseline="0" dirty="0" smtClean="0">
              <a:solidFill>
                <a:schemeClr val="tx1"/>
              </a:solidFill>
            </a:rPr>
            <a:t>3-х рабочих дней</a:t>
          </a:r>
          <a:endParaRPr lang="ru-RU" sz="1800" b="1" kern="1200" baseline="0" dirty="0">
            <a:solidFill>
              <a:schemeClr val="tx1"/>
            </a:solidFill>
          </a:endParaRPr>
        </a:p>
      </dsp:txBody>
      <dsp:txXfrm>
        <a:off x="91924" y="298223"/>
        <a:ext cx="4044870" cy="10651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53033" y="312322"/>
          <a:ext cx="2333578" cy="111243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tx1"/>
              </a:solidFill>
            </a:rPr>
            <a:t>Документ, подтверждающий отнесение к категории граждан, имеющих право на бесплатную юридическую помощь</a:t>
          </a:r>
          <a:endParaRPr lang="ru-RU" sz="1200" kern="1200" baseline="0" dirty="0">
            <a:solidFill>
              <a:schemeClr val="tx1"/>
            </a:solidFill>
          </a:endParaRPr>
        </a:p>
      </dsp:txBody>
      <dsp:txXfrm>
        <a:off x="53033" y="312322"/>
        <a:ext cx="2333578" cy="111243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61872" y="366639"/>
          <a:ext cx="2722509" cy="130589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Правовое консультирование в устной и письменной форме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61872" y="366639"/>
        <a:ext cx="2722509" cy="130589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168663" y="377620"/>
          <a:ext cx="4216678" cy="128393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В пределах компетенции органа исполнительной государственной власти области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168663" y="377620"/>
        <a:ext cx="4216678" cy="128393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61872" y="366639"/>
          <a:ext cx="2722509" cy="130589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Составление документов правового характера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61872" y="366639"/>
        <a:ext cx="2722509" cy="130589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E63CB-DBB4-4380-94C4-D6DB4DB00B07}">
      <dsp:nvSpPr>
        <dsp:cNvPr id="0" name=""/>
        <dsp:cNvSpPr/>
      </dsp:nvSpPr>
      <dsp:spPr>
        <a:xfrm>
          <a:off x="171675" y="75524"/>
          <a:ext cx="4291976" cy="151050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chemeClr val="tx1"/>
              </a:solidFill>
            </a:rPr>
            <a:t>Возмещение вреда, причиненного смертью кормильца, увечьем или иным повреждением здоровья, связанным с трудовой деятельностью</a:t>
          </a:r>
          <a:endParaRPr lang="ru-RU" sz="1800" kern="1200" baseline="0" dirty="0">
            <a:solidFill>
              <a:schemeClr val="tx1"/>
            </a:solidFill>
          </a:endParaRPr>
        </a:p>
      </dsp:txBody>
      <dsp:txXfrm>
        <a:off x="171675" y="75524"/>
        <a:ext cx="4291976" cy="151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97E7-8766-4506-9DAB-804170997312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685800"/>
            <a:ext cx="4921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77D63-36EF-41F6-9CC8-C09A424F1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0483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0966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1449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1932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2415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02897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03381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03863" algn="l" defTabSz="100096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77D63-36EF-41F6-9CC8-C09A424F11E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617849" y="377477"/>
            <a:ext cx="8364617" cy="1544089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617849" y="1940426"/>
            <a:ext cx="8364617" cy="1838202"/>
          </a:xfrm>
        </p:spPr>
        <p:txBody>
          <a:bodyPr tIns="0"/>
          <a:lstStyle>
            <a:lvl1pPr marL="30029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500483" indent="0" algn="ctr">
              <a:buNone/>
            </a:lvl2pPr>
            <a:lvl3pPr marL="1000966" indent="0" algn="ctr">
              <a:buNone/>
            </a:lvl3pPr>
            <a:lvl4pPr marL="1501449" indent="0" algn="ctr">
              <a:buNone/>
            </a:lvl4pPr>
            <a:lvl5pPr marL="2001932" indent="0" algn="ctr">
              <a:buNone/>
            </a:lvl5pPr>
            <a:lvl6pPr marL="2502415" indent="0" algn="ctr">
              <a:buNone/>
            </a:lvl6pPr>
            <a:lvl7pPr marL="3002897" indent="0" algn="ctr">
              <a:buNone/>
            </a:lvl7pPr>
            <a:lvl8pPr marL="3503381" indent="0" algn="ctr">
              <a:buNone/>
            </a:lvl8pPr>
            <a:lvl9pPr marL="4003863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40611" y="1482857"/>
            <a:ext cx="237514" cy="22058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306845" y="1410710"/>
            <a:ext cx="72287" cy="6713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45016" y="288056"/>
            <a:ext cx="2065338" cy="613732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0837" y="288056"/>
            <a:ext cx="6282069" cy="613732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78160" y="-55"/>
            <a:ext cx="7745016" cy="719302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1882" y="2727332"/>
            <a:ext cx="7228682" cy="2397654"/>
          </a:xfrm>
        </p:spPr>
        <p:txBody>
          <a:bodyPr anchor="t"/>
          <a:lstStyle>
            <a:lvl1pPr algn="l">
              <a:lnSpc>
                <a:spcPts val="4927"/>
              </a:lnSpc>
              <a:buNone/>
              <a:defRPr sz="44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11882" y="1118906"/>
            <a:ext cx="7228682" cy="1583450"/>
          </a:xfrm>
        </p:spPr>
        <p:txBody>
          <a:bodyPr anchor="b"/>
          <a:lstStyle>
            <a:lvl1pPr marL="20020" indent="0">
              <a:lnSpc>
                <a:spcPts val="2518"/>
              </a:lnSpc>
              <a:spcBef>
                <a:spcPts val="0"/>
              </a:spcBef>
              <a:buNone/>
              <a:defRPr sz="22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581672" y="2"/>
            <a:ext cx="86056" cy="719302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453290" y="2952131"/>
            <a:ext cx="237514" cy="22058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719525" y="2879987"/>
            <a:ext cx="72287" cy="6713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290" y="287720"/>
            <a:ext cx="8467884" cy="1198827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21290" y="1598436"/>
            <a:ext cx="4130675" cy="489121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58499" y="1598436"/>
            <a:ext cx="4130675" cy="489121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336" y="5412382"/>
            <a:ext cx="9294019" cy="1198827"/>
          </a:xfrm>
        </p:spPr>
        <p:txBody>
          <a:bodyPr anchor="ctr"/>
          <a:lstStyle>
            <a:lvl1pPr algn="ctr">
              <a:defRPr sz="49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334" y="344313"/>
            <a:ext cx="4543743" cy="67134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067" indent="0" algn="l">
              <a:lnSpc>
                <a:spcPct val="100000"/>
              </a:lnSpc>
              <a:spcBef>
                <a:spcPts val="109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66612" y="344313"/>
            <a:ext cx="4543743" cy="671343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70067" indent="0" algn="l">
              <a:lnSpc>
                <a:spcPct val="100000"/>
              </a:lnSpc>
              <a:spcBef>
                <a:spcPts val="109"/>
              </a:spcBef>
              <a:buNone/>
              <a:defRPr sz="2100" b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6334" y="1016681"/>
            <a:ext cx="4543743" cy="431577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0416" indent="-300291">
              <a:lnSpc>
                <a:spcPct val="100000"/>
              </a:lnSpc>
              <a:spcBef>
                <a:spcPts val="766"/>
              </a:spcBef>
              <a:defRPr sz="2600"/>
            </a:lvl1pPr>
            <a:lvl2pPr>
              <a:lnSpc>
                <a:spcPct val="100000"/>
              </a:lnSpc>
              <a:spcBef>
                <a:spcPts val="766"/>
              </a:spcBef>
              <a:defRPr sz="2200"/>
            </a:lvl2pPr>
            <a:lvl3pPr>
              <a:lnSpc>
                <a:spcPct val="100000"/>
              </a:lnSpc>
              <a:spcBef>
                <a:spcPts val="766"/>
              </a:spcBef>
              <a:defRPr sz="2000"/>
            </a:lvl3pPr>
            <a:lvl4pPr>
              <a:lnSpc>
                <a:spcPct val="100000"/>
              </a:lnSpc>
              <a:spcBef>
                <a:spcPts val="766"/>
              </a:spcBef>
              <a:defRPr sz="1800"/>
            </a:lvl4pPr>
            <a:lvl5pPr>
              <a:lnSpc>
                <a:spcPct val="100000"/>
              </a:lnSpc>
              <a:spcBef>
                <a:spcPts val="766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66612" y="1016681"/>
            <a:ext cx="4543743" cy="4315778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30416" indent="-300291">
              <a:lnSpc>
                <a:spcPct val="100000"/>
              </a:lnSpc>
              <a:spcBef>
                <a:spcPts val="766"/>
              </a:spcBef>
              <a:defRPr sz="2600"/>
            </a:lvl1pPr>
            <a:lvl2pPr>
              <a:lnSpc>
                <a:spcPct val="100000"/>
              </a:lnSpc>
              <a:spcBef>
                <a:spcPts val="766"/>
              </a:spcBef>
              <a:defRPr sz="2200"/>
            </a:lvl2pPr>
            <a:lvl3pPr>
              <a:lnSpc>
                <a:spcPct val="100000"/>
              </a:lnSpc>
              <a:spcBef>
                <a:spcPts val="766"/>
              </a:spcBef>
              <a:defRPr sz="2000"/>
            </a:lvl3pPr>
            <a:lvl4pPr>
              <a:lnSpc>
                <a:spcPct val="100000"/>
              </a:lnSpc>
              <a:spcBef>
                <a:spcPts val="766"/>
              </a:spcBef>
              <a:defRPr sz="1800"/>
            </a:lvl4pPr>
            <a:lvl5pPr>
              <a:lnSpc>
                <a:spcPct val="100000"/>
              </a:lnSpc>
              <a:spcBef>
                <a:spcPts val="766"/>
              </a:spcBef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1290" y="287720"/>
            <a:ext cx="8467884" cy="1198827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6262" y="0"/>
            <a:ext cx="9180426" cy="7192963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146262" y="-55"/>
            <a:ext cx="82614" cy="719302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334" y="227366"/>
            <a:ext cx="4302787" cy="1218809"/>
          </a:xfrm>
          <a:ln>
            <a:noFill/>
          </a:ln>
        </p:spPr>
        <p:txBody>
          <a:bodyPr anchor="b"/>
          <a:lstStyle>
            <a:lvl1pPr algn="l">
              <a:lnSpc>
                <a:spcPts val="2190"/>
              </a:lnSpc>
              <a:buNone/>
              <a:defRPr sz="24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6334" y="1475686"/>
            <a:ext cx="4302787" cy="732617"/>
          </a:xfrm>
        </p:spPr>
        <p:txBody>
          <a:bodyPr/>
          <a:lstStyle>
            <a:lvl1pPr marL="50048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16336" y="2237812"/>
            <a:ext cx="9207963" cy="4187570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8309" y="1118905"/>
            <a:ext cx="3098006" cy="2077967"/>
          </a:xfrm>
        </p:spPr>
        <p:txBody>
          <a:bodyPr anchor="b">
            <a:noAutofit/>
          </a:bodyPr>
          <a:lstStyle>
            <a:lvl1pPr algn="l">
              <a:buNone/>
              <a:defRPr sz="23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60557" y="1118905"/>
            <a:ext cx="5163344" cy="4795309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00098" tIns="300291" rIns="100098" bIns="50048" rtlCol="0" anchor="t">
            <a:normAutofit/>
          </a:bodyPr>
          <a:lstStyle>
            <a:extLst/>
          </a:lstStyle>
          <a:p>
            <a:pPr marL="0" indent="-310299" algn="l" rtl="0" eaLnBrk="1" latinLnBrk="0" hangingPunct="1">
              <a:lnSpc>
                <a:spcPts val="3283"/>
              </a:lnSpc>
              <a:spcBef>
                <a:spcPts val="657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46614" y="1198833"/>
            <a:ext cx="4991233" cy="3686190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00098" tIns="300291" anchor="t"/>
          <a:lstStyle>
            <a:lvl1pPr marL="0" indent="0" algn="l" eaLnBrk="1" latinLnBrk="0" hangingPunct="1">
              <a:buNone/>
              <a:defRPr sz="35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48037" y="1000955"/>
            <a:ext cx="774502" cy="21429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650844" y="982543"/>
            <a:ext cx="733195" cy="21429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6614" y="5035074"/>
            <a:ext cx="4991233" cy="799218"/>
          </a:xfrm>
        </p:spPr>
        <p:txBody>
          <a:bodyPr anchor="ctr"/>
          <a:lstStyle>
            <a:lvl1pPr marL="0" indent="0" algn="l">
              <a:lnSpc>
                <a:spcPts val="1752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921457" y="-855771"/>
            <a:ext cx="1850861" cy="171893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90655" y="22135"/>
            <a:ext cx="1922353" cy="178533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06539" y="1106611"/>
            <a:ext cx="1271318" cy="1156479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143882" y="-55"/>
            <a:ext cx="9182810" cy="719302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21290" y="288053"/>
            <a:ext cx="8467884" cy="1198827"/>
          </a:xfrm>
          <a:prstGeom prst="rect">
            <a:avLst/>
          </a:prstGeom>
        </p:spPr>
        <p:txBody>
          <a:bodyPr lIns="100098" tIns="50048" rIns="100098" bIns="50048"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621290" y="1518514"/>
            <a:ext cx="8467884" cy="5035074"/>
          </a:xfrm>
          <a:prstGeom prst="rect">
            <a:avLst/>
          </a:prstGeom>
        </p:spPr>
        <p:txBody>
          <a:bodyPr lIns="100098" tIns="50048" rIns="100098" bIns="50048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044619" y="6613531"/>
            <a:ext cx="2409561" cy="499512"/>
          </a:xfrm>
          <a:prstGeom prst="rect">
            <a:avLst/>
          </a:prstGeom>
        </p:spPr>
        <p:txBody>
          <a:bodyPr lIns="100098" tIns="50048" rIns="100098" bIns="50048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E44948-94A2-48FD-9495-14B4672483FC}" type="datetimeFigureOut">
              <a:rPr lang="ru-RU" smtClean="0"/>
              <a:pPr/>
              <a:t>14.04.2017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454180" y="6613531"/>
            <a:ext cx="3270118" cy="499512"/>
          </a:xfrm>
          <a:prstGeom prst="rect">
            <a:avLst/>
          </a:prstGeom>
        </p:spPr>
        <p:txBody>
          <a:bodyPr lIns="100098" tIns="50048" rIns="100098" bIns="50048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727740" y="6613531"/>
            <a:ext cx="516334" cy="499512"/>
          </a:xfrm>
          <a:prstGeom prst="rect">
            <a:avLst/>
          </a:prstGeom>
        </p:spPr>
        <p:txBody>
          <a:bodyPr lIns="100098" tIns="50048" rIns="100098" bIns="50048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004003-433B-41AE-B733-F69893720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146262" y="-55"/>
            <a:ext cx="82614" cy="719302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098" tIns="50048" rIns="100098" bIns="5004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7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0386" indent="-310299" algn="l" rtl="0" eaLnBrk="1" latinLnBrk="0" hangingPunct="1">
        <a:lnSpc>
          <a:spcPct val="100000"/>
        </a:lnSpc>
        <a:spcBef>
          <a:spcPts val="657"/>
        </a:spcBef>
        <a:buClr>
          <a:schemeClr val="accent1"/>
        </a:buClr>
        <a:buSzPct val="80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700676" indent="-260251" algn="l" rtl="0" eaLnBrk="1" latinLnBrk="0" hangingPunct="1">
        <a:lnSpc>
          <a:spcPct val="100000"/>
        </a:lnSpc>
        <a:spcBef>
          <a:spcPts val="602"/>
        </a:spcBef>
        <a:buClr>
          <a:schemeClr val="accent1"/>
        </a:buClr>
        <a:buFont typeface="Verdana"/>
        <a:buChar char="◦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0938" indent="-250242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159" indent="-190183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1371" indent="-200193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651593" indent="-200193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816" indent="-20019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102028" indent="-20019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2332250" indent="-20019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4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09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1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24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28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3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38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13" Type="http://schemas.openxmlformats.org/officeDocument/2006/relationships/diagramColors" Target="../diagrams/colors39.xml"/><Relationship Id="rId18" Type="http://schemas.openxmlformats.org/officeDocument/2006/relationships/diagramQuickStyle" Target="../diagrams/quickStyle40.xml"/><Relationship Id="rId26" Type="http://schemas.openxmlformats.org/officeDocument/2006/relationships/diagramData" Target="../diagrams/data42.xml"/><Relationship Id="rId3" Type="http://schemas.openxmlformats.org/officeDocument/2006/relationships/image" Target="../media/image7.jpeg"/><Relationship Id="rId21" Type="http://schemas.openxmlformats.org/officeDocument/2006/relationships/diagramData" Target="../diagrams/data41.xml"/><Relationship Id="rId34" Type="http://schemas.openxmlformats.org/officeDocument/2006/relationships/diagramColors" Target="../diagrams/colors43.xml"/><Relationship Id="rId7" Type="http://schemas.openxmlformats.org/officeDocument/2006/relationships/diagramQuickStyle" Target="../diagrams/quickStyle38.xml"/><Relationship Id="rId12" Type="http://schemas.openxmlformats.org/officeDocument/2006/relationships/diagramQuickStyle" Target="../diagrams/quickStyle39.xml"/><Relationship Id="rId17" Type="http://schemas.openxmlformats.org/officeDocument/2006/relationships/diagramLayout" Target="../diagrams/layout40.xml"/><Relationship Id="rId25" Type="http://schemas.microsoft.com/office/2007/relationships/diagramDrawing" Target="../diagrams/drawing41.xml"/><Relationship Id="rId33" Type="http://schemas.openxmlformats.org/officeDocument/2006/relationships/diagramQuickStyle" Target="../diagrams/quickStyle43.xml"/><Relationship Id="rId38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diagramData" Target="../diagrams/data40.xml"/><Relationship Id="rId20" Type="http://schemas.microsoft.com/office/2007/relationships/diagramDrawing" Target="../diagrams/drawing40.xml"/><Relationship Id="rId29" Type="http://schemas.openxmlformats.org/officeDocument/2006/relationships/diagramColors" Target="../diagrams/colors4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8.xml"/><Relationship Id="rId11" Type="http://schemas.openxmlformats.org/officeDocument/2006/relationships/diagramLayout" Target="../diagrams/layout39.xml"/><Relationship Id="rId24" Type="http://schemas.openxmlformats.org/officeDocument/2006/relationships/diagramColors" Target="../diagrams/colors41.xml"/><Relationship Id="rId32" Type="http://schemas.openxmlformats.org/officeDocument/2006/relationships/diagramLayout" Target="../diagrams/layout43.xml"/><Relationship Id="rId37" Type="http://schemas.openxmlformats.org/officeDocument/2006/relationships/image" Target="../media/image5.png"/><Relationship Id="rId5" Type="http://schemas.openxmlformats.org/officeDocument/2006/relationships/diagramData" Target="../diagrams/data38.xml"/><Relationship Id="rId15" Type="http://schemas.openxmlformats.org/officeDocument/2006/relationships/image" Target="../media/image8.jpeg"/><Relationship Id="rId23" Type="http://schemas.openxmlformats.org/officeDocument/2006/relationships/diagramQuickStyle" Target="../diagrams/quickStyle41.xml"/><Relationship Id="rId28" Type="http://schemas.openxmlformats.org/officeDocument/2006/relationships/diagramQuickStyle" Target="../diagrams/quickStyle42.xml"/><Relationship Id="rId36" Type="http://schemas.openxmlformats.org/officeDocument/2006/relationships/image" Target="../media/image9.jpeg"/><Relationship Id="rId10" Type="http://schemas.openxmlformats.org/officeDocument/2006/relationships/diagramData" Target="../diagrams/data39.xml"/><Relationship Id="rId19" Type="http://schemas.openxmlformats.org/officeDocument/2006/relationships/diagramColors" Target="../diagrams/colors40.xml"/><Relationship Id="rId31" Type="http://schemas.openxmlformats.org/officeDocument/2006/relationships/diagramData" Target="../diagrams/data43.xml"/><Relationship Id="rId4" Type="http://schemas.openxmlformats.org/officeDocument/2006/relationships/image" Target="../media/image4.jpeg"/><Relationship Id="rId9" Type="http://schemas.microsoft.com/office/2007/relationships/diagramDrawing" Target="../diagrams/drawing38.xml"/><Relationship Id="rId14" Type="http://schemas.microsoft.com/office/2007/relationships/diagramDrawing" Target="../diagrams/drawing39.xml"/><Relationship Id="rId22" Type="http://schemas.openxmlformats.org/officeDocument/2006/relationships/diagramLayout" Target="../diagrams/layout41.xml"/><Relationship Id="rId27" Type="http://schemas.openxmlformats.org/officeDocument/2006/relationships/diagramLayout" Target="../diagrams/layout42.xml"/><Relationship Id="rId30" Type="http://schemas.microsoft.com/office/2007/relationships/diagramDrawing" Target="../diagrams/drawing42.xml"/><Relationship Id="rId35" Type="http://schemas.microsoft.com/office/2007/relationships/diagramDrawing" Target="../diagrams/drawing4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image" Target="../media/image4.jpeg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18" Type="http://schemas.openxmlformats.org/officeDocument/2006/relationships/diagramData" Target="../diagrams/data9.xml"/><Relationship Id="rId26" Type="http://schemas.openxmlformats.org/officeDocument/2006/relationships/diagramColors" Target="../diagrams/colors10.xml"/><Relationship Id="rId3" Type="http://schemas.openxmlformats.org/officeDocument/2006/relationships/diagramData" Target="../diagrams/data6.xml"/><Relationship Id="rId21" Type="http://schemas.openxmlformats.org/officeDocument/2006/relationships/diagramColors" Target="../diagrams/colors9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5" Type="http://schemas.openxmlformats.org/officeDocument/2006/relationships/diagramQuickStyle" Target="../diagrams/quickStyle10.xml"/><Relationship Id="rId2" Type="http://schemas.openxmlformats.org/officeDocument/2006/relationships/image" Target="../media/image6.png"/><Relationship Id="rId16" Type="http://schemas.openxmlformats.org/officeDocument/2006/relationships/diagramColors" Target="../diagrams/colors8.xml"/><Relationship Id="rId20" Type="http://schemas.openxmlformats.org/officeDocument/2006/relationships/diagramQuickStyle" Target="../diagrams/quickStyl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24" Type="http://schemas.openxmlformats.org/officeDocument/2006/relationships/diagramLayout" Target="../diagrams/layout10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23" Type="http://schemas.openxmlformats.org/officeDocument/2006/relationships/diagramData" Target="../diagrams/data10.xml"/><Relationship Id="rId10" Type="http://schemas.openxmlformats.org/officeDocument/2006/relationships/diagramQuickStyle" Target="../diagrams/quickStyle7.xml"/><Relationship Id="rId19" Type="http://schemas.openxmlformats.org/officeDocument/2006/relationships/diagramLayout" Target="../diagrams/layout9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Relationship Id="rId22" Type="http://schemas.microsoft.com/office/2007/relationships/diagramDrawing" Target="../diagrams/drawing9.xml"/><Relationship Id="rId27" Type="http://schemas.microsoft.com/office/2007/relationships/diagramDrawing" Target="../diagrams/drawing10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13.xml"/><Relationship Id="rId18" Type="http://schemas.openxmlformats.org/officeDocument/2006/relationships/diagramLayout" Target="../diagrams/layout14.xml"/><Relationship Id="rId26" Type="http://schemas.microsoft.com/office/2007/relationships/diagramDrawing" Target="../diagrams/drawing15.xml"/><Relationship Id="rId39" Type="http://schemas.openxmlformats.org/officeDocument/2006/relationships/diagramQuickStyle" Target="../diagrams/quickStyle18.xml"/><Relationship Id="rId21" Type="http://schemas.microsoft.com/office/2007/relationships/diagramDrawing" Target="../diagrams/drawing14.xml"/><Relationship Id="rId34" Type="http://schemas.openxmlformats.org/officeDocument/2006/relationships/diagramQuickStyle" Target="../diagrams/quickStyle17.xml"/><Relationship Id="rId42" Type="http://schemas.openxmlformats.org/officeDocument/2006/relationships/diagramData" Target="../diagrams/data19.xml"/><Relationship Id="rId47" Type="http://schemas.openxmlformats.org/officeDocument/2006/relationships/diagramData" Target="../diagrams/data20.xml"/><Relationship Id="rId50" Type="http://schemas.openxmlformats.org/officeDocument/2006/relationships/diagramColors" Target="../diagrams/colors20.xml"/><Relationship Id="rId55" Type="http://schemas.openxmlformats.org/officeDocument/2006/relationships/diagramColors" Target="../diagrams/colors21.xml"/><Relationship Id="rId63" Type="http://schemas.openxmlformats.org/officeDocument/2006/relationships/diagramLayout" Target="../diagrams/layout23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20" Type="http://schemas.openxmlformats.org/officeDocument/2006/relationships/diagramColors" Target="../diagrams/colors14.xml"/><Relationship Id="rId29" Type="http://schemas.openxmlformats.org/officeDocument/2006/relationships/diagramQuickStyle" Target="../diagrams/quickStyle16.xml"/><Relationship Id="rId41" Type="http://schemas.microsoft.com/office/2007/relationships/diagramDrawing" Target="../diagrams/drawing18.xml"/><Relationship Id="rId54" Type="http://schemas.openxmlformats.org/officeDocument/2006/relationships/diagramQuickStyle" Target="../diagrams/quickStyle21.xml"/><Relationship Id="rId6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24" Type="http://schemas.openxmlformats.org/officeDocument/2006/relationships/diagramQuickStyle" Target="../diagrams/quickStyle15.xml"/><Relationship Id="rId32" Type="http://schemas.openxmlformats.org/officeDocument/2006/relationships/diagramData" Target="../diagrams/data17.xml"/><Relationship Id="rId37" Type="http://schemas.openxmlformats.org/officeDocument/2006/relationships/diagramData" Target="../diagrams/data18.xml"/><Relationship Id="rId40" Type="http://schemas.openxmlformats.org/officeDocument/2006/relationships/diagramColors" Target="../diagrams/colors18.xml"/><Relationship Id="rId45" Type="http://schemas.openxmlformats.org/officeDocument/2006/relationships/diagramColors" Target="../diagrams/colors19.xml"/><Relationship Id="rId53" Type="http://schemas.openxmlformats.org/officeDocument/2006/relationships/diagramLayout" Target="../diagrams/layout21.xml"/><Relationship Id="rId58" Type="http://schemas.openxmlformats.org/officeDocument/2006/relationships/diagramLayout" Target="../diagrams/layout22.xml"/><Relationship Id="rId66" Type="http://schemas.microsoft.com/office/2007/relationships/diagramDrawing" Target="../diagrams/drawing23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23" Type="http://schemas.openxmlformats.org/officeDocument/2006/relationships/diagramLayout" Target="../diagrams/layout15.xml"/><Relationship Id="rId28" Type="http://schemas.openxmlformats.org/officeDocument/2006/relationships/diagramLayout" Target="../diagrams/layout16.xml"/><Relationship Id="rId36" Type="http://schemas.microsoft.com/office/2007/relationships/diagramDrawing" Target="../diagrams/drawing17.xml"/><Relationship Id="rId49" Type="http://schemas.openxmlformats.org/officeDocument/2006/relationships/diagramQuickStyle" Target="../diagrams/quickStyle20.xml"/><Relationship Id="rId57" Type="http://schemas.openxmlformats.org/officeDocument/2006/relationships/diagramData" Target="../diagrams/data22.xml"/><Relationship Id="rId61" Type="http://schemas.microsoft.com/office/2007/relationships/diagramDrawing" Target="../diagrams/drawing22.xml"/><Relationship Id="rId10" Type="http://schemas.openxmlformats.org/officeDocument/2006/relationships/diagramColors" Target="../diagrams/colors12.xml"/><Relationship Id="rId19" Type="http://schemas.openxmlformats.org/officeDocument/2006/relationships/diagramQuickStyle" Target="../diagrams/quickStyle14.xml"/><Relationship Id="rId31" Type="http://schemas.microsoft.com/office/2007/relationships/diagramDrawing" Target="../diagrams/drawing16.xml"/><Relationship Id="rId44" Type="http://schemas.openxmlformats.org/officeDocument/2006/relationships/diagramQuickStyle" Target="../diagrams/quickStyle19.xml"/><Relationship Id="rId52" Type="http://schemas.openxmlformats.org/officeDocument/2006/relationships/diagramData" Target="../diagrams/data21.xml"/><Relationship Id="rId60" Type="http://schemas.openxmlformats.org/officeDocument/2006/relationships/diagramColors" Target="../diagrams/colors22.xml"/><Relationship Id="rId65" Type="http://schemas.openxmlformats.org/officeDocument/2006/relationships/diagramColors" Target="../diagrams/colors23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Relationship Id="rId22" Type="http://schemas.openxmlformats.org/officeDocument/2006/relationships/diagramData" Target="../diagrams/data15.xml"/><Relationship Id="rId27" Type="http://schemas.openxmlformats.org/officeDocument/2006/relationships/diagramData" Target="../diagrams/data16.xml"/><Relationship Id="rId30" Type="http://schemas.openxmlformats.org/officeDocument/2006/relationships/diagramColors" Target="../diagrams/colors16.xml"/><Relationship Id="rId35" Type="http://schemas.openxmlformats.org/officeDocument/2006/relationships/diagramColors" Target="../diagrams/colors17.xml"/><Relationship Id="rId43" Type="http://schemas.openxmlformats.org/officeDocument/2006/relationships/diagramLayout" Target="../diagrams/layout19.xml"/><Relationship Id="rId48" Type="http://schemas.openxmlformats.org/officeDocument/2006/relationships/diagramLayout" Target="../diagrams/layout20.xml"/><Relationship Id="rId56" Type="http://schemas.microsoft.com/office/2007/relationships/diagramDrawing" Target="../diagrams/drawing21.xml"/><Relationship Id="rId64" Type="http://schemas.openxmlformats.org/officeDocument/2006/relationships/diagramQuickStyle" Target="../diagrams/quickStyle23.xml"/><Relationship Id="rId8" Type="http://schemas.openxmlformats.org/officeDocument/2006/relationships/diagramLayout" Target="../diagrams/layout12.xml"/><Relationship Id="rId51" Type="http://schemas.microsoft.com/office/2007/relationships/diagramDrawing" Target="../diagrams/drawing20.xml"/><Relationship Id="rId3" Type="http://schemas.openxmlformats.org/officeDocument/2006/relationships/diagramLayout" Target="../diagrams/layout11.xml"/><Relationship Id="rId12" Type="http://schemas.openxmlformats.org/officeDocument/2006/relationships/diagramData" Target="../diagrams/data13.xml"/><Relationship Id="rId17" Type="http://schemas.openxmlformats.org/officeDocument/2006/relationships/diagramData" Target="../diagrams/data14.xml"/><Relationship Id="rId25" Type="http://schemas.openxmlformats.org/officeDocument/2006/relationships/diagramColors" Target="../diagrams/colors15.xml"/><Relationship Id="rId33" Type="http://schemas.openxmlformats.org/officeDocument/2006/relationships/diagramLayout" Target="../diagrams/layout17.xml"/><Relationship Id="rId38" Type="http://schemas.openxmlformats.org/officeDocument/2006/relationships/diagramLayout" Target="../diagrams/layout18.xml"/><Relationship Id="rId46" Type="http://schemas.microsoft.com/office/2007/relationships/diagramDrawing" Target="../diagrams/drawing19.xml"/><Relationship Id="rId59" Type="http://schemas.openxmlformats.org/officeDocument/2006/relationships/diagramQuickStyle" Target="../diagrams/quickStyle2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26.xml"/><Relationship Id="rId18" Type="http://schemas.openxmlformats.org/officeDocument/2006/relationships/diagramLayout" Target="../diagrams/layout27.xml"/><Relationship Id="rId26" Type="http://schemas.microsoft.com/office/2007/relationships/diagramDrawing" Target="../diagrams/drawing28.xml"/><Relationship Id="rId39" Type="http://schemas.openxmlformats.org/officeDocument/2006/relationships/diagramQuickStyle" Target="../diagrams/quickStyle31.xml"/><Relationship Id="rId21" Type="http://schemas.microsoft.com/office/2007/relationships/diagramDrawing" Target="../diagrams/drawing27.xml"/><Relationship Id="rId34" Type="http://schemas.openxmlformats.org/officeDocument/2006/relationships/diagramQuickStyle" Target="../diagrams/quickStyle30.xml"/><Relationship Id="rId42" Type="http://schemas.openxmlformats.org/officeDocument/2006/relationships/diagramData" Target="../diagrams/data32.xml"/><Relationship Id="rId47" Type="http://schemas.openxmlformats.org/officeDocument/2006/relationships/diagramData" Target="../diagrams/data33.xml"/><Relationship Id="rId50" Type="http://schemas.openxmlformats.org/officeDocument/2006/relationships/diagramColors" Target="../diagrams/colors33.xml"/><Relationship Id="rId55" Type="http://schemas.openxmlformats.org/officeDocument/2006/relationships/diagramColors" Target="../diagrams/colors34.xml"/><Relationship Id="rId63" Type="http://schemas.openxmlformats.org/officeDocument/2006/relationships/diagramLayout" Target="../diagrams/layout36.xml"/><Relationship Id="rId68" Type="http://schemas.openxmlformats.org/officeDocument/2006/relationships/diagramLayout" Target="../diagrams/layout37.xml"/><Relationship Id="rId7" Type="http://schemas.openxmlformats.org/officeDocument/2006/relationships/diagramData" Target="../diagrams/data25.xml"/><Relationship Id="rId71" Type="http://schemas.microsoft.com/office/2007/relationships/diagramDrawing" Target="../diagrams/drawing37.xml"/><Relationship Id="rId2" Type="http://schemas.openxmlformats.org/officeDocument/2006/relationships/diagramData" Target="../diagrams/data24.xml"/><Relationship Id="rId16" Type="http://schemas.microsoft.com/office/2007/relationships/diagramDrawing" Target="../diagrams/drawing26.xml"/><Relationship Id="rId29" Type="http://schemas.openxmlformats.org/officeDocument/2006/relationships/diagramQuickStyle" Target="../diagrams/quickStyle2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24" Type="http://schemas.openxmlformats.org/officeDocument/2006/relationships/diagramQuickStyle" Target="../diagrams/quickStyle28.xml"/><Relationship Id="rId32" Type="http://schemas.openxmlformats.org/officeDocument/2006/relationships/diagramData" Target="../diagrams/data30.xml"/><Relationship Id="rId37" Type="http://schemas.openxmlformats.org/officeDocument/2006/relationships/diagramData" Target="../diagrams/data31.xml"/><Relationship Id="rId40" Type="http://schemas.openxmlformats.org/officeDocument/2006/relationships/diagramColors" Target="../diagrams/colors31.xml"/><Relationship Id="rId45" Type="http://schemas.openxmlformats.org/officeDocument/2006/relationships/diagramColors" Target="../diagrams/colors32.xml"/><Relationship Id="rId53" Type="http://schemas.openxmlformats.org/officeDocument/2006/relationships/diagramLayout" Target="../diagrams/layout34.xml"/><Relationship Id="rId58" Type="http://schemas.openxmlformats.org/officeDocument/2006/relationships/diagramLayout" Target="../diagrams/layout35.xml"/><Relationship Id="rId66" Type="http://schemas.microsoft.com/office/2007/relationships/diagramDrawing" Target="../diagrams/drawing36.xml"/><Relationship Id="rId5" Type="http://schemas.openxmlformats.org/officeDocument/2006/relationships/diagramColors" Target="../diagrams/colors24.xml"/><Relationship Id="rId15" Type="http://schemas.openxmlformats.org/officeDocument/2006/relationships/diagramColors" Target="../diagrams/colors26.xml"/><Relationship Id="rId23" Type="http://schemas.openxmlformats.org/officeDocument/2006/relationships/diagramLayout" Target="../diagrams/layout28.xml"/><Relationship Id="rId28" Type="http://schemas.openxmlformats.org/officeDocument/2006/relationships/diagramLayout" Target="../diagrams/layout29.xml"/><Relationship Id="rId36" Type="http://schemas.microsoft.com/office/2007/relationships/diagramDrawing" Target="../diagrams/drawing30.xml"/><Relationship Id="rId49" Type="http://schemas.openxmlformats.org/officeDocument/2006/relationships/diagramQuickStyle" Target="../diagrams/quickStyle33.xml"/><Relationship Id="rId57" Type="http://schemas.openxmlformats.org/officeDocument/2006/relationships/diagramData" Target="../diagrams/data35.xml"/><Relationship Id="rId61" Type="http://schemas.microsoft.com/office/2007/relationships/diagramDrawing" Target="../diagrams/drawing35.xml"/><Relationship Id="rId10" Type="http://schemas.openxmlformats.org/officeDocument/2006/relationships/diagramColors" Target="../diagrams/colors25.xml"/><Relationship Id="rId19" Type="http://schemas.openxmlformats.org/officeDocument/2006/relationships/diagramQuickStyle" Target="../diagrams/quickStyle27.xml"/><Relationship Id="rId31" Type="http://schemas.microsoft.com/office/2007/relationships/diagramDrawing" Target="../diagrams/drawing29.xml"/><Relationship Id="rId44" Type="http://schemas.openxmlformats.org/officeDocument/2006/relationships/diagramQuickStyle" Target="../diagrams/quickStyle32.xml"/><Relationship Id="rId52" Type="http://schemas.openxmlformats.org/officeDocument/2006/relationships/diagramData" Target="../diagrams/data34.xml"/><Relationship Id="rId60" Type="http://schemas.openxmlformats.org/officeDocument/2006/relationships/diagramColors" Target="../diagrams/colors35.xml"/><Relationship Id="rId65" Type="http://schemas.openxmlformats.org/officeDocument/2006/relationships/diagramColors" Target="../diagrams/colors36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Relationship Id="rId14" Type="http://schemas.openxmlformats.org/officeDocument/2006/relationships/diagramQuickStyle" Target="../diagrams/quickStyle26.xml"/><Relationship Id="rId22" Type="http://schemas.openxmlformats.org/officeDocument/2006/relationships/diagramData" Target="../diagrams/data28.xml"/><Relationship Id="rId27" Type="http://schemas.openxmlformats.org/officeDocument/2006/relationships/diagramData" Target="../diagrams/data29.xml"/><Relationship Id="rId30" Type="http://schemas.openxmlformats.org/officeDocument/2006/relationships/diagramColors" Target="../diagrams/colors29.xml"/><Relationship Id="rId35" Type="http://schemas.openxmlformats.org/officeDocument/2006/relationships/diagramColors" Target="../diagrams/colors30.xml"/><Relationship Id="rId43" Type="http://schemas.openxmlformats.org/officeDocument/2006/relationships/diagramLayout" Target="../diagrams/layout32.xml"/><Relationship Id="rId48" Type="http://schemas.openxmlformats.org/officeDocument/2006/relationships/diagramLayout" Target="../diagrams/layout33.xml"/><Relationship Id="rId56" Type="http://schemas.microsoft.com/office/2007/relationships/diagramDrawing" Target="../diagrams/drawing34.xml"/><Relationship Id="rId64" Type="http://schemas.openxmlformats.org/officeDocument/2006/relationships/diagramQuickStyle" Target="../diagrams/quickStyle36.xml"/><Relationship Id="rId69" Type="http://schemas.openxmlformats.org/officeDocument/2006/relationships/diagramQuickStyle" Target="../diagrams/quickStyle37.xml"/><Relationship Id="rId8" Type="http://schemas.openxmlformats.org/officeDocument/2006/relationships/diagramLayout" Target="../diagrams/layout25.xml"/><Relationship Id="rId51" Type="http://schemas.microsoft.com/office/2007/relationships/diagramDrawing" Target="../diagrams/drawing33.xml"/><Relationship Id="rId3" Type="http://schemas.openxmlformats.org/officeDocument/2006/relationships/diagramLayout" Target="../diagrams/layout24.xml"/><Relationship Id="rId12" Type="http://schemas.openxmlformats.org/officeDocument/2006/relationships/diagramData" Target="../diagrams/data26.xml"/><Relationship Id="rId17" Type="http://schemas.openxmlformats.org/officeDocument/2006/relationships/diagramData" Target="../diagrams/data27.xml"/><Relationship Id="rId25" Type="http://schemas.openxmlformats.org/officeDocument/2006/relationships/diagramColors" Target="../diagrams/colors28.xml"/><Relationship Id="rId33" Type="http://schemas.openxmlformats.org/officeDocument/2006/relationships/diagramLayout" Target="../diagrams/layout30.xml"/><Relationship Id="rId38" Type="http://schemas.openxmlformats.org/officeDocument/2006/relationships/diagramLayout" Target="../diagrams/layout31.xml"/><Relationship Id="rId46" Type="http://schemas.microsoft.com/office/2007/relationships/diagramDrawing" Target="../diagrams/drawing32.xml"/><Relationship Id="rId59" Type="http://schemas.openxmlformats.org/officeDocument/2006/relationships/diagramQuickStyle" Target="../diagrams/quickStyle35.xml"/><Relationship Id="rId67" Type="http://schemas.openxmlformats.org/officeDocument/2006/relationships/diagramData" Target="../diagrams/data37.xml"/><Relationship Id="rId20" Type="http://schemas.openxmlformats.org/officeDocument/2006/relationships/diagramColors" Target="../diagrams/colors27.xml"/><Relationship Id="rId41" Type="http://schemas.microsoft.com/office/2007/relationships/diagramDrawing" Target="../diagrams/drawing31.xml"/><Relationship Id="rId54" Type="http://schemas.openxmlformats.org/officeDocument/2006/relationships/diagramQuickStyle" Target="../diagrams/quickStyle34.xml"/><Relationship Id="rId62" Type="http://schemas.openxmlformats.org/officeDocument/2006/relationships/diagramData" Target="../diagrams/data36.xml"/><Relationship Id="rId70" Type="http://schemas.openxmlformats.org/officeDocument/2006/relationships/diagramColors" Target="../diagrams/colors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4625" y="1783880"/>
            <a:ext cx="8777685" cy="294547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ПАМЯТКА ДЛЯ ГРАЖДАН</a:t>
            </a:r>
            <a:br>
              <a:rPr lang="ru-RU" dirty="0" smtClean="0"/>
            </a:br>
            <a:r>
              <a:rPr lang="ru-RU" dirty="0" smtClean="0"/>
              <a:t> ПО ПОЛУЧЕНИЮ БЕСПЛАТНОЙ ЮРИДИЧЕСКОЙ ПОМОЩИ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orange-arrow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1617" y="5612705"/>
            <a:ext cx="864096" cy="720080"/>
          </a:xfrm>
          <a:prstGeom prst="rect">
            <a:avLst/>
          </a:prstGeom>
        </p:spPr>
      </p:pic>
      <p:pic>
        <p:nvPicPr>
          <p:cNvPr id="31" name="Рисунок 30" descr="orange-arrow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91737" y="4025889"/>
            <a:ext cx="864096" cy="722720"/>
          </a:xfrm>
          <a:prstGeom prst="rect">
            <a:avLst/>
          </a:prstGeom>
        </p:spPr>
      </p:pic>
      <p:pic>
        <p:nvPicPr>
          <p:cNvPr id="30" name="Рисунок 29" descr="2013-07-31_1518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63344" y="1940297"/>
            <a:ext cx="3672408" cy="11521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graphicFrame>
        <p:nvGraphicFramePr>
          <p:cNvPr id="27" name="Схема 26"/>
          <p:cNvGraphicFramePr/>
          <p:nvPr/>
        </p:nvGraphicFramePr>
        <p:xfrm>
          <a:off x="7971656" y="1076201"/>
          <a:ext cx="20882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5883424" y="1076201"/>
          <a:ext cx="20882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34" name="Объект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4912" y="860177"/>
            <a:ext cx="1626431" cy="15105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895" y="284113"/>
            <a:ext cx="8906699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dirty="0" smtClean="0"/>
              <a:t>Порядок оказания бесплатной юридической помощи гражданам, оказавшимся в трудной жизненной ситуации, в соответствии со статьей 4 закона Вологодской области № 2744-ОЗ</a:t>
            </a:r>
            <a:endParaRPr lang="ru-RU" sz="2600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3795192" y="1076201"/>
          <a:ext cx="208823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graphicFrame>
        <p:nvGraphicFramePr>
          <p:cNvPr id="15" name="Схема 14"/>
          <p:cNvGraphicFramePr>
            <a:graphicFrameLocks/>
          </p:cNvGraphicFramePr>
          <p:nvPr/>
        </p:nvGraphicFramePr>
        <p:xfrm>
          <a:off x="5451376" y="2804393"/>
          <a:ext cx="4210093" cy="166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graphicFrame>
        <p:nvGraphicFramePr>
          <p:cNvPr id="17" name="Схема 16"/>
          <p:cNvGraphicFramePr>
            <a:graphicFrameLocks/>
          </p:cNvGraphicFramePr>
          <p:nvPr/>
        </p:nvGraphicFramePr>
        <p:xfrm>
          <a:off x="5379368" y="4244553"/>
          <a:ext cx="4310042" cy="1812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21" name="Схема 20"/>
          <p:cNvGraphicFramePr>
            <a:graphicFrameLocks/>
          </p:cNvGraphicFramePr>
          <p:nvPr/>
        </p:nvGraphicFramePr>
        <p:xfrm>
          <a:off x="3507160" y="5531412"/>
          <a:ext cx="4228720" cy="166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  <p:pic>
        <p:nvPicPr>
          <p:cNvPr id="22" name="Рисунок 21" descr="i (4)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1490936" y="2732385"/>
            <a:ext cx="3593493" cy="2465192"/>
          </a:xfrm>
          <a:prstGeom prst="rect">
            <a:avLst/>
          </a:prstGeom>
        </p:spPr>
      </p:pic>
      <p:pic>
        <p:nvPicPr>
          <p:cNvPr id="23" name="Рисунок 22" descr="простая-желтая-галочка_2tn.pn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3435152" y="1364233"/>
            <a:ext cx="602600" cy="528675"/>
          </a:xfrm>
          <a:prstGeom prst="rect">
            <a:avLst/>
          </a:prstGeom>
        </p:spPr>
      </p:pic>
      <p:pic>
        <p:nvPicPr>
          <p:cNvPr id="25" name="Рисунок 24" descr="простая-желтая-галочка_2tn.pn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7683624" y="1364233"/>
            <a:ext cx="602600" cy="528675"/>
          </a:xfrm>
          <a:prstGeom prst="rect">
            <a:avLst/>
          </a:prstGeom>
        </p:spPr>
      </p:pic>
      <p:pic>
        <p:nvPicPr>
          <p:cNvPr id="26" name="Рисунок 25" descr="exclamation-clipart-exclamation-point-clipart1.pn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>
            <a:off x="2139008" y="5756721"/>
            <a:ext cx="1167343" cy="1084137"/>
          </a:xfrm>
          <a:prstGeom prst="rect">
            <a:avLst/>
          </a:prstGeom>
        </p:spPr>
      </p:pic>
      <p:pic>
        <p:nvPicPr>
          <p:cNvPr id="24" name="Рисунок 23" descr="простая-желтая-галочка_2tn.pn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5667400" y="1292225"/>
            <a:ext cx="602600" cy="528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27440" y="0"/>
            <a:ext cx="3898392" cy="12839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Участники</a:t>
            </a:r>
            <a:r>
              <a:rPr lang="ru-RU" sz="20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государственной системы бесплатной юридической помощи</a:t>
            </a:r>
            <a:endParaRPr lang="ru-RU" sz="20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457314751"/>
              </p:ext>
            </p:extLst>
          </p:nvPr>
        </p:nvGraphicFramePr>
        <p:xfrm>
          <a:off x="6139203" y="1330731"/>
          <a:ext cx="3822112" cy="2643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136875297"/>
              </p:ext>
            </p:extLst>
          </p:nvPr>
        </p:nvGraphicFramePr>
        <p:xfrm>
          <a:off x="5867366" y="3236441"/>
          <a:ext cx="4459322" cy="2794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1910482" y="1104154"/>
          <a:ext cx="2277003" cy="203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1422553" y="273379"/>
            <a:ext cx="3496826" cy="1132876"/>
          </a:xfrm>
          <a:prstGeom prst="rect">
            <a:avLst/>
          </a:prstGeom>
        </p:spPr>
        <p:txBody>
          <a:bodyPr lIns="100098" tIns="50048" rIns="100098" bIns="50048" anchor="b">
            <a:normAutofit fontScale="90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Документы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endParaRPr lang="en-US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необходимые для получения бесплатной юридической помощи</a:t>
            </a:r>
            <a:endParaRPr lang="ru-RU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1910482" y="2992281"/>
          <a:ext cx="2277003" cy="1737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1829161" y="4804883"/>
          <a:ext cx="2439646" cy="1737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pic>
        <p:nvPicPr>
          <p:cNvPr id="16" name="Рисунок 15" descr="i (2)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2805021" y="2765709"/>
            <a:ext cx="508153" cy="469748"/>
          </a:xfrm>
          <a:prstGeom prst="rect">
            <a:avLst/>
          </a:prstGeom>
        </p:spPr>
      </p:pic>
      <p:pic>
        <p:nvPicPr>
          <p:cNvPr id="17" name="Рисунок 16" descr="i (2)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2805021" y="4502785"/>
            <a:ext cx="508153" cy="469748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4484348"/>
              </p:ext>
            </p:extLst>
          </p:nvPr>
        </p:nvGraphicFramePr>
        <p:xfrm>
          <a:off x="5730078" y="1330730"/>
          <a:ext cx="467094" cy="40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94"/>
              </a:tblGrid>
              <a:tr h="400706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3267" marR="103267" marT="47953" marB="4795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Рисунок 17" descr="2013-07-31_151810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 rot="16200000">
            <a:off x="3935543" y="3046630"/>
            <a:ext cx="3021003" cy="1703904"/>
          </a:xfrm>
          <a:prstGeom prst="rect">
            <a:avLst/>
          </a:prstGeom>
        </p:spPr>
      </p:pic>
      <p:pic>
        <p:nvPicPr>
          <p:cNvPr id="21" name="Рисунок 20" descr="простая-желтая-галочка_2tn.pn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732595" y="2085980"/>
            <a:ext cx="602600" cy="528675"/>
          </a:xfrm>
          <a:prstGeom prst="rect">
            <a:avLst/>
          </a:prstGeom>
        </p:spPr>
      </p:pic>
      <p:pic>
        <p:nvPicPr>
          <p:cNvPr id="22" name="Рисунок 21" descr="простая-желтая-галочка_2tn.pn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5739408" y="5180657"/>
            <a:ext cx="602600" cy="52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8590" y="197854"/>
            <a:ext cx="8777685" cy="98182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Категории граждан, которым оказывается бесплатная юридическая помощь органами исполнительной государственной власти области и адвокатами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22553" y="1330729"/>
            <a:ext cx="8376118" cy="408850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90936" y="1179679"/>
            <a:ext cx="8835752" cy="5764162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algn="just"/>
            <a:r>
              <a:rPr lang="ru-RU" sz="1600" dirty="0" smtClean="0"/>
              <a:t>-малоимущие граждане;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инвалиды </a:t>
            </a:r>
            <a:r>
              <a:rPr lang="en-US" sz="1600" dirty="0" smtClean="0"/>
              <a:t>I </a:t>
            </a:r>
            <a:r>
              <a:rPr lang="ru-RU" sz="1600" dirty="0" smtClean="0"/>
              <a:t>и </a:t>
            </a:r>
            <a:r>
              <a:rPr lang="en-US" sz="1600" dirty="0" smtClean="0"/>
              <a:t>II </a:t>
            </a:r>
            <a:r>
              <a:rPr lang="ru-RU" sz="1600" dirty="0" smtClean="0"/>
              <a:t>группы;</a:t>
            </a:r>
          </a:p>
          <a:p>
            <a:pPr algn="just"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ветераны </a:t>
            </a:r>
            <a:r>
              <a:rPr lang="ru-RU" sz="1600" dirty="0"/>
              <a:t>Великой Отечественной войны, Герои Российской Федерации, Герои Советского Союза, Герои Социалистического Труда, Герои Труда Российской Федерации</a:t>
            </a:r>
            <a:r>
              <a:rPr lang="ru-RU" sz="1600" dirty="0" smtClean="0"/>
              <a:t>;</a:t>
            </a:r>
          </a:p>
          <a:p>
            <a:pPr algn="just">
              <a:buFontTx/>
              <a:buChar char="-"/>
            </a:pPr>
            <a:r>
              <a:rPr lang="ru-RU" sz="1600" dirty="0"/>
              <a:t> </a:t>
            </a:r>
            <a:r>
              <a:rPr lang="ru-RU" sz="1600" dirty="0" smtClean="0"/>
              <a:t>дети-инвалиды</a:t>
            </a:r>
            <a:r>
              <a:rPr lang="ru-RU" sz="1600" dirty="0"/>
              <a:t>, дети-сироты, дети, оставшиеся без попечения родителей, лица из числа детей-сирот и детей, оставшихся без попечения родителей, </a:t>
            </a:r>
            <a:r>
              <a:rPr lang="ru-RU" sz="1600" dirty="0" smtClean="0"/>
              <a:t>их </a:t>
            </a:r>
            <a:r>
              <a:rPr lang="ru-RU" sz="1600" dirty="0"/>
              <a:t>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детей</a:t>
            </a:r>
            <a:r>
              <a:rPr lang="ru-RU" sz="1600" dirty="0" smtClean="0"/>
              <a:t>;</a:t>
            </a:r>
          </a:p>
          <a:p>
            <a:pPr algn="just">
              <a:buFontTx/>
              <a:buChar char="-"/>
            </a:pPr>
            <a:r>
              <a:rPr lang="ru-RU" sz="1600" dirty="0"/>
              <a:t> граждане пожилого возраста и инвалиды, проживающие в организациях социального обслуживания, предоставляющих социальные услуги в стационарной форме;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несовершеннолетние</a:t>
            </a:r>
            <a:r>
              <a:rPr lang="ru-RU" sz="1600" dirty="0"/>
              <a:t>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свободы, а также их законные представители и представители, если они обращаются за оказанием бесплатной юридической помощи по вопросам, связанным с обеспечением и защитой прав и законных интересов таких </a:t>
            </a:r>
            <a:r>
              <a:rPr lang="ru-RU" sz="1600" dirty="0" smtClean="0"/>
              <a:t>несовершеннолетних;</a:t>
            </a:r>
            <a:endParaRPr lang="ru-RU" sz="1600" dirty="0"/>
          </a:p>
          <a:p>
            <a:pPr algn="just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/>
              <a:t>граждане, </a:t>
            </a:r>
            <a:r>
              <a:rPr lang="ru-RU" sz="1600" dirty="0" smtClean="0"/>
              <a:t>которым оказывается психиатрическая помощь;</a:t>
            </a:r>
            <a:endParaRPr lang="ru-RU" sz="1600" dirty="0"/>
          </a:p>
          <a:p>
            <a:pPr algn="just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/>
              <a:t>граждане, признанные судом недееспособными, а также их законные </a:t>
            </a:r>
            <a:r>
              <a:rPr lang="ru-RU" sz="1600" dirty="0" smtClean="0"/>
              <a:t>представители;</a:t>
            </a:r>
            <a:endParaRPr lang="ru-RU" sz="1600" dirty="0"/>
          </a:p>
          <a:p>
            <a:pPr algn="just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/>
              <a:t>граждане, пострадавшие в результате чрезвычайной ситуации</a:t>
            </a:r>
          </a:p>
          <a:p>
            <a:pPr algn="just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/>
              <a:t>граждане, которым право на получение бесплатной юридической помощи в рамках государственной системы бесплатной юридической помощи предоставлено в </a:t>
            </a:r>
            <a:r>
              <a:rPr lang="ru-RU" sz="1600" dirty="0" smtClean="0"/>
              <a:t>соответствии  с Законом ВО от 25 апреля 2012 г. № 2744-ОЗ «Об оказании бесплатной юридической помощи гражданам РФ, материально-техническом и финансовом обеспечении оказания юридической помощи адвокатами в труднодоступных местностях на территории Вологодской области».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193817_632_canny_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333635">
            <a:off x="4168198" y="1665232"/>
            <a:ext cx="1219200" cy="1219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910" y="197854"/>
            <a:ext cx="8945369" cy="1132876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/>
              <a:t>Виды</a:t>
            </a:r>
            <a:r>
              <a:rPr lang="ru-RU" sz="2600" dirty="0" smtClean="0"/>
              <a:t> оказания бесплатной юридической помощи органами исполнительной государственной власти области</a:t>
            </a:r>
            <a:endParaRPr lang="ru-RU" sz="26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422553" y="1557306"/>
          <a:ext cx="2846254" cy="203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163344" y="1330729"/>
          <a:ext cx="4554006" cy="203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341232" y="3520956"/>
          <a:ext cx="2846254" cy="203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163344" y="3143331"/>
          <a:ext cx="4635328" cy="1661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163344" y="4880407"/>
          <a:ext cx="4716649" cy="1812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pic>
        <p:nvPicPr>
          <p:cNvPr id="17" name="Рисунок 16" descr="193817_632_canny_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129305">
            <a:off x="4149501" y="3392360"/>
            <a:ext cx="1219200" cy="1331167"/>
          </a:xfrm>
          <a:prstGeom prst="rect">
            <a:avLst/>
          </a:prstGeom>
        </p:spPr>
      </p:pic>
      <p:pic>
        <p:nvPicPr>
          <p:cNvPr id="18" name="Рисунок 17" descr="193817_632_canny_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800751" flipH="1">
            <a:off x="4262124" y="4371494"/>
            <a:ext cx="1156106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981" y="0"/>
            <a:ext cx="9184292" cy="528675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Органы исполнительной государственной власти области</a:t>
            </a:r>
            <a:endParaRPr lang="ru-RU" sz="2600" dirty="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131843821"/>
              </p:ext>
            </p:extLst>
          </p:nvPr>
        </p:nvGraphicFramePr>
        <p:xfrm>
          <a:off x="1178590" y="499954"/>
          <a:ext cx="8945369" cy="67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1926561480"/>
              </p:ext>
            </p:extLst>
          </p:nvPr>
        </p:nvGraphicFramePr>
        <p:xfrm>
          <a:off x="1178590" y="1028629"/>
          <a:ext cx="8945369" cy="60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401463335"/>
              </p:ext>
            </p:extLst>
          </p:nvPr>
        </p:nvGraphicFramePr>
        <p:xfrm>
          <a:off x="1178590" y="1557305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2821435586"/>
              </p:ext>
            </p:extLst>
          </p:nvPr>
        </p:nvGraphicFramePr>
        <p:xfrm>
          <a:off x="1178590" y="2010455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318818860"/>
              </p:ext>
            </p:extLst>
          </p:nvPr>
        </p:nvGraphicFramePr>
        <p:xfrm>
          <a:off x="1178590" y="2463607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xmlns="" val="3873134838"/>
              </p:ext>
            </p:extLst>
          </p:nvPr>
        </p:nvGraphicFramePr>
        <p:xfrm>
          <a:off x="1178590" y="2992281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xmlns="" val="1290466660"/>
              </p:ext>
            </p:extLst>
          </p:nvPr>
        </p:nvGraphicFramePr>
        <p:xfrm>
          <a:off x="1178590" y="3445432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2982529940"/>
              </p:ext>
            </p:extLst>
          </p:nvPr>
        </p:nvGraphicFramePr>
        <p:xfrm>
          <a:off x="1178590" y="3823058"/>
          <a:ext cx="8945369" cy="37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3306709914"/>
              </p:ext>
            </p:extLst>
          </p:nvPr>
        </p:nvGraphicFramePr>
        <p:xfrm>
          <a:off x="1178590" y="4200682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xmlns="" val="4167814951"/>
              </p:ext>
            </p:extLst>
          </p:nvPr>
        </p:nvGraphicFramePr>
        <p:xfrm>
          <a:off x="1178590" y="4653833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3205282351"/>
              </p:ext>
            </p:extLst>
          </p:nvPr>
        </p:nvGraphicFramePr>
        <p:xfrm>
          <a:off x="1178590" y="5106983"/>
          <a:ext cx="8945369" cy="67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xmlns="" val="3218678195"/>
              </p:ext>
            </p:extLst>
          </p:nvPr>
        </p:nvGraphicFramePr>
        <p:xfrm>
          <a:off x="1178590" y="5786708"/>
          <a:ext cx="8945369" cy="60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xmlns="" val="994693373"/>
              </p:ext>
            </p:extLst>
          </p:nvPr>
        </p:nvGraphicFramePr>
        <p:xfrm>
          <a:off x="1178590" y="6390910"/>
          <a:ext cx="8945369" cy="60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981" y="0"/>
            <a:ext cx="9184292" cy="528675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2"/>
                </a:solidFill>
              </a:rPr>
              <a:t>Органы исполнительной государственной власти области</a:t>
            </a:r>
            <a:endParaRPr lang="ru-RU" sz="2600" dirty="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15355752"/>
              </p:ext>
            </p:extLst>
          </p:nvPr>
        </p:nvGraphicFramePr>
        <p:xfrm>
          <a:off x="1178590" y="651004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988581266"/>
              </p:ext>
            </p:extLst>
          </p:nvPr>
        </p:nvGraphicFramePr>
        <p:xfrm>
          <a:off x="1178590" y="1104155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4074847957"/>
              </p:ext>
            </p:extLst>
          </p:nvPr>
        </p:nvGraphicFramePr>
        <p:xfrm>
          <a:off x="1178590" y="1557305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xmlns="" val="2548707332"/>
              </p:ext>
            </p:extLst>
          </p:nvPr>
        </p:nvGraphicFramePr>
        <p:xfrm>
          <a:off x="1178590" y="2010455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xmlns="" val="3812531006"/>
              </p:ext>
            </p:extLst>
          </p:nvPr>
        </p:nvGraphicFramePr>
        <p:xfrm>
          <a:off x="1178590" y="2539132"/>
          <a:ext cx="8945369" cy="37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xmlns="" val="3328692734"/>
              </p:ext>
            </p:extLst>
          </p:nvPr>
        </p:nvGraphicFramePr>
        <p:xfrm>
          <a:off x="1178590" y="2916756"/>
          <a:ext cx="8945369" cy="37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xmlns="" val="1514597754"/>
              </p:ext>
            </p:extLst>
          </p:nvPr>
        </p:nvGraphicFramePr>
        <p:xfrm>
          <a:off x="1178590" y="3294381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xmlns="" val="2151532136"/>
              </p:ext>
            </p:extLst>
          </p:nvPr>
        </p:nvGraphicFramePr>
        <p:xfrm>
          <a:off x="1178590" y="3747531"/>
          <a:ext cx="8945369" cy="60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xmlns="" val="1171258214"/>
              </p:ext>
            </p:extLst>
          </p:nvPr>
        </p:nvGraphicFramePr>
        <p:xfrm>
          <a:off x="1178590" y="4276207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xmlns="" val="378471513"/>
              </p:ext>
            </p:extLst>
          </p:nvPr>
        </p:nvGraphicFramePr>
        <p:xfrm>
          <a:off x="1178590" y="4804883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92347020"/>
              </p:ext>
            </p:extLst>
          </p:nvPr>
        </p:nvGraphicFramePr>
        <p:xfrm>
          <a:off x="1178590" y="5258033"/>
          <a:ext cx="8945369" cy="528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xmlns="" val="1257046586"/>
              </p:ext>
            </p:extLst>
          </p:nvPr>
        </p:nvGraphicFramePr>
        <p:xfrm>
          <a:off x="1178590" y="5711183"/>
          <a:ext cx="8945369" cy="60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xmlns="" val="1099336793"/>
              </p:ext>
            </p:extLst>
          </p:nvPr>
        </p:nvGraphicFramePr>
        <p:xfrm>
          <a:off x="1178590" y="6239859"/>
          <a:ext cx="8945369" cy="45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2348049647"/>
              </p:ext>
            </p:extLst>
          </p:nvPr>
        </p:nvGraphicFramePr>
        <p:xfrm>
          <a:off x="1178590" y="6693009"/>
          <a:ext cx="8945369" cy="37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orange-arrow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22813" y="1406256"/>
            <a:ext cx="975858" cy="906301"/>
          </a:xfrm>
          <a:prstGeom prst="rect">
            <a:avLst/>
          </a:prstGeom>
        </p:spPr>
      </p:pic>
      <p:pic>
        <p:nvPicPr>
          <p:cNvPr id="13" name="Рисунок 12" descr="orange-arrow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8236" y="1632831"/>
            <a:ext cx="947033" cy="8795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8590" y="197854"/>
            <a:ext cx="8777685" cy="981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900" b="1" dirty="0" smtClean="0"/>
              <a:t>Виды</a:t>
            </a:r>
            <a:r>
              <a:rPr lang="ru-RU" sz="3900" dirty="0" smtClean="0"/>
              <a:t> оказания бесплатной юридической помощи адвокатами</a:t>
            </a:r>
            <a:endParaRPr lang="ru-RU" sz="3900" dirty="0"/>
          </a:p>
        </p:txBody>
      </p:sp>
      <p:sp>
        <p:nvSpPr>
          <p:cNvPr id="4" name="TextBox 3"/>
          <p:cNvSpPr txBox="1"/>
          <p:nvPr/>
        </p:nvSpPr>
        <p:spPr>
          <a:xfrm>
            <a:off x="1097267" y="1330733"/>
            <a:ext cx="4066077" cy="716627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90936" y="1724273"/>
            <a:ext cx="3171540" cy="4902388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algn="just"/>
            <a:endParaRPr lang="ru-RU" sz="1100" dirty="0" smtClean="0"/>
          </a:p>
          <a:p>
            <a:pPr algn="just"/>
            <a:endParaRPr lang="ru-RU" sz="1100" dirty="0" smtClean="0"/>
          </a:p>
          <a:p>
            <a:r>
              <a:rPr lang="ru-RU" sz="1000" b="1" dirty="0" smtClean="0"/>
              <a:t>Случаи:</a:t>
            </a:r>
            <a:endParaRPr lang="ru-RU" sz="1000" b="1" dirty="0"/>
          </a:p>
          <a:p>
            <a:pPr algn="just"/>
            <a:r>
              <a:rPr lang="ru-RU" sz="1000" dirty="0"/>
              <a:t>1. Сделки с недвижимым имуществом</a:t>
            </a:r>
          </a:p>
          <a:p>
            <a:pPr algn="just"/>
            <a:r>
              <a:rPr lang="ru-RU" sz="1000" dirty="0"/>
              <a:t>2. Сделки по договору социального найма, договору найма специализированного жилого помещения для детей-сирот</a:t>
            </a:r>
          </a:p>
          <a:p>
            <a:pPr algn="just"/>
            <a:r>
              <a:rPr lang="ru-RU" sz="1000" dirty="0"/>
              <a:t>3. Право на землю</a:t>
            </a:r>
          </a:p>
          <a:p>
            <a:pPr algn="just"/>
            <a:r>
              <a:rPr lang="ru-RU" sz="1000" dirty="0"/>
              <a:t>4. Защита прав потребителей по коммунальным услугам</a:t>
            </a:r>
          </a:p>
          <a:p>
            <a:pPr algn="just"/>
            <a:r>
              <a:rPr lang="ru-RU" sz="1000" dirty="0"/>
              <a:t>5. Трудовые споры</a:t>
            </a:r>
          </a:p>
          <a:p>
            <a:pPr algn="just"/>
            <a:r>
              <a:rPr lang="ru-RU" sz="1000" dirty="0"/>
              <a:t>6. Безработица</a:t>
            </a:r>
          </a:p>
          <a:p>
            <a:pPr algn="just"/>
            <a:r>
              <a:rPr lang="ru-RU" sz="1000" dirty="0"/>
              <a:t>7. Возмещение вреда, причиненного смертью кормильца</a:t>
            </a:r>
          </a:p>
          <a:p>
            <a:pPr algn="just"/>
            <a:r>
              <a:rPr lang="ru-RU" sz="1000" dirty="0"/>
              <a:t>8. Социальная поддержка</a:t>
            </a:r>
          </a:p>
          <a:p>
            <a:pPr algn="just"/>
            <a:r>
              <a:rPr lang="ru-RU" sz="1000" dirty="0"/>
              <a:t>9. Пенсии</a:t>
            </a:r>
          </a:p>
          <a:p>
            <a:pPr algn="just"/>
            <a:r>
              <a:rPr lang="ru-RU" sz="1000" dirty="0"/>
              <a:t>10. Установление отцовства (материнства), алименты</a:t>
            </a:r>
          </a:p>
          <a:p>
            <a:pPr algn="just"/>
            <a:r>
              <a:rPr lang="ru-RU" sz="1000" dirty="0"/>
              <a:t>11. Установление усыновления, опеки</a:t>
            </a:r>
          </a:p>
          <a:p>
            <a:pPr algn="just"/>
            <a:r>
              <a:rPr lang="ru-RU" sz="1000" dirty="0"/>
              <a:t>12. Права детей-сирот</a:t>
            </a:r>
          </a:p>
          <a:p>
            <a:pPr algn="just"/>
            <a:r>
              <a:rPr lang="ru-RU" sz="1000" dirty="0"/>
              <a:t>13. Реабилитация граждан, пострадавших от политических репрессий</a:t>
            </a:r>
          </a:p>
          <a:p>
            <a:pPr algn="just"/>
            <a:r>
              <a:rPr lang="ru-RU" sz="1000" dirty="0"/>
              <a:t>14. Ограничение дееспособности</a:t>
            </a:r>
          </a:p>
          <a:p>
            <a:pPr algn="just"/>
            <a:r>
              <a:rPr lang="ru-RU" sz="1000" dirty="0"/>
              <a:t>15. Обжалование нарушений  прав и свобод граждан при оказании психиатрической помощи</a:t>
            </a:r>
          </a:p>
          <a:p>
            <a:pPr algn="just"/>
            <a:r>
              <a:rPr lang="ru-RU" sz="1000" dirty="0"/>
              <a:t>16. Медико-социальная экспертиза и реабилитация инвалидов</a:t>
            </a:r>
          </a:p>
          <a:p>
            <a:pPr algn="just"/>
            <a:r>
              <a:rPr lang="ru-RU" sz="1000" dirty="0"/>
              <a:t>17. Обжалование во внесудебном порядке актов органов государственной власти, органов местного самоуправления и должностных лиц</a:t>
            </a:r>
          </a:p>
          <a:p>
            <a:pPr algn="just"/>
            <a:r>
              <a:rPr lang="ru-RU" sz="1000" dirty="0"/>
              <a:t>18. Имущественные и неимущественные права, нарушенные в результате ЧС.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31296" y="1783882"/>
            <a:ext cx="5595392" cy="5364053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fontAlgn="t"/>
            <a:endParaRPr lang="ru-RU" sz="900" dirty="0" smtClean="0"/>
          </a:p>
          <a:p>
            <a:pPr algn="just" fontAlgn="t"/>
            <a:r>
              <a:rPr lang="ru-RU" sz="900" b="1" dirty="0" smtClean="0"/>
              <a:t>Если граждане РФ, находящиеся на территории Вологодской области являются:</a:t>
            </a:r>
            <a:endParaRPr lang="ru-RU" sz="900" dirty="0" smtClean="0"/>
          </a:p>
          <a:p>
            <a:pPr algn="just" fontAlgn="t"/>
            <a:r>
              <a:rPr lang="ru-RU" sz="900" dirty="0" smtClean="0"/>
              <a:t>1) истцами и ответчиками при рассмотрении судами дел о:</a:t>
            </a:r>
          </a:p>
          <a:p>
            <a:pPr algn="just" fontAlgn="t"/>
            <a:r>
              <a:rPr lang="ru-RU" sz="900" dirty="0" smtClean="0"/>
              <a:t>а) расторжении, признании недействительными сделок с недвижимым имуществом, о государственной регистрации прав на недвижимое имущество и сделок с ним и об отказе в государственной регистрации таких прав (в случае, если квартира, жилой дом или их части являются единственным жилым помещением гражданина и его семьи);</a:t>
            </a:r>
          </a:p>
          <a:p>
            <a:pPr algn="just" fontAlgn="t"/>
            <a:r>
              <a:rPr lang="ru-RU" sz="900" dirty="0" smtClean="0"/>
              <a:t>б) признании права на жилое помещение, предоставлении жилого помещения по договору социального найма, договору найма специализированного жилого помещения, предназначенного для проживания детей-сирот и детей, оставшихся без попечения родителей, в том числе принятых на воспитание в семьи, лиц из числа детей-сирот и детей, оставшихся без попечения родителей, расторжении и прекращении договора социального найма жилого помещения, выселении из жилого помещения (в случае, если квартира, жилой дом или их части являются единственным жилым помещением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числа детей-сирот и детей, оставшихся без попечения родителей, выселение из указанного жилого помещения;</a:t>
            </a:r>
          </a:p>
          <a:p>
            <a:pPr algn="just" fontAlgn="t"/>
            <a:r>
              <a:rPr lang="ru-RU" sz="900" dirty="0" smtClean="0"/>
              <a:t>в) признании и сохранении права собственности на земельный участок, права постоянного бессрочного пользования, а также пожизненного наследуемого владения земельным участком (в случае, если на спорном земельном участке или его части находятся жилой дом или его часть, являющиеся единственным жилым помещением гражданина и его семьи);</a:t>
            </a:r>
          </a:p>
          <a:p>
            <a:pPr algn="just" fontAlgn="t"/>
            <a:r>
              <a:rPr lang="ru-RU" sz="900" dirty="0" smtClean="0"/>
              <a:t>2) истцами (заявителями) при рассмотрении судами дел:</a:t>
            </a:r>
          </a:p>
          <a:p>
            <a:pPr algn="just" fontAlgn="t"/>
            <a:r>
              <a:rPr lang="ru-RU" sz="900" dirty="0" smtClean="0"/>
              <a:t>а) о взыскании алиментов;</a:t>
            </a:r>
          </a:p>
          <a:p>
            <a:pPr algn="just" fontAlgn="t"/>
            <a:r>
              <a:rPr lang="ru-RU" sz="900" dirty="0" smtClean="0"/>
              <a:t>б) о возмещении вреда, причиненного смертью кормильца, увечьем или иным повреждением здоровья, связанным с трудовой деятельностью или с чрезвычайной ситуацией;</a:t>
            </a:r>
          </a:p>
          <a:p>
            <a:pPr algn="just" fontAlgn="t"/>
            <a:r>
              <a:rPr lang="ru-RU" sz="900" dirty="0" smtClean="0"/>
              <a:t>в) об установлении усыновления, опеки или попечительства в отношении детей-сирот и детей, оставшихся без попечения родителей, о заключении договора об осуществлении опеки или попечительства над такими детьми;</a:t>
            </a:r>
          </a:p>
          <a:p>
            <a:pPr algn="just" fontAlgn="t"/>
            <a:r>
              <a:rPr lang="ru-RU" sz="900" dirty="0" smtClean="0"/>
              <a:t>г) об обеспечении мер государственной поддержки детям-инвалидам, детям-сиротам, детям, оставшимся без попечения родителей, лицам из числа детей-сирот и детей, оставшихся без попечения родителей;</a:t>
            </a:r>
          </a:p>
          <a:p>
            <a:pPr algn="just" fontAlgn="t"/>
            <a:r>
              <a:rPr lang="ru-RU" sz="900" dirty="0" smtClean="0"/>
              <a:t>3) гражданами, в отношении которых судом рассматривается заявление о признании их недееспособными;</a:t>
            </a:r>
          </a:p>
          <a:p>
            <a:pPr algn="just" fontAlgn="t"/>
            <a:r>
              <a:rPr lang="ru-RU" sz="900" dirty="0" smtClean="0"/>
              <a:t>4) гражданами, пострадавшими от политических репрессий, - по вопросам, связанным с реабилитацией;</a:t>
            </a:r>
          </a:p>
          <a:p>
            <a:pPr algn="just" fontAlgn="t"/>
            <a:r>
              <a:rPr lang="ru-RU" sz="900" dirty="0" smtClean="0"/>
              <a:t>5) гражданами, в отношении которых судами рассматриваются дела о принудительной госпитализации в психиатрический стационар или продлении срока принудительной госпитализации в психиатрическом стационаре;</a:t>
            </a:r>
          </a:p>
          <a:p>
            <a:pPr algn="just" fontAlgn="t"/>
            <a:r>
              <a:rPr lang="ru-RU" sz="900" dirty="0" smtClean="0"/>
              <a:t>6) гражданами, пострадавшими от чрезвычайной ситуации, - по вопросам, связанным с восстановлением имущественных прав, личных неимущественных прав, нарушенных в результате чрезвычайной ситуации, возмещением ущерба, причиненного вследствие чрезвычайной ситуации.</a:t>
            </a:r>
          </a:p>
          <a:p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7360" y="788169"/>
            <a:ext cx="4797971" cy="916681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algn="ctr"/>
            <a:r>
              <a:rPr lang="ru-RU" b="1" dirty="0" smtClean="0"/>
              <a:t>                     </a:t>
            </a:r>
            <a:endParaRPr lang="ru-RU" b="1" u="sng" dirty="0" smtClean="0"/>
          </a:p>
          <a:p>
            <a:pPr marL="312802" indent="-312802" algn="just">
              <a:buFont typeface="Wingdings" pitchFamily="2" charset="2"/>
              <a:buChar char="Ø"/>
            </a:pPr>
            <a:r>
              <a:rPr lang="ru-RU" sz="1800" dirty="0" smtClean="0"/>
              <a:t>  </a:t>
            </a:r>
            <a:r>
              <a:rPr lang="ru-RU" sz="1500" dirty="0" smtClean="0"/>
              <a:t>представление интересов в судах, органах, других организациях                                                    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8928" y="726529"/>
            <a:ext cx="3024336" cy="1378346"/>
          </a:xfrm>
          <a:prstGeom prst="rect">
            <a:avLst/>
          </a:prstGeom>
          <a:noFill/>
        </p:spPr>
        <p:txBody>
          <a:bodyPr wrap="square" lIns="100098" tIns="50048" rIns="100098" bIns="50048" rtlCol="0">
            <a:spAutoFit/>
          </a:bodyPr>
          <a:lstStyle/>
          <a:p>
            <a:pPr algn="ctr"/>
            <a:r>
              <a:rPr lang="ru-RU" b="1" dirty="0" smtClean="0"/>
              <a:t>                     </a:t>
            </a:r>
            <a:endParaRPr lang="ru-RU" b="1" u="sng" dirty="0" smtClean="0"/>
          </a:p>
          <a:p>
            <a:pPr marL="312802" indent="-312802">
              <a:buFont typeface="Wingdings" pitchFamily="2" charset="2"/>
              <a:buChar char="Ø"/>
            </a:pPr>
            <a:r>
              <a:rPr lang="ru-RU" sz="1800" dirty="0" smtClean="0"/>
              <a:t>  </a:t>
            </a:r>
            <a:r>
              <a:rPr lang="ru-RU" sz="1500" dirty="0" smtClean="0"/>
              <a:t>устные консультации                                                              </a:t>
            </a:r>
          </a:p>
          <a:p>
            <a:pPr marL="312802" indent="-312802">
              <a:buFont typeface="Wingdings" pitchFamily="2" charset="2"/>
              <a:buChar char="Ø"/>
            </a:pPr>
            <a:r>
              <a:rPr lang="ru-RU" sz="1500" dirty="0" smtClean="0"/>
              <a:t>  письменные консультации</a:t>
            </a:r>
          </a:p>
          <a:p>
            <a:pPr marL="312802" indent="-312802">
              <a:buFont typeface="Wingdings" pitchFamily="2" charset="2"/>
              <a:buChar char="Ø"/>
            </a:pPr>
            <a:r>
              <a:rPr lang="ru-RU" sz="1500" dirty="0" smtClean="0"/>
              <a:t>  составление документов правового     характера</a:t>
            </a:r>
          </a:p>
        </p:txBody>
      </p:sp>
    </p:spTree>
    <p:extLst>
      <p:ext uri="{BB962C8B-B14F-4D97-AF65-F5344CB8AC3E}">
        <p14:creationId xmlns:p14="http://schemas.microsoft.com/office/powerpoint/2010/main" xmlns="" val="13923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981" y="0"/>
            <a:ext cx="9184292" cy="528675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/>
              <a:t> </a:t>
            </a:r>
            <a:r>
              <a:rPr lang="ru-RU" sz="2600" b="1" dirty="0" smtClean="0"/>
              <a:t>Адвокаты, оказывающие бесплатную юридическую помощь</a:t>
            </a:r>
            <a:endParaRPr lang="ru-RU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18928" y="651006"/>
            <a:ext cx="8907760" cy="6541957"/>
          </a:xfrm>
          <a:prstGeom prst="rect">
            <a:avLst/>
          </a:prstGeom>
          <a:noFill/>
        </p:spPr>
        <p:txBody>
          <a:bodyPr wrap="square" lIns="100098" tIns="50048" rIns="100098" bIns="50048" numCol="2" rtlCol="0">
            <a:spAutoFit/>
          </a:bodyPr>
          <a:lstStyle/>
          <a:p>
            <a:pPr fontAlgn="t"/>
            <a:r>
              <a:rPr lang="ru-RU" sz="1100" b="1" dirty="0" smtClean="0"/>
              <a:t>г. Белозерск</a:t>
            </a:r>
            <a:endParaRPr lang="ru-RU" sz="1100" dirty="0" smtClean="0"/>
          </a:p>
          <a:p>
            <a:pPr fontAlgn="t"/>
            <a:r>
              <a:rPr lang="ru-RU" sz="1200" dirty="0" smtClean="0"/>
              <a:t>Даниленко Дмитрий Владимирович , Советский проспект, д. 52,  (8817-56) 2-18-88; </a:t>
            </a:r>
          </a:p>
          <a:p>
            <a:pPr fontAlgn="base"/>
            <a:r>
              <a:rPr lang="ru-RU" sz="1200" dirty="0" smtClean="0"/>
              <a:t>Михайлова Ирина Николаевна, Советский проспект, д. 74 , т. 8921-718-66-63;  </a:t>
            </a:r>
          </a:p>
          <a:p>
            <a:pPr fontAlgn="base"/>
            <a:r>
              <a:rPr lang="ru-RU" sz="1200" dirty="0" smtClean="0"/>
              <a:t>Сенченко Виктор Васильевич, ул. Ленина, д. 27, 8-81756 7-15-29, 8921-132-50-60; </a:t>
            </a:r>
          </a:p>
          <a:p>
            <a:pPr fontAlgn="t"/>
            <a:r>
              <a:rPr lang="ru-RU" sz="1200" dirty="0" smtClean="0"/>
              <a:t>Тимофеев Валерий Геннадьевич, ул. Фрунзе, д. 35 «а», </a:t>
            </a:r>
          </a:p>
          <a:p>
            <a:pPr fontAlgn="t"/>
            <a:r>
              <a:rPr lang="ru-RU" sz="1200" dirty="0" smtClean="0"/>
              <a:t>8-964-671-32-52</a:t>
            </a:r>
          </a:p>
          <a:p>
            <a:pPr fontAlgn="t"/>
            <a:r>
              <a:rPr lang="ru-RU" sz="1200" b="1" dirty="0" smtClean="0"/>
              <a:t>г. Великий Устюг</a:t>
            </a:r>
            <a:endParaRPr lang="ru-RU" sz="1200" dirty="0" smtClean="0"/>
          </a:p>
          <a:p>
            <a:pPr fontAlgn="t"/>
            <a:r>
              <a:rPr lang="ru-RU" sz="1200" dirty="0" err="1" smtClean="0"/>
              <a:t>Чупров</a:t>
            </a:r>
            <a:r>
              <a:rPr lang="ru-RU" sz="1200" dirty="0" smtClean="0"/>
              <a:t> Юрий Павлович , ул. Красная, д. 101, (8817-38) 2-50-05</a:t>
            </a:r>
          </a:p>
          <a:p>
            <a:pPr fontAlgn="t"/>
            <a:r>
              <a:rPr lang="ru-RU" sz="1200" b="1" dirty="0" smtClean="0"/>
              <a:t>г. Вологда</a:t>
            </a:r>
            <a:endParaRPr lang="ru-RU" sz="1200" dirty="0" smtClean="0"/>
          </a:p>
          <a:p>
            <a:pPr fontAlgn="base"/>
            <a:r>
              <a:rPr lang="ru-RU" sz="1200" dirty="0" smtClean="0"/>
              <a:t>Сысоев Алексей Александрович, ул. М. Ульяновой, д. 11 </a:t>
            </a:r>
          </a:p>
          <a:p>
            <a:pPr fontAlgn="base"/>
            <a:r>
              <a:rPr lang="ru-RU" sz="1200" dirty="0" smtClean="0"/>
              <a:t>т. 21-12-63; </a:t>
            </a:r>
          </a:p>
          <a:p>
            <a:pPr fontAlgn="base"/>
            <a:r>
              <a:rPr lang="ru-RU" sz="1200" dirty="0" err="1" smtClean="0"/>
              <a:t>Силинский</a:t>
            </a:r>
            <a:r>
              <a:rPr lang="ru-RU" sz="1200" dirty="0" smtClean="0"/>
              <a:t> Николай Всеволодович , ул. </a:t>
            </a:r>
            <a:r>
              <a:rPr lang="ru-RU" sz="1200" dirty="0" err="1" smtClean="0"/>
              <a:t>Ветошкина</a:t>
            </a:r>
            <a:r>
              <a:rPr lang="ru-RU" sz="1200" dirty="0" smtClean="0"/>
              <a:t>, д. 36,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510, 8921-234-79-75; </a:t>
            </a:r>
          </a:p>
          <a:p>
            <a:pPr fontAlgn="base"/>
            <a:r>
              <a:rPr lang="ru-RU" sz="1200" dirty="0" smtClean="0"/>
              <a:t>Семенов Илья Александрович, ул. </a:t>
            </a:r>
            <a:r>
              <a:rPr lang="ru-RU" sz="1200" dirty="0" err="1" smtClean="0"/>
              <a:t>Ветошкина</a:t>
            </a:r>
            <a:r>
              <a:rPr lang="ru-RU" sz="1200" dirty="0" smtClean="0"/>
              <a:t>, д. 36,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510, </a:t>
            </a:r>
          </a:p>
          <a:p>
            <a:pPr fontAlgn="base"/>
            <a:r>
              <a:rPr lang="ru-RU" sz="1200" dirty="0" smtClean="0"/>
              <a:t>8 951 -746- 86- 84; </a:t>
            </a:r>
          </a:p>
          <a:p>
            <a:pPr fontAlgn="base"/>
            <a:r>
              <a:rPr lang="ru-RU" sz="1200" dirty="0" smtClean="0"/>
              <a:t>Хомутов Сергей Васильевич , ул. Гоголя, д. 88,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6,, т. 54-64-49; </a:t>
            </a:r>
          </a:p>
          <a:p>
            <a:pPr fontAlgn="base"/>
            <a:r>
              <a:rPr lang="ru-RU" sz="1200" dirty="0" smtClean="0"/>
              <a:t>Уханов Анатолий Владимирович, ул. Гоголя, д. 88,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6, </a:t>
            </a:r>
          </a:p>
          <a:p>
            <a:pPr fontAlgn="base"/>
            <a:r>
              <a:rPr lang="ru-RU" sz="1200" dirty="0" smtClean="0"/>
              <a:t>т. 54-64-49;  </a:t>
            </a:r>
          </a:p>
          <a:p>
            <a:pPr fontAlgn="base"/>
            <a:r>
              <a:rPr lang="ru-RU" sz="1200" dirty="0" smtClean="0"/>
              <a:t>Логинов Константин Михайлович, 8921-144-23-47;  </a:t>
            </a:r>
          </a:p>
          <a:p>
            <a:pPr fontAlgn="base"/>
            <a:r>
              <a:rPr lang="ru-RU" sz="1200" dirty="0" smtClean="0"/>
              <a:t>Матвеева Татьяна Геннадьевна , 71-81-38, 8921-716-09-50;  </a:t>
            </a:r>
          </a:p>
          <a:p>
            <a:pPr fontAlgn="base"/>
            <a:r>
              <a:rPr lang="ru-RU" sz="1200" dirty="0" smtClean="0"/>
              <a:t>Скляр Илья Михайлович, ул. Благовещенская, д. 44, </a:t>
            </a:r>
          </a:p>
          <a:p>
            <a:pPr fontAlgn="base"/>
            <a:r>
              <a:rPr lang="ru-RU" sz="1200" dirty="0" smtClean="0"/>
              <a:t>8 911 501 55 56;  </a:t>
            </a:r>
          </a:p>
          <a:p>
            <a:pPr fontAlgn="base"/>
            <a:r>
              <a:rPr lang="ru-RU" sz="1200" dirty="0" err="1" smtClean="0"/>
              <a:t>Чендраков</a:t>
            </a:r>
            <a:r>
              <a:rPr lang="ru-RU" sz="1200" dirty="0" smtClean="0"/>
              <a:t> Роман Олегович, ул. Батюшкова, д. 11,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422, </a:t>
            </a:r>
          </a:p>
          <a:p>
            <a:pPr fontAlgn="base"/>
            <a:r>
              <a:rPr lang="ru-RU" sz="1200" dirty="0" smtClean="0"/>
              <a:t>8 909 599 26 91; </a:t>
            </a:r>
          </a:p>
          <a:p>
            <a:pPr fontAlgn="base"/>
            <a:r>
              <a:rPr lang="ru-RU" sz="1200" dirty="0" smtClean="0"/>
              <a:t>Аршинов Александр Николаевич, ул. Зосимовская, д. 18,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209, 8 921 231 91 62;  </a:t>
            </a:r>
          </a:p>
          <a:p>
            <a:pPr fontAlgn="base"/>
            <a:r>
              <a:rPr lang="ru-RU" sz="1200" dirty="0" err="1" smtClean="0"/>
              <a:t>Макарьин</a:t>
            </a:r>
            <a:r>
              <a:rPr lang="ru-RU" sz="1200" dirty="0" smtClean="0"/>
              <a:t> Андрей Альбертович, ул. Челюскинцев, д. 9,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1, 8 921-231-95-69;  </a:t>
            </a:r>
          </a:p>
          <a:p>
            <a:pPr fontAlgn="base"/>
            <a:r>
              <a:rPr lang="ru-RU" sz="1200" dirty="0" smtClean="0"/>
              <a:t>Королева Наталья Викторовна, 8 911-503-38-79;  </a:t>
            </a:r>
          </a:p>
          <a:p>
            <a:pPr fontAlgn="base"/>
            <a:r>
              <a:rPr lang="ru-RU" sz="1200" dirty="0" smtClean="0"/>
              <a:t>Пименов Павел Александрович, ул. </a:t>
            </a:r>
            <a:r>
              <a:rPr lang="ru-RU" sz="1200" dirty="0" err="1" smtClean="0"/>
              <a:t>Козленская</a:t>
            </a:r>
            <a:r>
              <a:rPr lang="ru-RU" sz="1200" dirty="0" smtClean="0"/>
              <a:t>, д.3, </a:t>
            </a:r>
          </a:p>
          <a:p>
            <a:pPr fontAlgn="base"/>
            <a:r>
              <a:rPr lang="ru-RU" sz="1200" dirty="0" smtClean="0"/>
              <a:t>8 900 544 50 50; </a:t>
            </a:r>
          </a:p>
          <a:p>
            <a:pPr fontAlgn="base"/>
            <a:r>
              <a:rPr lang="ru-RU" sz="1200" dirty="0" err="1" smtClean="0"/>
              <a:t>Куфтырева</a:t>
            </a:r>
            <a:r>
              <a:rPr lang="ru-RU" sz="1200" dirty="0" smtClean="0"/>
              <a:t> Ольга Александровна, 8921-127-77-76;   </a:t>
            </a:r>
          </a:p>
          <a:p>
            <a:pPr fontAlgn="base"/>
            <a:r>
              <a:rPr lang="ru-RU" sz="1200" dirty="0" smtClean="0"/>
              <a:t>Суслов Иван Сергеевич, ул. Кирова, 13-А,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16, 17, </a:t>
            </a:r>
          </a:p>
          <a:p>
            <a:pPr fontAlgn="base"/>
            <a:r>
              <a:rPr lang="ru-RU" sz="1200" dirty="0" smtClean="0"/>
              <a:t>8 906 295 04 04;  </a:t>
            </a:r>
          </a:p>
          <a:p>
            <a:pPr fontAlgn="base"/>
            <a:r>
              <a:rPr lang="ru-RU" sz="1200" dirty="0" smtClean="0"/>
              <a:t>Шиловская Ольга Николаевна, ул. Благовещенская, д. 21, </a:t>
            </a:r>
          </a:p>
          <a:p>
            <a:pPr fontAlgn="base"/>
            <a:r>
              <a:rPr lang="ru-RU" sz="1200" dirty="0" smtClean="0"/>
              <a:t>8 911 544 54 78; </a:t>
            </a:r>
          </a:p>
          <a:p>
            <a:pPr fontAlgn="base"/>
            <a:r>
              <a:rPr lang="ru-RU" sz="1200" dirty="0" err="1" smtClean="0"/>
              <a:t>Юрчак</a:t>
            </a:r>
            <a:r>
              <a:rPr lang="ru-RU" sz="1200" dirty="0" smtClean="0"/>
              <a:t> Екатерина Валерьевна, 8 909 597 90 98; </a:t>
            </a:r>
          </a:p>
          <a:p>
            <a:pPr fontAlgn="base"/>
            <a:r>
              <a:rPr lang="ru-RU" sz="1200" dirty="0" smtClean="0"/>
              <a:t>Страхов Сергей Евгеньевич, 8 921 142 96 46;  </a:t>
            </a:r>
          </a:p>
          <a:p>
            <a:pPr fontAlgn="base"/>
            <a:r>
              <a:rPr lang="ru-RU" sz="1200" dirty="0" err="1" smtClean="0"/>
              <a:t>Валеев</a:t>
            </a:r>
            <a:r>
              <a:rPr lang="ru-RU" sz="1200" dirty="0" smtClean="0"/>
              <a:t> Артем </a:t>
            </a:r>
            <a:r>
              <a:rPr lang="ru-RU" sz="1200" dirty="0" err="1" smtClean="0"/>
              <a:t>Тахирович</a:t>
            </a:r>
            <a:r>
              <a:rPr lang="ru-RU" sz="1200" dirty="0" smtClean="0"/>
              <a:t>, ул. Октябрьская, д.50 , 8 921 140 54 19; </a:t>
            </a:r>
          </a:p>
          <a:p>
            <a:pPr fontAlgn="t"/>
            <a:r>
              <a:rPr lang="ru-RU" sz="1200" dirty="0" err="1" smtClean="0"/>
              <a:t>Правдивец</a:t>
            </a:r>
            <a:r>
              <a:rPr lang="ru-RU" sz="1200" dirty="0" smtClean="0"/>
              <a:t> Елена Сергеевна, ул. Гоголя, 110-17, 8 981 502 25 55</a:t>
            </a:r>
          </a:p>
          <a:p>
            <a:pPr fontAlgn="t"/>
            <a:r>
              <a:rPr lang="ru-RU" sz="1200" b="1" dirty="0" smtClean="0"/>
              <a:t>г. Грязовец</a:t>
            </a:r>
            <a:endParaRPr lang="ru-RU" sz="1200" dirty="0" smtClean="0"/>
          </a:p>
          <a:p>
            <a:pPr fontAlgn="base"/>
            <a:r>
              <a:rPr lang="ru-RU" sz="1200" dirty="0" smtClean="0"/>
              <a:t> Белова Елена Анатольевна, 8921-236-33-73;  </a:t>
            </a:r>
          </a:p>
          <a:p>
            <a:pPr fontAlgn="t"/>
            <a:r>
              <a:rPr lang="ru-RU" sz="1200" dirty="0" err="1" smtClean="0"/>
              <a:t>Сайфутдинова</a:t>
            </a:r>
            <a:r>
              <a:rPr lang="ru-RU" sz="1200" dirty="0" smtClean="0"/>
              <a:t> Екатерина Евгеньевна, 8921-826-58-57</a:t>
            </a:r>
          </a:p>
          <a:p>
            <a:pPr fontAlgn="t"/>
            <a:r>
              <a:rPr lang="ru-RU" sz="1200" dirty="0" smtClean="0"/>
              <a:t> </a:t>
            </a:r>
            <a:r>
              <a:rPr lang="ru-RU" sz="1200" b="1" dirty="0" smtClean="0"/>
              <a:t>г. Кириллов</a:t>
            </a:r>
            <a:endParaRPr lang="ru-RU" sz="1200" dirty="0" smtClean="0"/>
          </a:p>
          <a:p>
            <a:pPr fontAlgn="base"/>
            <a:r>
              <a:rPr lang="ru-RU" sz="1200" dirty="0" smtClean="0"/>
              <a:t>Горев Михаил Васильевич, ул. Гостинодворская, д. 8, </a:t>
            </a:r>
          </a:p>
          <a:p>
            <a:pPr fontAlgn="base"/>
            <a:r>
              <a:rPr lang="ru-RU" sz="1200" dirty="0" smtClean="0"/>
              <a:t>8921-232-39-45;  </a:t>
            </a:r>
          </a:p>
          <a:p>
            <a:pPr fontAlgn="t"/>
            <a:r>
              <a:rPr lang="ru-RU" sz="1200" dirty="0" smtClean="0"/>
              <a:t>Сизый Евгений Федорович, ул. Гостинодворская, д. 8, </a:t>
            </a:r>
          </a:p>
          <a:p>
            <a:pPr fontAlgn="t"/>
            <a:r>
              <a:rPr lang="ru-RU" sz="1200" dirty="0" smtClean="0"/>
              <a:t>8921-826-98-84</a:t>
            </a:r>
          </a:p>
          <a:p>
            <a:pPr fontAlgn="t"/>
            <a:r>
              <a:rPr lang="ru-RU" sz="1200" b="1" dirty="0" smtClean="0"/>
              <a:t>г. Сокол</a:t>
            </a:r>
            <a:endParaRPr lang="ru-RU" sz="1200" dirty="0" smtClean="0"/>
          </a:p>
          <a:p>
            <a:pPr fontAlgn="base"/>
            <a:r>
              <a:rPr lang="ru-RU" sz="1200" dirty="0" smtClean="0"/>
              <a:t> Анфимов Николай Валентинович , ул. Добролюбова, д. 6, </a:t>
            </a:r>
          </a:p>
          <a:p>
            <a:pPr fontAlgn="base"/>
            <a:r>
              <a:rPr lang="ru-RU" sz="1200" dirty="0" smtClean="0"/>
              <a:t>8921 536 27 60;  </a:t>
            </a:r>
          </a:p>
          <a:p>
            <a:pPr fontAlgn="base"/>
            <a:r>
              <a:rPr lang="ru-RU" sz="1200" dirty="0" err="1" smtClean="0"/>
              <a:t>Гасымов</a:t>
            </a:r>
            <a:r>
              <a:rPr lang="ru-RU" sz="1200" dirty="0" smtClean="0"/>
              <a:t> </a:t>
            </a:r>
            <a:r>
              <a:rPr lang="ru-RU" sz="1200" dirty="0" err="1" smtClean="0"/>
              <a:t>Имран</a:t>
            </a:r>
            <a:r>
              <a:rPr lang="ru-RU" sz="1200" dirty="0" smtClean="0"/>
              <a:t> Ахмед </a:t>
            </a:r>
            <a:r>
              <a:rPr lang="ru-RU" sz="1200" dirty="0" err="1" smtClean="0"/>
              <a:t>оглы</a:t>
            </a:r>
            <a:r>
              <a:rPr lang="ru-RU" sz="1200" dirty="0" smtClean="0"/>
              <a:t>, ул. Добролюбова, д. 6, </a:t>
            </a:r>
          </a:p>
          <a:p>
            <a:pPr fontAlgn="base"/>
            <a:r>
              <a:rPr lang="ru-RU" sz="1200" dirty="0" smtClean="0"/>
              <a:t>8921 144 55 59; </a:t>
            </a:r>
          </a:p>
          <a:p>
            <a:pPr fontAlgn="base"/>
            <a:r>
              <a:rPr lang="ru-RU" sz="1200" dirty="0" err="1" smtClean="0"/>
              <a:t>Кальвет</a:t>
            </a:r>
            <a:r>
              <a:rPr lang="ru-RU" sz="1200" dirty="0" smtClean="0"/>
              <a:t> Елена Викторовна , ул. Добролюбова, д. 6, 8921 230 85 50;  </a:t>
            </a:r>
          </a:p>
          <a:p>
            <a:pPr fontAlgn="base"/>
            <a:r>
              <a:rPr lang="ru-RU" sz="1200" dirty="0" smtClean="0"/>
              <a:t>Чирков Сергей Алексеевич , ул. Добролюбова, д. 6, </a:t>
            </a:r>
          </a:p>
          <a:p>
            <a:pPr fontAlgn="base"/>
            <a:r>
              <a:rPr lang="ru-RU" sz="1200" dirty="0" smtClean="0"/>
              <a:t>8921 124 95 84; </a:t>
            </a:r>
          </a:p>
          <a:p>
            <a:pPr fontAlgn="base"/>
            <a:r>
              <a:rPr lang="ru-RU" sz="1200" dirty="0" smtClean="0"/>
              <a:t>Фотеев Виктор Леонидович , ул. Добролюбова, д. 6, </a:t>
            </a:r>
          </a:p>
          <a:p>
            <a:pPr fontAlgn="base"/>
            <a:r>
              <a:rPr lang="ru-RU" sz="1200" dirty="0" smtClean="0"/>
              <a:t>8921 234 78 98;  </a:t>
            </a:r>
          </a:p>
          <a:p>
            <a:pPr fontAlgn="base"/>
            <a:r>
              <a:rPr lang="ru-RU" sz="1200" dirty="0" smtClean="0"/>
              <a:t>Смирнов Александр Сергеевич , ул. Добролюбова, д. 6, </a:t>
            </a:r>
          </a:p>
          <a:p>
            <a:pPr fontAlgn="base"/>
            <a:r>
              <a:rPr lang="ru-RU" sz="1200" dirty="0" smtClean="0"/>
              <a:t>8921 140 47 35; </a:t>
            </a:r>
          </a:p>
          <a:p>
            <a:pPr fontAlgn="base"/>
            <a:r>
              <a:rPr lang="ru-RU" sz="1200" dirty="0" err="1" smtClean="0"/>
              <a:t>Сергиенков</a:t>
            </a:r>
            <a:r>
              <a:rPr lang="ru-RU" sz="1200" dirty="0" smtClean="0"/>
              <a:t> Виктор Николаевич , ул. Добролюбова, д. 6, </a:t>
            </a:r>
            <a:r>
              <a:rPr lang="ru-RU" sz="1200" dirty="0" err="1" smtClean="0"/>
              <a:t>оф</a:t>
            </a:r>
            <a:r>
              <a:rPr lang="ru-RU" sz="1200" dirty="0" smtClean="0"/>
              <a:t>. 7, 8 921-121-13-99;  </a:t>
            </a:r>
          </a:p>
          <a:p>
            <a:pPr fontAlgn="base"/>
            <a:r>
              <a:rPr lang="ru-RU" sz="1200" dirty="0" smtClean="0"/>
              <a:t>Комарова Любовь Петровна, Суворова, д. 5, 8921-060-51-98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981" y="0"/>
            <a:ext cx="9184292" cy="528675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/>
              <a:t> </a:t>
            </a:r>
            <a:r>
              <a:rPr lang="ru-RU" sz="2600" b="1" dirty="0" smtClean="0"/>
              <a:t>Адвокаты, оказывающие бесплатную юридическую помощь</a:t>
            </a:r>
            <a:endParaRPr lang="ru-RU" sz="2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6920" y="726532"/>
            <a:ext cx="8979768" cy="6466431"/>
          </a:xfrm>
          <a:prstGeom prst="rect">
            <a:avLst/>
          </a:prstGeom>
          <a:noFill/>
        </p:spPr>
        <p:txBody>
          <a:bodyPr wrap="square" lIns="100098" tIns="50048" rIns="100098" bIns="50048" numCol="2" rtlCol="0">
            <a:spAutoFit/>
          </a:bodyPr>
          <a:lstStyle/>
          <a:p>
            <a:pPr fontAlgn="t"/>
            <a:r>
              <a:rPr lang="ru-RU" sz="1150" b="1" dirty="0" smtClean="0"/>
              <a:t>с. Сямжа</a:t>
            </a:r>
            <a:endParaRPr lang="ru-RU" sz="1150" dirty="0" smtClean="0"/>
          </a:p>
          <a:p>
            <a:pPr fontAlgn="t"/>
            <a:r>
              <a:rPr lang="ru-RU" sz="1150" dirty="0" smtClean="0"/>
              <a:t>Мастеров Андрей Васильевич, КА «</a:t>
            </a:r>
            <a:r>
              <a:rPr lang="ru-RU" sz="1150" dirty="0" err="1" smtClean="0"/>
              <a:t>Юркона</a:t>
            </a:r>
            <a:r>
              <a:rPr lang="ru-RU" sz="1150" dirty="0" smtClean="0"/>
              <a:t>», 8 900 507 96 43</a:t>
            </a:r>
          </a:p>
          <a:p>
            <a:pPr fontAlgn="base"/>
            <a:r>
              <a:rPr lang="ru-RU" sz="1150" b="1" dirty="0" smtClean="0"/>
              <a:t>п. </a:t>
            </a:r>
            <a:r>
              <a:rPr lang="ru-RU" sz="1150" b="1" dirty="0" err="1" smtClean="0"/>
              <a:t>Тарнога</a:t>
            </a:r>
            <a:endParaRPr lang="ru-RU" sz="1150" b="1" dirty="0" smtClean="0"/>
          </a:p>
          <a:p>
            <a:pPr fontAlgn="t"/>
            <a:r>
              <a:rPr lang="ru-RU" sz="1150" dirty="0" err="1" smtClean="0"/>
              <a:t>Едемская</a:t>
            </a:r>
            <a:r>
              <a:rPr lang="ru-RU" sz="1150" dirty="0" smtClean="0"/>
              <a:t> Евгения Викторовна, ул. Заводская, 23-3, 8921-533-58-14</a:t>
            </a:r>
          </a:p>
          <a:p>
            <a:pPr fontAlgn="t"/>
            <a:r>
              <a:rPr lang="ru-RU" sz="1150" b="1" dirty="0" smtClean="0"/>
              <a:t>г. Тотьма</a:t>
            </a:r>
            <a:endParaRPr lang="ru-RU" sz="1150" dirty="0" smtClean="0"/>
          </a:p>
          <a:p>
            <a:pPr fontAlgn="t"/>
            <a:r>
              <a:rPr lang="ru-RU" sz="1150" dirty="0" smtClean="0"/>
              <a:t> Литвинов Александр Иванович, ул. </a:t>
            </a:r>
            <a:r>
              <a:rPr lang="ru-RU" sz="1150" dirty="0" err="1" smtClean="0"/>
              <a:t>Белоусовская</a:t>
            </a:r>
            <a:r>
              <a:rPr lang="ru-RU" sz="1150" dirty="0" smtClean="0"/>
              <a:t>, 5, 8 951 732 02 20;  </a:t>
            </a:r>
          </a:p>
          <a:p>
            <a:pPr fontAlgn="t"/>
            <a:r>
              <a:rPr lang="ru-RU" sz="1150" dirty="0" err="1" smtClean="0"/>
              <a:t>Шихов</a:t>
            </a:r>
            <a:r>
              <a:rPr lang="ru-RU" sz="1150" dirty="0" smtClean="0"/>
              <a:t> Владимир Валентинович, КА «Советник», 8921-060-38-48</a:t>
            </a:r>
          </a:p>
          <a:p>
            <a:pPr fontAlgn="t"/>
            <a:r>
              <a:rPr lang="ru-RU" sz="1150" b="1" dirty="0" smtClean="0"/>
              <a:t>п. Чагода</a:t>
            </a:r>
            <a:endParaRPr lang="ru-RU" sz="1150" dirty="0" smtClean="0"/>
          </a:p>
          <a:p>
            <a:pPr fontAlgn="t"/>
            <a:r>
              <a:rPr lang="ru-RU" sz="1150" dirty="0" smtClean="0"/>
              <a:t>Малинина Юлия Александровна, ул. Стекольщиков, д. 3, </a:t>
            </a:r>
            <a:r>
              <a:rPr lang="ru-RU" sz="1150" dirty="0" err="1" smtClean="0"/>
              <a:t>оф</a:t>
            </a:r>
            <a:r>
              <a:rPr lang="ru-RU" sz="1150" dirty="0" smtClean="0"/>
              <a:t>. 6, </a:t>
            </a:r>
          </a:p>
          <a:p>
            <a:pPr fontAlgn="t"/>
            <a:r>
              <a:rPr lang="ru-RU" sz="1150" dirty="0" smtClean="0"/>
              <a:t>8921- 053-66-00;  </a:t>
            </a:r>
          </a:p>
          <a:p>
            <a:pPr fontAlgn="t"/>
            <a:r>
              <a:rPr lang="ru-RU" sz="1150" dirty="0" smtClean="0"/>
              <a:t>Маслов Михаил Иванович, ул. Стекольщиков, 7-а, 8911-508-51-17</a:t>
            </a:r>
          </a:p>
          <a:p>
            <a:pPr fontAlgn="t"/>
            <a:r>
              <a:rPr lang="ru-RU" sz="1150" b="1" dirty="0" smtClean="0"/>
              <a:t>г. Череповец</a:t>
            </a:r>
            <a:endParaRPr lang="ru-RU" sz="1150" dirty="0" smtClean="0"/>
          </a:p>
          <a:p>
            <a:pPr fontAlgn="t"/>
            <a:r>
              <a:rPr lang="ru-RU" sz="1150" dirty="0" smtClean="0"/>
              <a:t>Раков Александр Иванович , ул. Набережная, д. 27, 8 8202 54-13-05;</a:t>
            </a:r>
          </a:p>
          <a:p>
            <a:pPr fontAlgn="t"/>
            <a:r>
              <a:rPr lang="ru-RU" sz="1150" dirty="0" smtClean="0"/>
              <a:t> Бакланов Сергей Аркадьевич, ул. Набережная, д. 27, 8 8202 50-78-74; </a:t>
            </a:r>
          </a:p>
          <a:p>
            <a:pPr fontAlgn="t"/>
            <a:r>
              <a:rPr lang="ru-RU" sz="1150" dirty="0" smtClean="0"/>
              <a:t>Веселов Леонид Павлович, ул. Набережная, д. 27, 8921-256-25-12; </a:t>
            </a:r>
          </a:p>
          <a:p>
            <a:pPr fontAlgn="t"/>
            <a:r>
              <a:rPr lang="ru-RU" sz="1150" dirty="0" err="1" smtClean="0"/>
              <a:t>Дыкман</a:t>
            </a:r>
            <a:r>
              <a:rPr lang="ru-RU" sz="1150" dirty="0" smtClean="0"/>
              <a:t> Руслан Валерьевич , ул. Набережная, д. 27, 8921-542-28-52; </a:t>
            </a:r>
          </a:p>
          <a:p>
            <a:pPr fontAlgn="t"/>
            <a:r>
              <a:rPr lang="ru-RU" sz="1150" dirty="0" smtClean="0"/>
              <a:t>Калачев Юрий Алексеевич , л. Набережная, д. 27, , 8921-251-11-30;  </a:t>
            </a:r>
          </a:p>
          <a:p>
            <a:pPr fontAlgn="t"/>
            <a:r>
              <a:rPr lang="ru-RU" sz="1150" dirty="0" smtClean="0"/>
              <a:t>Лаврова Нина Владимировна, ул. Набережная, д. 27, 8921-717-47-60;  </a:t>
            </a:r>
          </a:p>
          <a:p>
            <a:pPr fontAlgn="t"/>
            <a:r>
              <a:rPr lang="ru-RU" sz="1150" dirty="0" smtClean="0"/>
              <a:t>Овечкина Наталья Алексеевна, ул. Набережная, д. 27, 8 8202 22-02-62; </a:t>
            </a:r>
          </a:p>
          <a:p>
            <a:pPr fontAlgn="t"/>
            <a:r>
              <a:rPr lang="ru-RU" sz="1150" dirty="0" smtClean="0"/>
              <a:t>Савин Сергей Владимирович , ул. Набережная, д. 27, 8921-258-81-11;  </a:t>
            </a:r>
          </a:p>
          <a:p>
            <a:pPr fontAlgn="t"/>
            <a:r>
              <a:rPr lang="ru-RU" sz="1150" dirty="0" smtClean="0"/>
              <a:t>Соколов Антон Валерьевич, ул. Набережная, д. 27, 8 964-663-02-15;  </a:t>
            </a:r>
          </a:p>
          <a:p>
            <a:pPr fontAlgn="t"/>
            <a:r>
              <a:rPr lang="ru-RU" sz="1150" dirty="0" smtClean="0"/>
              <a:t>Тарасов Евгений Геннадьевич, ул. Набережная, д. 27, 8 8202 50-07-04;  </a:t>
            </a:r>
          </a:p>
          <a:p>
            <a:pPr fontAlgn="t"/>
            <a:r>
              <a:rPr lang="ru-RU" sz="1150" dirty="0" err="1" smtClean="0"/>
              <a:t>Фигурина</a:t>
            </a:r>
            <a:r>
              <a:rPr lang="ru-RU" sz="1150" dirty="0" smtClean="0"/>
              <a:t> Людмила Васильевна , ул. Набережная, д. 27, 8 8202 62-30-56; </a:t>
            </a:r>
          </a:p>
          <a:p>
            <a:pPr fontAlgn="t"/>
            <a:r>
              <a:rPr lang="ru-RU" sz="1150" dirty="0" err="1" smtClean="0"/>
              <a:t>Марашова</a:t>
            </a:r>
            <a:r>
              <a:rPr lang="ru-RU" sz="1150" dirty="0" smtClean="0"/>
              <a:t> Елена Юрьевна, ул. Набережная, д. 27, 8 921 717 90 10; </a:t>
            </a:r>
          </a:p>
          <a:p>
            <a:pPr fontAlgn="t"/>
            <a:r>
              <a:rPr lang="ru-RU" sz="1150" dirty="0" smtClean="0"/>
              <a:t> </a:t>
            </a:r>
            <a:r>
              <a:rPr lang="ru-RU" sz="1150" dirty="0" err="1" smtClean="0"/>
              <a:t>Рачеева</a:t>
            </a:r>
            <a:r>
              <a:rPr lang="ru-RU" sz="1150" dirty="0" smtClean="0"/>
              <a:t> Мария Викторовна, ул. Набережная, д. 27, 8 921 136 56 06; </a:t>
            </a:r>
          </a:p>
          <a:p>
            <a:pPr fontAlgn="t"/>
            <a:r>
              <a:rPr lang="ru-RU" sz="1150" dirty="0" err="1" smtClean="0"/>
              <a:t>Онофрей</a:t>
            </a:r>
            <a:r>
              <a:rPr lang="ru-RU" sz="1150" dirty="0" smtClean="0"/>
              <a:t>  Евгения </a:t>
            </a:r>
            <a:r>
              <a:rPr lang="ru-RU" sz="1150" dirty="0" err="1" smtClean="0"/>
              <a:t>Лукинична</a:t>
            </a:r>
            <a:r>
              <a:rPr lang="ru-RU" sz="1150" dirty="0" smtClean="0"/>
              <a:t>, ул. Набережная, д. 27, 8 963-355-52-68; </a:t>
            </a:r>
          </a:p>
          <a:p>
            <a:pPr fontAlgn="t"/>
            <a:r>
              <a:rPr lang="ru-RU" sz="1150" dirty="0" err="1" smtClean="0"/>
              <a:t>Найденко</a:t>
            </a:r>
            <a:r>
              <a:rPr lang="ru-RU" sz="1150" dirty="0" smtClean="0"/>
              <a:t> Александр Иванович, ул. Набережная, д. 27, </a:t>
            </a:r>
          </a:p>
          <a:p>
            <a:pPr fontAlgn="t"/>
            <a:r>
              <a:rPr lang="ru-RU" sz="1150" dirty="0" smtClean="0"/>
              <a:t>8921-251-31-38;  </a:t>
            </a:r>
          </a:p>
          <a:p>
            <a:pPr fontAlgn="t"/>
            <a:r>
              <a:rPr lang="ru-RU" sz="1150" dirty="0" err="1" smtClean="0"/>
              <a:t>Илатовских</a:t>
            </a:r>
            <a:r>
              <a:rPr lang="ru-RU" sz="1150" dirty="0" smtClean="0"/>
              <a:t> Любовь Васильевна, ул. Луначарского, д. 51, к. 26 «Б» ,</a:t>
            </a:r>
          </a:p>
          <a:p>
            <a:pPr fontAlgn="t"/>
            <a:r>
              <a:rPr lang="ru-RU" sz="1150" dirty="0" smtClean="0"/>
              <a:t>8921 253 78 05;</a:t>
            </a:r>
          </a:p>
          <a:p>
            <a:pPr fontAlgn="t"/>
            <a:r>
              <a:rPr lang="ru-RU" sz="1150" dirty="0" smtClean="0"/>
              <a:t>Анциферова Марина Геннадьевна , 8 8202 55-14-73, 8921-256-45-25; </a:t>
            </a:r>
          </a:p>
          <a:p>
            <a:pPr fontAlgn="t"/>
            <a:r>
              <a:rPr lang="ru-RU" sz="1150" dirty="0" smtClean="0"/>
              <a:t>Егорова Вера Владимировна , 8921-542-09-33; </a:t>
            </a:r>
          </a:p>
          <a:p>
            <a:pPr fontAlgn="t"/>
            <a:r>
              <a:rPr lang="ru-RU" sz="1150" dirty="0" smtClean="0"/>
              <a:t> Мамедова Эльвира </a:t>
            </a:r>
            <a:r>
              <a:rPr lang="ru-RU" sz="1150" dirty="0" err="1" smtClean="0"/>
              <a:t>Наджав</a:t>
            </a:r>
            <a:r>
              <a:rPr lang="ru-RU" sz="1150" dirty="0" smtClean="0"/>
              <a:t> гулу </a:t>
            </a:r>
            <a:r>
              <a:rPr lang="ru-RU" sz="1150" dirty="0" err="1" smtClean="0"/>
              <a:t>кызы</a:t>
            </a:r>
            <a:r>
              <a:rPr lang="ru-RU" sz="1150" dirty="0" smtClean="0"/>
              <a:t> , ул. Первомайская, д. 3-а, 8921-543-36-40; </a:t>
            </a:r>
          </a:p>
          <a:p>
            <a:pPr fontAlgn="t"/>
            <a:r>
              <a:rPr lang="ru-RU" sz="1150" dirty="0" smtClean="0"/>
              <a:t>Мамедов Садик </a:t>
            </a:r>
            <a:r>
              <a:rPr lang="ru-RU" sz="1150" dirty="0" err="1" smtClean="0"/>
              <a:t>Суджаддин-оглы</a:t>
            </a:r>
            <a:r>
              <a:rPr lang="ru-RU" sz="1150" dirty="0" smtClean="0"/>
              <a:t>, ул. Первомайская, д. 3-а, </a:t>
            </a:r>
          </a:p>
          <a:p>
            <a:pPr fontAlgn="t"/>
            <a:r>
              <a:rPr lang="ru-RU" sz="1150" dirty="0" smtClean="0"/>
              <a:t>8921-732-86-77;</a:t>
            </a:r>
          </a:p>
          <a:p>
            <a:pPr fontAlgn="t"/>
            <a:r>
              <a:rPr lang="ru-RU" sz="1150" dirty="0" smtClean="0"/>
              <a:t>Тараканов Матвей Александрович, ул. Луначарского, д. 18, к. 40, </a:t>
            </a:r>
          </a:p>
          <a:p>
            <a:pPr fontAlgn="t"/>
            <a:r>
              <a:rPr lang="ru-RU" sz="1150" dirty="0" smtClean="0"/>
              <a:t>8-8202 50-01-02;  </a:t>
            </a:r>
          </a:p>
          <a:p>
            <a:pPr fontAlgn="t"/>
            <a:r>
              <a:rPr lang="ru-RU" sz="1150" dirty="0" err="1" smtClean="0"/>
              <a:t>Беланов</a:t>
            </a:r>
            <a:r>
              <a:rPr lang="ru-RU" sz="1150" dirty="0" smtClean="0"/>
              <a:t> Виктор Николаевич , ул. Юбилейная, д. 62, к. 10, </a:t>
            </a:r>
          </a:p>
          <a:p>
            <a:pPr fontAlgn="t"/>
            <a:r>
              <a:rPr lang="ru-RU" sz="1150" dirty="0" smtClean="0"/>
              <a:t>8-8202 23-18-86;</a:t>
            </a:r>
          </a:p>
          <a:p>
            <a:pPr fontAlgn="t"/>
            <a:r>
              <a:rPr lang="ru-RU" sz="1150" dirty="0" smtClean="0"/>
              <a:t>Борисова Наталья Юрьевна, ул. Октябрьский, д. 89, к. 11, </a:t>
            </a:r>
          </a:p>
          <a:p>
            <a:pPr fontAlgn="t"/>
            <a:r>
              <a:rPr lang="ru-RU" sz="1150" dirty="0" smtClean="0"/>
              <a:t>8 8202 61-09-23;  </a:t>
            </a:r>
          </a:p>
          <a:p>
            <a:pPr fontAlgn="t"/>
            <a:r>
              <a:rPr lang="ru-RU" sz="1150" dirty="0" err="1" smtClean="0"/>
              <a:t>Луговская</a:t>
            </a:r>
            <a:r>
              <a:rPr lang="ru-RU" sz="1150" dirty="0" smtClean="0"/>
              <a:t> Галина Николаевна, ул. Луначарского, д. 43, к. 38, </a:t>
            </a:r>
          </a:p>
          <a:p>
            <a:pPr fontAlgn="t"/>
            <a:r>
              <a:rPr lang="ru-RU" sz="1150" dirty="0" smtClean="0"/>
              <a:t>8-8202 60-28-70; </a:t>
            </a:r>
          </a:p>
          <a:p>
            <a:pPr fontAlgn="t"/>
            <a:r>
              <a:rPr lang="ru-RU" sz="1150" dirty="0" smtClean="0"/>
              <a:t>Потапова Татьяна Алексеевна, ул. Городецкая, д. 8, к. 9 , </a:t>
            </a:r>
          </a:p>
          <a:p>
            <a:pPr fontAlgn="t"/>
            <a:r>
              <a:rPr lang="ru-RU" sz="1150" dirty="0" smtClean="0"/>
              <a:t>8921-137-53-71;  </a:t>
            </a:r>
          </a:p>
          <a:p>
            <a:pPr fontAlgn="t"/>
            <a:r>
              <a:rPr lang="ru-RU" sz="1150" dirty="0" err="1" smtClean="0"/>
              <a:t>Шишелова</a:t>
            </a:r>
            <a:r>
              <a:rPr lang="ru-RU" sz="1150" dirty="0" smtClean="0"/>
              <a:t> Вера Евгеньевна, ул. Красная, д. 5, к. 37, 8921-549-67-50;  </a:t>
            </a:r>
          </a:p>
          <a:p>
            <a:pPr fontAlgn="t"/>
            <a:r>
              <a:rPr lang="ru-RU" sz="1150" dirty="0" smtClean="0"/>
              <a:t>Молотков Владимир Леонидович, ул. Менделеева, д. 9, </a:t>
            </a:r>
            <a:r>
              <a:rPr lang="ru-RU" sz="1150" dirty="0" err="1" smtClean="0"/>
              <a:t>оф</a:t>
            </a:r>
            <a:r>
              <a:rPr lang="ru-RU" sz="1150" dirty="0" smtClean="0"/>
              <a:t>. 1 </a:t>
            </a:r>
            <a:r>
              <a:rPr lang="ru-RU" sz="1150" dirty="0" err="1" smtClean="0"/>
              <a:t>н</a:t>
            </a:r>
            <a:r>
              <a:rPr lang="ru-RU" sz="1150" dirty="0" smtClean="0"/>
              <a:t>, </a:t>
            </a:r>
          </a:p>
          <a:p>
            <a:pPr fontAlgn="t"/>
            <a:r>
              <a:rPr lang="ru-RU" sz="1150" dirty="0" smtClean="0"/>
              <a:t>8921-723-76-85; </a:t>
            </a:r>
          </a:p>
          <a:p>
            <a:pPr fontAlgn="t"/>
            <a:r>
              <a:rPr lang="ru-RU" sz="1150" dirty="0" smtClean="0"/>
              <a:t>Горохов Роман Вадимович, пр. Шекснинский, д. 18 «а», кв. 102, </a:t>
            </a:r>
          </a:p>
          <a:p>
            <a:pPr fontAlgn="t"/>
            <a:r>
              <a:rPr lang="ru-RU" sz="1150" dirty="0" smtClean="0"/>
              <a:t>8 921 256 18 68; </a:t>
            </a:r>
          </a:p>
          <a:p>
            <a:pPr fontAlgn="t"/>
            <a:r>
              <a:rPr lang="ru-RU" sz="1150" dirty="0" err="1" smtClean="0"/>
              <a:t>Крашенинин</a:t>
            </a:r>
            <a:r>
              <a:rPr lang="ru-RU" sz="1150" dirty="0" smtClean="0"/>
              <a:t> Егор Андреевич, пр. Советский, д. 30 «б», </a:t>
            </a:r>
            <a:r>
              <a:rPr lang="ru-RU" sz="1150" dirty="0" err="1" smtClean="0"/>
              <a:t>оф</a:t>
            </a:r>
            <a:r>
              <a:rPr lang="ru-RU" sz="1150" dirty="0" smtClean="0"/>
              <a:t>. 203, </a:t>
            </a:r>
          </a:p>
          <a:p>
            <a:pPr fontAlgn="t"/>
            <a:r>
              <a:rPr lang="ru-RU" sz="1150" dirty="0" smtClean="0"/>
              <a:t>8 900-537-97-97; </a:t>
            </a:r>
          </a:p>
          <a:p>
            <a:pPr fontAlgn="t"/>
            <a:r>
              <a:rPr lang="ru-RU" sz="1150" dirty="0" smtClean="0"/>
              <a:t>Любимова Эльвира Ивановна, Советский пр., д. 31, </a:t>
            </a:r>
            <a:r>
              <a:rPr lang="ru-RU" sz="1150" dirty="0" err="1" smtClean="0"/>
              <a:t>оф</a:t>
            </a:r>
            <a:r>
              <a:rPr lang="ru-RU" sz="1150" dirty="0" smtClean="0"/>
              <a:t>. 214, </a:t>
            </a:r>
          </a:p>
          <a:p>
            <a:pPr fontAlgn="t"/>
            <a:r>
              <a:rPr lang="ru-RU" sz="1150" dirty="0" smtClean="0"/>
              <a:t>8 921 835 49 95</a:t>
            </a:r>
          </a:p>
          <a:p>
            <a:pPr fontAlgn="t"/>
            <a:r>
              <a:rPr lang="ru-RU" sz="1150" b="1" dirty="0" smtClean="0"/>
              <a:t>п. Шексна</a:t>
            </a:r>
            <a:endParaRPr lang="ru-RU" sz="1150" dirty="0" smtClean="0"/>
          </a:p>
          <a:p>
            <a:pPr fontAlgn="t"/>
            <a:r>
              <a:rPr lang="ru-RU" sz="1150" dirty="0" smtClean="0"/>
              <a:t>Лебедев Дмитрий Александрович, ул. Пролетарская, д.8, </a:t>
            </a:r>
          </a:p>
          <a:p>
            <a:pPr fontAlgn="t"/>
            <a:r>
              <a:rPr lang="ru-RU" sz="1150" dirty="0" smtClean="0"/>
              <a:t>8921-231-04-90;</a:t>
            </a:r>
          </a:p>
          <a:p>
            <a:pPr fontAlgn="t"/>
            <a:r>
              <a:rPr lang="ru-RU" sz="1150" dirty="0" smtClean="0"/>
              <a:t> </a:t>
            </a:r>
            <a:r>
              <a:rPr lang="ru-RU" sz="1150" dirty="0" err="1" smtClean="0"/>
              <a:t>Рынцев</a:t>
            </a:r>
            <a:r>
              <a:rPr lang="ru-RU" sz="1150" dirty="0" smtClean="0"/>
              <a:t> Александр Геннадьевич, ул. Ленина, д. 56, 8921-713-35-74; </a:t>
            </a:r>
          </a:p>
          <a:p>
            <a:pPr fontAlgn="t"/>
            <a:r>
              <a:rPr lang="ru-RU" sz="1150" dirty="0" smtClean="0"/>
              <a:t>Тихомирова Лариса Сергеевна , ул. Пролетарская, д. 8, </a:t>
            </a:r>
          </a:p>
          <a:p>
            <a:pPr fontAlgn="t"/>
            <a:r>
              <a:rPr lang="ru-RU" sz="1150" dirty="0" smtClean="0"/>
              <a:t>8-81751 2-25-56</a:t>
            </a:r>
          </a:p>
          <a:p>
            <a:pPr fontAlgn="t"/>
            <a:r>
              <a:rPr lang="ru-RU" sz="1150" b="1" dirty="0" smtClean="0"/>
              <a:t>с. Шуйское</a:t>
            </a:r>
            <a:endParaRPr lang="ru-RU" sz="1150" dirty="0" smtClean="0"/>
          </a:p>
          <a:p>
            <a:pPr fontAlgn="base"/>
            <a:r>
              <a:rPr lang="ru-RU" sz="1150" dirty="0" err="1" smtClean="0"/>
              <a:t>Бойнес</a:t>
            </a:r>
            <a:r>
              <a:rPr lang="ru-RU" sz="1150" dirty="0" smtClean="0"/>
              <a:t> Екатерина Николаевна, ул. Насадного, 2-3, 8 81749-2-17-57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1095</TotalTime>
  <Words>2747</Words>
  <Application>Microsoft Office PowerPoint</Application>
  <PresentationFormat>Произвольный</PresentationFormat>
  <Paragraphs>265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ПАМЯТКА ДЛЯ ГРАЖДАН  ПО ПОЛУЧЕНИЮ БЕСПЛАТНОЙ ЮРИДИЧЕСКОЙ ПОМОЩИ</vt:lpstr>
      <vt:lpstr>Участники  государственной системы бесплатной юридической помощи</vt:lpstr>
      <vt:lpstr>Категории граждан, которым оказывается бесплатная юридическая помощь органами исполнительной государственной власти области и адвокатами</vt:lpstr>
      <vt:lpstr>Виды оказания бесплатной юридической помощи органами исполнительной государственной власти области</vt:lpstr>
      <vt:lpstr>Органы исполнительной государственной власти области</vt:lpstr>
      <vt:lpstr>Органы исполнительной государственной власти области</vt:lpstr>
      <vt:lpstr>Виды оказания бесплатной юридической помощи адвокатами</vt:lpstr>
      <vt:lpstr> Адвокаты, оказывающие бесплатную юридическую помощь</vt:lpstr>
      <vt:lpstr> Адвокаты, оказывающие бесплатную юридическую помощь</vt:lpstr>
      <vt:lpstr>Порядок оказания бесплатной юридической помощи гражданам, оказавшимся в трудной жизненной ситуации, в соответствии со статьей 4 закона Вологодской области № 2744-ОЗ</vt:lpstr>
    </vt:vector>
  </TitlesOfParts>
  <Company>FGUZKP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ГРАЖДАН  ПО ПОЛУЧЕНИЮ БЕСПЛАТНОЙ ЮРИДИЧЕСКОЙ ПОМОЩИ</dc:title>
  <dc:creator>user</dc:creator>
  <cp:lastModifiedBy>Tsvetkova.IN</cp:lastModifiedBy>
  <cp:revision>156</cp:revision>
  <cp:lastPrinted>2017-03-19T10:09:26Z</cp:lastPrinted>
  <dcterms:created xsi:type="dcterms:W3CDTF">2017-03-13T18:38:30Z</dcterms:created>
  <dcterms:modified xsi:type="dcterms:W3CDTF">2017-04-14T05:53:49Z</dcterms:modified>
</cp:coreProperties>
</file>