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9"/>
  </p:notesMasterIdLst>
  <p:sldIdLst>
    <p:sldId id="256" r:id="rId2"/>
    <p:sldId id="513" r:id="rId3"/>
    <p:sldId id="573" r:id="rId4"/>
    <p:sldId id="574" r:id="rId5"/>
    <p:sldId id="536" r:id="rId6"/>
    <p:sldId id="608" r:id="rId7"/>
    <p:sldId id="538" r:id="rId8"/>
    <p:sldId id="540" r:id="rId9"/>
    <p:sldId id="541" r:id="rId10"/>
    <p:sldId id="539" r:id="rId11"/>
    <p:sldId id="542" r:id="rId12"/>
    <p:sldId id="537" r:id="rId13"/>
    <p:sldId id="544" r:id="rId14"/>
    <p:sldId id="543" r:id="rId15"/>
    <p:sldId id="545" r:id="rId16"/>
    <p:sldId id="547" r:id="rId17"/>
    <p:sldId id="549" r:id="rId18"/>
    <p:sldId id="596" r:id="rId19"/>
    <p:sldId id="597" r:id="rId20"/>
    <p:sldId id="598" r:id="rId21"/>
    <p:sldId id="599" r:id="rId22"/>
    <p:sldId id="600" r:id="rId23"/>
    <p:sldId id="546" r:id="rId24"/>
    <p:sldId id="605" r:id="rId25"/>
    <p:sldId id="606" r:id="rId26"/>
    <p:sldId id="604" r:id="rId27"/>
    <p:sldId id="548" r:id="rId28"/>
    <p:sldId id="560" r:id="rId29"/>
    <p:sldId id="607" r:id="rId30"/>
    <p:sldId id="613" r:id="rId31"/>
    <p:sldId id="615" r:id="rId32"/>
    <p:sldId id="614" r:id="rId33"/>
    <p:sldId id="616" r:id="rId34"/>
    <p:sldId id="617" r:id="rId35"/>
    <p:sldId id="618" r:id="rId36"/>
    <p:sldId id="610" r:id="rId37"/>
    <p:sldId id="609" r:id="rId3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39033"/>
    <a:srgbClr val="CC3300"/>
    <a:srgbClr val="E9FF79"/>
    <a:srgbClr val="FFA3D8"/>
    <a:srgbClr val="AF58C0"/>
    <a:srgbClr val="F9FFDD"/>
    <a:srgbClr val="F3FFB7"/>
    <a:srgbClr val="500000"/>
    <a:srgbClr val="FF47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80467" autoAdjust="0"/>
  </p:normalViewPr>
  <p:slideViewPr>
    <p:cSldViewPr>
      <p:cViewPr varScale="1">
        <p:scale>
          <a:sx n="88" d="100"/>
          <a:sy n="88" d="100"/>
        </p:scale>
        <p:origin x="-23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D5277-CEC0-43AF-AAD5-939B7BF391F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D7E9E8-F3BE-46EB-9BAF-9A367BDC198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i="1" u="sng" dirty="0" smtClean="0">
              <a:solidFill>
                <a:srgbClr val="FF0000"/>
              </a:solidFill>
            </a:rPr>
            <a:t>Юридическая ответственность </a:t>
          </a:r>
          <a:endParaRPr lang="ru-RU" sz="2000" b="1" i="1" u="sng" dirty="0">
            <a:solidFill>
              <a:srgbClr val="FF0000"/>
            </a:solidFill>
          </a:endParaRPr>
        </a:p>
      </dgm:t>
    </dgm:pt>
    <dgm:pt modelId="{0DA5A1AA-7ACB-442F-B712-3B5D1ECBFCA5}" type="parTrans" cxnId="{4E66DCFC-0B7C-456E-A1CC-811CF0FEAC48}">
      <dgm:prSet/>
      <dgm:spPr/>
      <dgm:t>
        <a:bodyPr/>
        <a:lstStyle/>
        <a:p>
          <a:endParaRPr lang="ru-RU"/>
        </a:p>
      </dgm:t>
    </dgm:pt>
    <dgm:pt modelId="{F1FE1EAC-3F9A-4C1A-A627-1A7BD46C94A0}" type="sibTrans" cxnId="{4E66DCFC-0B7C-456E-A1CC-811CF0FEAC48}">
      <dgm:prSet/>
      <dgm:spPr/>
      <dgm:t>
        <a:bodyPr/>
        <a:lstStyle/>
        <a:p>
          <a:endParaRPr lang="ru-RU"/>
        </a:p>
      </dgm:t>
    </dgm:pt>
    <dgm:pt modelId="{ABEC5D94-7FC1-462D-AE89-5082F9BBE2E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i="1" dirty="0" smtClean="0"/>
            <a:t>Административная</a:t>
          </a:r>
          <a:r>
            <a:rPr lang="ru-RU" sz="1100" dirty="0" smtClean="0"/>
            <a:t> </a:t>
          </a:r>
          <a:endParaRPr lang="ru-RU" sz="1100" dirty="0"/>
        </a:p>
      </dgm:t>
    </dgm:pt>
    <dgm:pt modelId="{AC8EE6C6-616B-42C2-A0DE-6B3DE2791640}" type="parTrans" cxnId="{140CDDE9-E183-43C6-B00A-762243E49917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CA034C8-F00B-4731-8967-0D51135472F8}" type="sibTrans" cxnId="{140CDDE9-E183-43C6-B00A-762243E49917}">
      <dgm:prSet/>
      <dgm:spPr/>
      <dgm:t>
        <a:bodyPr/>
        <a:lstStyle/>
        <a:p>
          <a:endParaRPr lang="ru-RU"/>
        </a:p>
      </dgm:t>
    </dgm:pt>
    <dgm:pt modelId="{2B145D79-0DB4-470A-AD12-9F409CACC9C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i="1" dirty="0" smtClean="0"/>
            <a:t>Уголовная</a:t>
          </a:r>
          <a:endParaRPr lang="ru-RU" sz="2000" b="1" i="1" dirty="0"/>
        </a:p>
      </dgm:t>
    </dgm:pt>
    <dgm:pt modelId="{3900A00F-73A4-4300-8358-B117A63D3EB7}" type="parTrans" cxnId="{71288CED-6CFD-4292-AA30-6AAA2984F761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5E8AECE-7225-4B21-89AE-ADF1EAAD8ED4}" type="sibTrans" cxnId="{71288CED-6CFD-4292-AA30-6AAA2984F761}">
      <dgm:prSet/>
      <dgm:spPr/>
      <dgm:t>
        <a:bodyPr/>
        <a:lstStyle/>
        <a:p>
          <a:endParaRPr lang="ru-RU"/>
        </a:p>
      </dgm:t>
    </dgm:pt>
    <dgm:pt modelId="{61C22702-D64F-4011-B4BD-DFDFE3644BF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i="1" dirty="0" smtClean="0"/>
            <a:t>Дисциплинарная</a:t>
          </a:r>
          <a:endParaRPr lang="ru-RU" sz="2000" b="1" i="1" dirty="0"/>
        </a:p>
      </dgm:t>
    </dgm:pt>
    <dgm:pt modelId="{9CBA531B-929F-457D-A3CC-269E0824EE35}" type="parTrans" cxnId="{654E8AE7-9B30-424E-8C2B-F3330B8B4DCB}">
      <dgm:prSet/>
      <dgm:spPr>
        <a:solidFill>
          <a:schemeClr val="accent2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F3D50F20-EFC4-4314-8B55-B2FE359B76C8}" type="sibTrans" cxnId="{654E8AE7-9B30-424E-8C2B-F3330B8B4DCB}">
      <dgm:prSet/>
      <dgm:spPr/>
      <dgm:t>
        <a:bodyPr/>
        <a:lstStyle/>
        <a:p>
          <a:endParaRPr lang="ru-RU"/>
        </a:p>
      </dgm:t>
    </dgm:pt>
    <dgm:pt modelId="{7D774E69-2037-494A-8659-06C2BFA9DA2C}" type="pres">
      <dgm:prSet presAssocID="{2F7D5277-CEC0-43AF-AAD5-939B7BF391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F5F5D-B357-496F-B2DF-8B8504F03924}" type="pres">
      <dgm:prSet presAssocID="{58D7E9E8-F3BE-46EB-9BAF-9A367BDC1986}" presName="centerShape" presStyleLbl="node0" presStyleIdx="0" presStyleCnt="1" custScaleX="236023" custLinFactNeighborX="-2018" custLinFactNeighborY="-48187"/>
      <dgm:spPr/>
      <dgm:t>
        <a:bodyPr/>
        <a:lstStyle/>
        <a:p>
          <a:endParaRPr lang="ru-RU"/>
        </a:p>
      </dgm:t>
    </dgm:pt>
    <dgm:pt modelId="{D67A3385-2B02-4FFB-86E8-E50E1500B898}" type="pres">
      <dgm:prSet presAssocID="{AC8EE6C6-616B-42C2-A0DE-6B3DE2791640}" presName="parTrans" presStyleLbl="sibTrans2D1" presStyleIdx="0" presStyleCnt="3" custScaleX="184682" custLinFactNeighborX="1824" custLinFactNeighborY="10522"/>
      <dgm:spPr/>
      <dgm:t>
        <a:bodyPr/>
        <a:lstStyle/>
        <a:p>
          <a:endParaRPr lang="ru-RU"/>
        </a:p>
      </dgm:t>
    </dgm:pt>
    <dgm:pt modelId="{6AA6C3AF-0CFB-4992-8C0B-D1D557645A4E}" type="pres">
      <dgm:prSet presAssocID="{AC8EE6C6-616B-42C2-A0DE-6B3DE279164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7E1481D-B3B7-4CAA-8C7F-E6647A749461}" type="pres">
      <dgm:prSet presAssocID="{ABEC5D94-7FC1-462D-AE89-5082F9BBE2E9}" presName="node" presStyleLbl="node1" presStyleIdx="0" presStyleCnt="3" custScaleX="261590" custScaleY="60522" custRadScaleRad="21242" custRadScaleInc="184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C2F13-AFE3-4EDE-873F-5B6E3A56F08E}" type="pres">
      <dgm:prSet presAssocID="{3900A00F-73A4-4300-8358-B117A63D3EB7}" presName="parTrans" presStyleLbl="sibTrans2D1" presStyleIdx="1" presStyleCnt="3" custScaleX="116603" custScaleY="80306" custLinFactNeighborX="60716" custLinFactNeighborY="-27217"/>
      <dgm:spPr/>
      <dgm:t>
        <a:bodyPr/>
        <a:lstStyle/>
        <a:p>
          <a:endParaRPr lang="ru-RU"/>
        </a:p>
      </dgm:t>
    </dgm:pt>
    <dgm:pt modelId="{CD5D9760-5102-406F-9515-5368578226BD}" type="pres">
      <dgm:prSet presAssocID="{3900A00F-73A4-4300-8358-B117A63D3EB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B71C770-4D9A-48D2-B8C7-B411D125C492}" type="pres">
      <dgm:prSet presAssocID="{2B145D79-0DB4-470A-AD12-9F409CACC9C9}" presName="node" presStyleLbl="node1" presStyleIdx="1" presStyleCnt="3" custScaleX="124492" custRadScaleRad="137869" custRadScaleInc="-75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33B74-834E-4F72-8E5D-ABD7989AC9F2}" type="pres">
      <dgm:prSet presAssocID="{9CBA531B-929F-457D-A3CC-269E0824EE35}" presName="parTrans" presStyleLbl="sibTrans2D1" presStyleIdx="2" presStyleCnt="3" custAng="9480710" custFlipVert="1" custFlipHor="1" custScaleX="152722" custScaleY="83998" custLinFactX="-100000" custLinFactNeighborX="-124906" custLinFactNeighborY="-9148"/>
      <dgm:spPr/>
      <dgm:t>
        <a:bodyPr/>
        <a:lstStyle/>
        <a:p>
          <a:endParaRPr lang="ru-RU"/>
        </a:p>
      </dgm:t>
    </dgm:pt>
    <dgm:pt modelId="{A7373872-F034-4A08-83E3-A5817FD6DAAF}" type="pres">
      <dgm:prSet presAssocID="{9CBA531B-929F-457D-A3CC-269E0824EE3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8A2C7B9-4FDE-45AF-8F8A-D0D90AD72F36}" type="pres">
      <dgm:prSet presAssocID="{61C22702-D64F-4011-B4BD-DFDFE3644BFD}" presName="node" presStyleLbl="node1" presStyleIdx="2" presStyleCnt="3" custScaleX="136384" custRadScaleRad="163198" custRadScaleInc="88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E191A-4166-4F5F-A7C8-3FA0D8593B3B}" type="presOf" srcId="{3900A00F-73A4-4300-8358-B117A63D3EB7}" destId="{CD5D9760-5102-406F-9515-5368578226BD}" srcOrd="1" destOrd="0" presId="urn:microsoft.com/office/officeart/2005/8/layout/radial5"/>
    <dgm:cxn modelId="{55A36A3E-31F8-45EB-B87D-2702E1FE68EF}" type="presOf" srcId="{9CBA531B-929F-457D-A3CC-269E0824EE35}" destId="{A7373872-F034-4A08-83E3-A5817FD6DAAF}" srcOrd="1" destOrd="0" presId="urn:microsoft.com/office/officeart/2005/8/layout/radial5"/>
    <dgm:cxn modelId="{36816575-819C-44D9-B3DF-9F4074EB5E3F}" type="presOf" srcId="{ABEC5D94-7FC1-462D-AE89-5082F9BBE2E9}" destId="{37E1481D-B3B7-4CAA-8C7F-E6647A749461}" srcOrd="0" destOrd="0" presId="urn:microsoft.com/office/officeart/2005/8/layout/radial5"/>
    <dgm:cxn modelId="{140CDDE9-E183-43C6-B00A-762243E49917}" srcId="{58D7E9E8-F3BE-46EB-9BAF-9A367BDC1986}" destId="{ABEC5D94-7FC1-462D-AE89-5082F9BBE2E9}" srcOrd="0" destOrd="0" parTransId="{AC8EE6C6-616B-42C2-A0DE-6B3DE2791640}" sibTransId="{2CA034C8-F00B-4731-8967-0D51135472F8}"/>
    <dgm:cxn modelId="{E1682A6F-C3BA-48B4-97D9-148D98DAF043}" type="presOf" srcId="{58D7E9E8-F3BE-46EB-9BAF-9A367BDC1986}" destId="{C1CF5F5D-B357-496F-B2DF-8B8504F03924}" srcOrd="0" destOrd="0" presId="urn:microsoft.com/office/officeart/2005/8/layout/radial5"/>
    <dgm:cxn modelId="{654E8AE7-9B30-424E-8C2B-F3330B8B4DCB}" srcId="{58D7E9E8-F3BE-46EB-9BAF-9A367BDC1986}" destId="{61C22702-D64F-4011-B4BD-DFDFE3644BFD}" srcOrd="2" destOrd="0" parTransId="{9CBA531B-929F-457D-A3CC-269E0824EE35}" sibTransId="{F3D50F20-EFC4-4314-8B55-B2FE359B76C8}"/>
    <dgm:cxn modelId="{4E66DCFC-0B7C-456E-A1CC-811CF0FEAC48}" srcId="{2F7D5277-CEC0-43AF-AAD5-939B7BF391F0}" destId="{58D7E9E8-F3BE-46EB-9BAF-9A367BDC1986}" srcOrd="0" destOrd="0" parTransId="{0DA5A1AA-7ACB-442F-B712-3B5D1ECBFCA5}" sibTransId="{F1FE1EAC-3F9A-4C1A-A627-1A7BD46C94A0}"/>
    <dgm:cxn modelId="{9C39C8DF-D610-4B4E-8502-A719DEF215D2}" type="presOf" srcId="{AC8EE6C6-616B-42C2-A0DE-6B3DE2791640}" destId="{D67A3385-2B02-4FFB-86E8-E50E1500B898}" srcOrd="0" destOrd="0" presId="urn:microsoft.com/office/officeart/2005/8/layout/radial5"/>
    <dgm:cxn modelId="{6CA45FCE-379C-459B-B928-7D040B32A8A5}" type="presOf" srcId="{3900A00F-73A4-4300-8358-B117A63D3EB7}" destId="{0AFC2F13-AFE3-4EDE-873F-5B6E3A56F08E}" srcOrd="0" destOrd="0" presId="urn:microsoft.com/office/officeart/2005/8/layout/radial5"/>
    <dgm:cxn modelId="{AAF4FC65-5D8B-49EC-B29E-D854FB7971AB}" type="presOf" srcId="{2B145D79-0DB4-470A-AD12-9F409CACC9C9}" destId="{5B71C770-4D9A-48D2-B8C7-B411D125C492}" srcOrd="0" destOrd="0" presId="urn:microsoft.com/office/officeart/2005/8/layout/radial5"/>
    <dgm:cxn modelId="{68F2407B-DEC6-4B71-B2EC-EAF6B23F2EAB}" type="presOf" srcId="{61C22702-D64F-4011-B4BD-DFDFE3644BFD}" destId="{A8A2C7B9-4FDE-45AF-8F8A-D0D90AD72F36}" srcOrd="0" destOrd="0" presId="urn:microsoft.com/office/officeart/2005/8/layout/radial5"/>
    <dgm:cxn modelId="{37CD7EAB-0451-4220-9782-4D14C8ED14A7}" type="presOf" srcId="{AC8EE6C6-616B-42C2-A0DE-6B3DE2791640}" destId="{6AA6C3AF-0CFB-4992-8C0B-D1D557645A4E}" srcOrd="1" destOrd="0" presId="urn:microsoft.com/office/officeart/2005/8/layout/radial5"/>
    <dgm:cxn modelId="{880CF4DE-8D7A-423B-8FBF-5545CE08C649}" type="presOf" srcId="{9CBA531B-929F-457D-A3CC-269E0824EE35}" destId="{09133B74-834E-4F72-8E5D-ABD7989AC9F2}" srcOrd="0" destOrd="0" presId="urn:microsoft.com/office/officeart/2005/8/layout/radial5"/>
    <dgm:cxn modelId="{71288CED-6CFD-4292-AA30-6AAA2984F761}" srcId="{58D7E9E8-F3BE-46EB-9BAF-9A367BDC1986}" destId="{2B145D79-0DB4-470A-AD12-9F409CACC9C9}" srcOrd="1" destOrd="0" parTransId="{3900A00F-73A4-4300-8358-B117A63D3EB7}" sibTransId="{45E8AECE-7225-4B21-89AE-ADF1EAAD8ED4}"/>
    <dgm:cxn modelId="{C7ECAD1F-6EE2-42D4-B680-6B1A8C8E8239}" type="presOf" srcId="{2F7D5277-CEC0-43AF-AAD5-939B7BF391F0}" destId="{7D774E69-2037-494A-8659-06C2BFA9DA2C}" srcOrd="0" destOrd="0" presId="urn:microsoft.com/office/officeart/2005/8/layout/radial5"/>
    <dgm:cxn modelId="{1B448A28-126E-431B-B360-2AD142C241C5}" type="presParOf" srcId="{7D774E69-2037-494A-8659-06C2BFA9DA2C}" destId="{C1CF5F5D-B357-496F-B2DF-8B8504F03924}" srcOrd="0" destOrd="0" presId="urn:microsoft.com/office/officeart/2005/8/layout/radial5"/>
    <dgm:cxn modelId="{01C241DB-049D-4387-9203-BAABA75F50C0}" type="presParOf" srcId="{7D774E69-2037-494A-8659-06C2BFA9DA2C}" destId="{D67A3385-2B02-4FFB-86E8-E50E1500B898}" srcOrd="1" destOrd="0" presId="urn:microsoft.com/office/officeart/2005/8/layout/radial5"/>
    <dgm:cxn modelId="{64F7A514-BA5F-49EA-8D93-505083CC5E7E}" type="presParOf" srcId="{D67A3385-2B02-4FFB-86E8-E50E1500B898}" destId="{6AA6C3AF-0CFB-4992-8C0B-D1D557645A4E}" srcOrd="0" destOrd="0" presId="urn:microsoft.com/office/officeart/2005/8/layout/radial5"/>
    <dgm:cxn modelId="{896BF4D8-9E5C-4304-B6A9-3652BA476B4D}" type="presParOf" srcId="{7D774E69-2037-494A-8659-06C2BFA9DA2C}" destId="{37E1481D-B3B7-4CAA-8C7F-E6647A749461}" srcOrd="2" destOrd="0" presId="urn:microsoft.com/office/officeart/2005/8/layout/radial5"/>
    <dgm:cxn modelId="{B70941E6-F391-4222-9DA7-ECD85829ED9D}" type="presParOf" srcId="{7D774E69-2037-494A-8659-06C2BFA9DA2C}" destId="{0AFC2F13-AFE3-4EDE-873F-5B6E3A56F08E}" srcOrd="3" destOrd="0" presId="urn:microsoft.com/office/officeart/2005/8/layout/radial5"/>
    <dgm:cxn modelId="{657589E5-3706-4021-A7D8-BF1D1E74E70A}" type="presParOf" srcId="{0AFC2F13-AFE3-4EDE-873F-5B6E3A56F08E}" destId="{CD5D9760-5102-406F-9515-5368578226BD}" srcOrd="0" destOrd="0" presId="urn:microsoft.com/office/officeart/2005/8/layout/radial5"/>
    <dgm:cxn modelId="{35975AE4-ADE0-400C-A508-CEA605C5DE41}" type="presParOf" srcId="{7D774E69-2037-494A-8659-06C2BFA9DA2C}" destId="{5B71C770-4D9A-48D2-B8C7-B411D125C492}" srcOrd="4" destOrd="0" presId="urn:microsoft.com/office/officeart/2005/8/layout/radial5"/>
    <dgm:cxn modelId="{77C54147-9BA6-4754-925D-C49163757728}" type="presParOf" srcId="{7D774E69-2037-494A-8659-06C2BFA9DA2C}" destId="{09133B74-834E-4F72-8E5D-ABD7989AC9F2}" srcOrd="5" destOrd="0" presId="urn:microsoft.com/office/officeart/2005/8/layout/radial5"/>
    <dgm:cxn modelId="{84381CE3-0C80-4B0C-B8C2-5E6D146F06C4}" type="presParOf" srcId="{09133B74-834E-4F72-8E5D-ABD7989AC9F2}" destId="{A7373872-F034-4A08-83E3-A5817FD6DAAF}" srcOrd="0" destOrd="0" presId="urn:microsoft.com/office/officeart/2005/8/layout/radial5"/>
    <dgm:cxn modelId="{4D1C6B8E-AC4F-4119-85EF-4FBE8445F65D}" type="presParOf" srcId="{7D774E69-2037-494A-8659-06C2BFA9DA2C}" destId="{A8A2C7B9-4FDE-45AF-8F8A-D0D90AD72F3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CF5F5D-B357-496F-B2DF-8B8504F03924}">
      <dsp:nvSpPr>
        <dsp:cNvPr id="0" name=""/>
        <dsp:cNvSpPr/>
      </dsp:nvSpPr>
      <dsp:spPr>
        <a:xfrm>
          <a:off x="2576888" y="0"/>
          <a:ext cx="3796093" cy="160835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>
              <a:solidFill>
                <a:srgbClr val="FF0000"/>
              </a:solidFill>
            </a:rPr>
            <a:t>Юридическая ответственность </a:t>
          </a:r>
          <a:endParaRPr lang="ru-RU" sz="2000" b="1" i="1" u="sng" kern="1200" dirty="0">
            <a:solidFill>
              <a:srgbClr val="FF0000"/>
            </a:solidFill>
          </a:endParaRPr>
        </a:p>
      </dsp:txBody>
      <dsp:txXfrm>
        <a:off x="2576888" y="0"/>
        <a:ext cx="3796093" cy="1608357"/>
      </dsp:txXfrm>
    </dsp:sp>
    <dsp:sp modelId="{D67A3385-2B02-4FFB-86E8-E50E1500B898}">
      <dsp:nvSpPr>
        <dsp:cNvPr id="0" name=""/>
        <dsp:cNvSpPr/>
      </dsp:nvSpPr>
      <dsp:spPr>
        <a:xfrm rot="4597123">
          <a:off x="4291782" y="1867073"/>
          <a:ext cx="994786" cy="549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4597123">
        <a:off x="4291782" y="1867073"/>
        <a:ext cx="994786" cy="549073"/>
      </dsp:txXfrm>
    </dsp:sp>
    <dsp:sp modelId="{37E1481D-B3B7-4CAA-8C7F-E6647A749461}">
      <dsp:nvSpPr>
        <dsp:cNvPr id="0" name=""/>
        <dsp:cNvSpPr/>
      </dsp:nvSpPr>
      <dsp:spPr>
        <a:xfrm>
          <a:off x="2904324" y="2592291"/>
          <a:ext cx="4224470" cy="97738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Административная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2904324" y="2592291"/>
        <a:ext cx="4224470" cy="977382"/>
      </dsp:txXfrm>
    </dsp:sp>
    <dsp:sp modelId="{0AFC2F13-AFE3-4EDE-873F-5B6E3A56F08E}">
      <dsp:nvSpPr>
        <dsp:cNvPr id="0" name=""/>
        <dsp:cNvSpPr/>
      </dsp:nvSpPr>
      <dsp:spPr>
        <a:xfrm rot="1362884">
          <a:off x="6255411" y="1174587"/>
          <a:ext cx="577856" cy="44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362884">
        <a:off x="6255411" y="1174587"/>
        <a:ext cx="577856" cy="440938"/>
      </dsp:txXfrm>
    </dsp:sp>
    <dsp:sp modelId="{5B71C770-4D9A-48D2-B8C7-B411D125C492}">
      <dsp:nvSpPr>
        <dsp:cNvPr id="0" name=""/>
        <dsp:cNvSpPr/>
      </dsp:nvSpPr>
      <dsp:spPr>
        <a:xfrm>
          <a:off x="6573859" y="1296149"/>
          <a:ext cx="2010447" cy="161492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Уголовная</a:t>
          </a:r>
          <a:endParaRPr lang="ru-RU" sz="2000" b="1" i="1" kern="1200" dirty="0"/>
        </a:p>
      </dsp:txBody>
      <dsp:txXfrm>
        <a:off x="6573859" y="1296149"/>
        <a:ext cx="2010447" cy="1614920"/>
      </dsp:txXfrm>
    </dsp:sp>
    <dsp:sp modelId="{09133B74-834E-4F72-8E5D-ABD7989AC9F2}">
      <dsp:nvSpPr>
        <dsp:cNvPr id="0" name=""/>
        <dsp:cNvSpPr/>
      </dsp:nvSpPr>
      <dsp:spPr>
        <a:xfrm rot="19611126" flipH="1" flipV="1">
          <a:off x="1660881" y="912311"/>
          <a:ext cx="427017" cy="461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9611126" flipH="1" flipV="1">
        <a:off x="1660881" y="912311"/>
        <a:ext cx="427017" cy="461210"/>
      </dsp:txXfrm>
    </dsp:sp>
    <dsp:sp modelId="{A8A2C7B9-4FDE-45AF-8F8A-D0D90AD72F36}">
      <dsp:nvSpPr>
        <dsp:cNvPr id="0" name=""/>
        <dsp:cNvSpPr/>
      </dsp:nvSpPr>
      <dsp:spPr>
        <a:xfrm>
          <a:off x="72007" y="648057"/>
          <a:ext cx="2202493" cy="161492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Дисциплинарная</a:t>
          </a:r>
          <a:endParaRPr lang="ru-RU" sz="2000" b="1" i="1" kern="1200" dirty="0"/>
        </a:p>
      </dsp:txBody>
      <dsp:txXfrm>
        <a:off x="72007" y="648057"/>
        <a:ext cx="2202493" cy="1614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FA88C1-AFDC-4117-A4D7-16A8C7DA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73A72-8340-4122-BA8D-C6281ECE185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A88C1-AFDC-4117-A4D7-16A8C7DA31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A88C1-AFDC-4117-A4D7-16A8C7DA31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A88C1-AFDC-4117-A4D7-16A8C7DA31B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/>
            <a:ahLst/>
            <a:cxnLst>
              <a:cxn ang="0">
                <a:pos x="8" y="3103"/>
              </a:cxn>
              <a:cxn ang="0">
                <a:pos x="2913" y="3102"/>
              </a:cxn>
              <a:cxn ang="0">
                <a:pos x="3143" y="3022"/>
              </a:cxn>
              <a:cxn ang="0">
                <a:pos x="3668" y="2460"/>
              </a:cxn>
              <a:cxn ang="0">
                <a:pos x="4129" y="2235"/>
              </a:cxn>
              <a:cxn ang="0">
                <a:pos x="5761" y="2235"/>
              </a:cxn>
              <a:cxn ang="0">
                <a:pos x="5767" y="0"/>
              </a:cxn>
              <a:cxn ang="0">
                <a:pos x="0" y="1"/>
              </a:cxn>
              <a:cxn ang="0">
                <a:pos x="8" y="3103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1884" y="1008"/>
              </a:cxn>
              <a:cxn ang="0">
                <a:pos x="2152" y="921"/>
              </a:cxn>
              <a:cxn ang="0">
                <a:pos x="2560" y="531"/>
              </a:cxn>
              <a:cxn ang="0">
                <a:pos x="2892" y="448"/>
              </a:cxn>
              <a:cxn ang="0">
                <a:pos x="5766" y="461"/>
              </a:cxn>
              <a:cxn ang="0">
                <a:pos x="5758" y="0"/>
              </a:cxn>
              <a:cxn ang="0">
                <a:pos x="0" y="2"/>
              </a:cxn>
              <a:cxn ang="0">
                <a:pos x="0" y="1008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27" descr="1"/>
          <p:cNvSpPr>
            <a:spLocks/>
          </p:cNvSpPr>
          <p:nvPr/>
        </p:nvSpPr>
        <p:spPr bwMode="gray">
          <a:xfrm>
            <a:off x="0" y="-9525"/>
            <a:ext cx="9170988" cy="1362075"/>
          </a:xfrm>
          <a:custGeom>
            <a:avLst/>
            <a:gdLst/>
            <a:ahLst/>
            <a:cxnLst>
              <a:cxn ang="0">
                <a:pos x="0" y="858"/>
              </a:cxn>
              <a:cxn ang="0">
                <a:pos x="1926" y="857"/>
              </a:cxn>
              <a:cxn ang="0">
                <a:pos x="2157" y="793"/>
              </a:cxn>
              <a:cxn ang="0">
                <a:pos x="2509" y="473"/>
              </a:cxn>
              <a:cxn ang="0">
                <a:pos x="2970" y="390"/>
              </a:cxn>
              <a:cxn ang="0">
                <a:pos x="5773" y="388"/>
              </a:cxn>
              <a:cxn ang="0">
                <a:pos x="5777" y="0"/>
              </a:cxn>
              <a:cxn ang="0">
                <a:pos x="0" y="2"/>
              </a:cxn>
              <a:cxn ang="0">
                <a:pos x="0" y="858"/>
              </a:cxn>
            </a:cxnLst>
            <a:rect l="0" t="0" r="r" b="b"/>
            <a:pathLst>
              <a:path w="5777" h="858">
                <a:moveTo>
                  <a:pt x="0" y="858"/>
                </a:moveTo>
                <a:lnTo>
                  <a:pt x="1926" y="857"/>
                </a:lnTo>
                <a:cubicBezTo>
                  <a:pt x="2067" y="857"/>
                  <a:pt x="2068" y="850"/>
                  <a:pt x="2157" y="793"/>
                </a:cubicBezTo>
                <a:lnTo>
                  <a:pt x="2509" y="473"/>
                </a:lnTo>
                <a:cubicBezTo>
                  <a:pt x="2644" y="406"/>
                  <a:pt x="2477" y="396"/>
                  <a:pt x="2970" y="390"/>
                </a:cubicBezTo>
                <a:lnTo>
                  <a:pt x="5773" y="388"/>
                </a:lnTo>
                <a:lnTo>
                  <a:pt x="5777" y="0"/>
                </a:lnTo>
                <a:lnTo>
                  <a:pt x="0" y="2"/>
                </a:lnTo>
                <a:lnTo>
                  <a:pt x="0" y="858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gray">
          <a:xfrm>
            <a:off x="7391400" y="762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tx2"/>
                </a:solidFill>
                <a:latin typeface="Arial Black" pitchFamily="34" charset="0"/>
                <a:cs typeface="+mn-cs"/>
              </a:rPr>
              <a:t>L/O/G/O</a:t>
            </a:r>
          </a:p>
        </p:txBody>
      </p:sp>
      <p:sp>
        <p:nvSpPr>
          <p:cNvPr id="10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1" name="Picture 31" descr="1"/>
          <p:cNvPicPr>
            <a:picLocks noChangeAspect="1" noChangeArrowheads="1"/>
          </p:cNvPicPr>
          <p:nvPr/>
        </p:nvPicPr>
        <p:blipFill>
          <a:blip r:embed="rId3" cstate="print"/>
          <a:srcRect b="28612"/>
          <a:stretch>
            <a:fillRect/>
          </a:stretch>
        </p:blipFill>
        <p:spPr bwMode="gray">
          <a:xfrm>
            <a:off x="4638675" y="1844675"/>
            <a:ext cx="448151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3"/>
          <p:cNvSpPr>
            <a:spLocks noChangeArrowheads="1"/>
          </p:cNvSpPr>
          <p:nvPr/>
        </p:nvSpPr>
        <p:spPr bwMode="gray">
          <a:xfrm>
            <a:off x="400050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gray">
          <a:xfrm>
            <a:off x="161607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gray">
          <a:xfrm>
            <a:off x="284162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892C-81B3-44E5-80DF-326A7EAF6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67AF-7002-400C-B7C0-28163505B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52C7-37CB-4215-A2D0-3EC6AAF8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CD2E-EF07-4079-B286-132097F13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ED4A-D4A0-4F8D-9159-E88A5036D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6C0C7-347E-4500-B9C5-EF0409C38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9FF10-ED30-4798-A17F-362E4E548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2582-A8DA-48CD-8CD0-DC189CAB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F1542-B5A5-48B6-91FF-5D0DA2D71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4F80-74E2-4ED2-8063-0B6A0B12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039F-3C0F-4097-A426-BC40A1006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78DE-7047-4C7A-9F48-0215A8C07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D2A15-76F3-4465-88CC-6C829AAA8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3997-0E59-45A1-8C8F-A800E5A40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319E0-6A1F-404E-941D-164E7C1BE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Freeform 47"/>
          <p:cNvSpPr>
            <a:spLocks/>
          </p:cNvSpPr>
          <p:nvPr/>
        </p:nvSpPr>
        <p:spPr bwMode="gray">
          <a:xfrm>
            <a:off x="0" y="-85725"/>
            <a:ext cx="9174163" cy="704850"/>
          </a:xfrm>
          <a:custGeom>
            <a:avLst/>
            <a:gdLst/>
            <a:ahLst/>
            <a:cxnLst>
              <a:cxn ang="0">
                <a:pos x="0" y="472"/>
              </a:cxn>
              <a:cxn ang="0">
                <a:pos x="3261" y="473"/>
              </a:cxn>
              <a:cxn ang="0">
                <a:pos x="3437" y="465"/>
              </a:cxn>
              <a:cxn ang="0">
                <a:pos x="3763" y="314"/>
              </a:cxn>
              <a:cxn ang="0">
                <a:pos x="5779" y="314"/>
              </a:cxn>
              <a:cxn ang="0">
                <a:pos x="5777" y="0"/>
              </a:cxn>
              <a:cxn ang="0">
                <a:pos x="0" y="1"/>
              </a:cxn>
              <a:cxn ang="0">
                <a:pos x="0" y="472"/>
              </a:cxn>
            </a:cxnLst>
            <a:rect l="0" t="0" r="r" b="b"/>
            <a:pathLst>
              <a:path w="5779" h="480">
                <a:moveTo>
                  <a:pt x="0" y="472"/>
                </a:moveTo>
                <a:lnTo>
                  <a:pt x="3261" y="473"/>
                </a:lnTo>
                <a:cubicBezTo>
                  <a:pt x="3402" y="473"/>
                  <a:pt x="3356" y="480"/>
                  <a:pt x="3437" y="465"/>
                </a:cubicBezTo>
                <a:lnTo>
                  <a:pt x="3763" y="314"/>
                </a:lnTo>
                <a:lnTo>
                  <a:pt x="5779" y="314"/>
                </a:lnTo>
                <a:lnTo>
                  <a:pt x="5777" y="0"/>
                </a:lnTo>
                <a:lnTo>
                  <a:pt x="0" y="1"/>
                </a:lnTo>
                <a:lnTo>
                  <a:pt x="0" y="472"/>
                </a:ln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70" name="Freeform 46"/>
          <p:cNvSpPr>
            <a:spLocks/>
          </p:cNvSpPr>
          <p:nvPr/>
        </p:nvSpPr>
        <p:spPr bwMode="gray">
          <a:xfrm>
            <a:off x="-1588" y="1108075"/>
            <a:ext cx="9175751" cy="5749925"/>
          </a:xfrm>
          <a:custGeom>
            <a:avLst/>
            <a:gdLst/>
            <a:ahLst/>
            <a:cxnLst>
              <a:cxn ang="0">
                <a:pos x="7" y="3616"/>
              </a:cxn>
              <a:cxn ang="0">
                <a:pos x="5780" y="3622"/>
              </a:cxn>
              <a:cxn ang="0">
                <a:pos x="5760" y="0"/>
              </a:cxn>
              <a:cxn ang="0">
                <a:pos x="0" y="0"/>
              </a:cxn>
              <a:cxn ang="0">
                <a:pos x="7" y="3616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268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A3790209-DDA3-4028-A609-38492EF9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97" name="Freeform 73"/>
          <p:cNvSpPr>
            <a:spLocks/>
          </p:cNvSpPr>
          <p:nvPr/>
        </p:nvSpPr>
        <p:spPr bwMode="gray">
          <a:xfrm>
            <a:off x="3175" y="685800"/>
            <a:ext cx="9131300" cy="685800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273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1950" y="77311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74" name="Group 74"/>
          <p:cNvGrpSpPr>
            <a:grpSpLocks/>
          </p:cNvGrpSpPr>
          <p:nvPr/>
        </p:nvGrpSpPr>
        <p:grpSpPr bwMode="auto">
          <a:xfrm>
            <a:off x="6910388" y="457200"/>
            <a:ext cx="1922462" cy="576263"/>
            <a:chOff x="127" y="2886"/>
            <a:chExt cx="2074" cy="621"/>
          </a:xfrm>
        </p:grpSpPr>
        <p:sp>
          <p:nvSpPr>
            <p:cNvPr id="1099" name="AutoShape 75"/>
            <p:cNvSpPr>
              <a:spLocks noChangeArrowheads="1"/>
            </p:cNvSpPr>
            <p:nvPr/>
          </p:nvSpPr>
          <p:spPr bwMode="gray">
            <a:xfrm>
              <a:off x="127" y="2886"/>
              <a:ext cx="622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0" name="AutoShape 76"/>
            <p:cNvSpPr>
              <a:spLocks noChangeArrowheads="1"/>
            </p:cNvSpPr>
            <p:nvPr/>
          </p:nvSpPr>
          <p:spPr bwMode="gray">
            <a:xfrm>
              <a:off x="851" y="2886"/>
              <a:ext cx="620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1" name="AutoShape 77"/>
            <p:cNvSpPr>
              <a:spLocks noChangeArrowheads="1"/>
            </p:cNvSpPr>
            <p:nvPr/>
          </p:nvSpPr>
          <p:spPr bwMode="gray">
            <a:xfrm>
              <a:off x="1579" y="2886"/>
              <a:ext cx="622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00" r:id="rId12"/>
    <p:sldLayoutId id="2147483699" r:id="rId13"/>
    <p:sldLayoutId id="2147483698" r:id="rId14"/>
    <p:sldLayoutId id="214748369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P spid="1097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akot.rosmintrud.ru/ot/organizatio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49AD7364D9CF994FEFAAFCECE917B487&amp;req=doc&amp;base=LAW&amp;n=377760&amp;REFFIELD=134&amp;REFDST=100016&amp;REFDOC=375799&amp;REFBASE=LAW&amp;stat=refcode=16876;index=21&amp;date=09.03.2021" TargetMode="External"/><Relationship Id="rId2" Type="http://schemas.openxmlformats.org/officeDocument/2006/relationships/hyperlink" Target="https://login.consultant.ru/link/?rnd=49AD7364D9CF994FEFAAFCECE917B487&amp;req=doc&amp;base=LAW&amp;n=377767&amp;REFFIELD=134&amp;REFDST=100016&amp;REFDOC=375799&amp;REFBASE=LAW&amp;stat=refcode=16876;index=21&amp;date=09.03.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media/image80.jpe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A2E4AD1F9106B36064FCAFE774BAA33&amp;req=doc&amp;base=LAW&amp;n=209079&amp;dst=100053&amp;fld=134&amp;REFFIELD=134&amp;REFDST=100049&amp;REFDOC=238548&amp;REFBASE=PBI&amp;stat=refcode=19867;dstident=100053;index=89&amp;date=10.03.2021" TargetMode="External"/><Relationship Id="rId2" Type="http://schemas.openxmlformats.org/officeDocument/2006/relationships/hyperlink" Target="https://login.consultant.ru/link/?rnd=FA2E4AD1F9106B36064FCAFE774BAA33&amp;req=doc&amp;base=LAW&amp;n=209079&amp;dst=100024&amp;fld=134&amp;REFFIELD=134&amp;REFDST=100048&amp;REFDOC=238548&amp;REFBASE=PBI&amp;stat=refcode=19867;dstident=100024;index=88&amp;date=10.03.2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in.consultant.ru/link/?rnd=FA2E4AD1F9106B36064FCAFE774BAA33&amp;req=doc&amp;base=LAW&amp;n=371453&amp;dst=100089&amp;fld=134&amp;REFFIELD=134&amp;REFDST=100050&amp;REFDOC=238548&amp;REFBASE=PBI&amp;stat=refcode=10881;dstident=100089;index=90&amp;date=10.03.2021" TargetMode="External"/><Relationship Id="rId5" Type="http://schemas.openxmlformats.org/officeDocument/2006/relationships/hyperlink" Target="https://login.consultant.ru/link/?rnd=FA2E4AD1F9106B36064FCAFE774BAA33&amp;req=doc&amp;base=LAW&amp;n=371453&amp;dst=100088&amp;fld=134&amp;REFFIELD=134&amp;REFDST=100050&amp;REFDOC=238548&amp;REFBASE=PBI&amp;stat=refcode=10881;dstident=100088;index=90&amp;date=10.03.2021" TargetMode="External"/><Relationship Id="rId4" Type="http://schemas.openxmlformats.org/officeDocument/2006/relationships/hyperlink" Target="https://login.consultant.ru/link/?rnd=FA2E4AD1F9106B36064FCAFE774BAA33&amp;req=doc&amp;base=LAW&amp;n=371453&amp;dst=100054&amp;fld=134&amp;REFFIELD=134&amp;REFDST=100050&amp;REFDOC=238548&amp;REFBASE=PBI&amp;stat=refcode=10881;dstident=100054;index=90&amp;date=10.03.202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pzan.gov35.ru/vedomstvennaya-informatsiya/novosti/212/84368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A2E4AD1F9106B36064FCAFE774BAA33&amp;req=doc&amp;base=PBI&amp;n=238548&amp;dst=100035&amp;fld=134&amp;date=10.03.2021" TargetMode="External"/><Relationship Id="rId2" Type="http://schemas.openxmlformats.org/officeDocument/2006/relationships/hyperlink" Target="https://login.consultant.ru/link/?rnd=FA2E4AD1F9106B36064FCAFE774BAA33&amp;req=doc&amp;base=PBI&amp;n=238548&amp;dst=100034&amp;fld=134&amp;date=10.03.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nd=FA2E4AD1F9106B36064FCAFE774BAA33&amp;req=doc&amp;base=PBI&amp;n=238548&amp;dst=100163&amp;fld=134&amp;date=10.03.202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A2E4AD1F9106B36064FCAFE774BAA33&amp;req=doc&amp;base=LAW&amp;n=371453&amp;dst=100093&amp;fld=134&amp;REFFIELD=134&amp;REFDST=100073&amp;REFDOC=238548&amp;REFBASE=PBI&amp;stat=refcode=10881;dstident=100093;index=125&amp;date=10.03.2021" TargetMode="External"/><Relationship Id="rId2" Type="http://schemas.openxmlformats.org/officeDocument/2006/relationships/hyperlink" Target="https://login.consultant.ru/link/?rnd=FA2E4AD1F9106B36064FCAFE774BAA33&amp;req=doc&amp;base=LAW&amp;n=371453&amp;dst=100091&amp;fld=134&amp;REFFIELD=134&amp;REFDST=100073&amp;REFDOC=238548&amp;REFBASE=PBI&amp;stat=refcode=10881;dstident=100091;index=125&amp;date=10.03.2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in.consultant.ru/link/?rnd=FA2E4AD1F9106B36064FCAFE774BAA33&amp;req=doc&amp;base=LAW&amp;n=371453&amp;dst=100098&amp;fld=134&amp;REFFIELD=134&amp;REFDST=100073&amp;REFDOC=238548&amp;REFBASE=PBI&amp;stat=refcode=10881;dstident=100098;index=125&amp;date=10.03.2021" TargetMode="External"/><Relationship Id="rId5" Type="http://schemas.openxmlformats.org/officeDocument/2006/relationships/hyperlink" Target="https://login.consultant.ru/link/?rnd=FA2E4AD1F9106B36064FCAFE774BAA33&amp;req=doc&amp;base=LAW&amp;n=371453&amp;dst=100926&amp;fld=134&amp;REFFIELD=134&amp;REFDST=100073&amp;REFDOC=238548&amp;REFBASE=PBI&amp;stat=refcode=10881;dstident=100926;index=125&amp;date=10.03.2021" TargetMode="External"/><Relationship Id="rId4" Type="http://schemas.openxmlformats.org/officeDocument/2006/relationships/hyperlink" Target="https://login.consultant.ru/link/?rnd=FA2E4AD1F9106B36064FCAFE774BAA33&amp;req=doc&amp;base=LAW&amp;n=371453&amp;dst=100095&amp;fld=134&amp;REFFIELD=134&amp;REFDST=100073&amp;REFDOC=238548&amp;REFBASE=PBI&amp;stat=refcode=10881;dstident=100095;index=125&amp;date=10.03.202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A2E4AD1F9106B36064FCAFE774BAA33&amp;req=doc&amp;base=LAW&amp;n=371453&amp;dst=100108&amp;fld=134&amp;REFFIELD=134&amp;REFDST=100084&amp;REFDOC=238548&amp;REFBASE=PBI&amp;stat=refcode=10881;dstident=100108;index=145&amp;date=10.03.2021" TargetMode="External"/><Relationship Id="rId2" Type="http://schemas.openxmlformats.org/officeDocument/2006/relationships/hyperlink" Target="https://login.consultant.ru/link/?rnd=FA2E4AD1F9106B36064FCAFE774BAA33&amp;req=doc&amp;base=LAW&amp;n=371453&amp;dst=100111&amp;fld=134&amp;REFFIELD=134&amp;REFDST=100087&amp;REFDOC=238548&amp;REFBASE=PBI&amp;stat=refcode=10881;dstident=100111;index=151&amp;date=10.03.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nd=FA2E4AD1F9106B36064FCAFE774BAA33&amp;req=doc&amp;base=LAW&amp;n=371453&amp;dst=100109&amp;fld=134&amp;REFFIELD=134&amp;REFDST=100084&amp;REFDOC=238548&amp;REFBASE=PBI&amp;stat=refcode=10881;dstident=100109;index=145&amp;date=10.03.202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FA2E4AD1F9106B36064FCAFE774BAA33&amp;req=doc&amp;base=LAW&amp;n=373156&amp;dst=100007&amp;fld=134&amp;date=10.03.202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A2E4AD1F9106B36064FCAFE774BAA33&amp;req=doc&amp;base=PBI&amp;n=238548&amp;dst=100035&amp;fld=134&amp;date=10.03.2021" TargetMode="External"/><Relationship Id="rId2" Type="http://schemas.openxmlformats.org/officeDocument/2006/relationships/hyperlink" Target="https://login.consultant.ru/link/?rnd=FA2E4AD1F9106B36064FCAFE774BAA33&amp;req=doc&amp;base=PBI&amp;n=238548&amp;dst=100034&amp;fld=134&amp;date=10.03.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nd=FA2E4AD1F9106B36064FCAFE774BAA33&amp;req=doc&amp;base=PBI&amp;n=238548&amp;dst=100163&amp;fld=134&amp;date=10.03.202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378049&amp;date=09.03.202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2F5A254E240C29924A6C86A8E2E54A89&amp;req=doc&amp;base=LAW&amp;n=121937&amp;dst=100016&amp;fld=134&amp;REFFIELD=134&amp;REFDST=1517&amp;REFDOC=349294&amp;REFBASE=LAW&amp;stat=refcode=16610;dstident=100016;index=2234&amp;date=08.06.2020" TargetMode="External"/><Relationship Id="rId2" Type="http://schemas.openxmlformats.org/officeDocument/2006/relationships/hyperlink" Target="https://login.consultant.ru/link/?rnd=2F5A254E240C29924A6C86A8E2E54A89&amp;req=doc&amp;base=LAW&amp;n=312308&amp;dst=100010&amp;fld=134&amp;REFFIELD=134&amp;REFDST=1517&amp;REFDOC=349294&amp;REFBASE=LAW&amp;stat=refcode=16610;dstident=100010;index=2234&amp;date=08.06.202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epzan.gov35.ru/dokumenty/metodicheskie-materialy/trudovye-otnosheniya/safety/im/index.php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Stepanova.VN@depzan.gov35.ru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yakova.LV@depzan.gov35.ru" TargetMode="External"/><Relationship Id="rId4" Type="http://schemas.openxmlformats.org/officeDocument/2006/relationships/hyperlink" Target="mailto:Zheleznaya.TY@depzan.gov35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131bf064cafd27da7a0bf913aa783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861048"/>
            <a:ext cx="4083852" cy="23762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564904"/>
            <a:ext cx="8401050" cy="674687"/>
          </a:xfrm>
        </p:spPr>
        <p:txBody>
          <a:bodyPr/>
          <a:lstStyle/>
          <a:p>
            <a:pPr eaLnBrk="1" hangingPunct="1"/>
            <a:r>
              <a:rPr lang="ru-RU" sz="4400" dirty="0" smtClean="0">
                <a:solidFill>
                  <a:srgbClr val="374762"/>
                </a:solidFill>
              </a:rPr>
              <a:t>Новые правила по </a:t>
            </a:r>
            <a:r>
              <a:rPr lang="ru-RU" sz="4400" dirty="0" smtClean="0">
                <a:solidFill>
                  <a:schemeClr val="bg1">
                    <a:lumMod val="25000"/>
                  </a:schemeClr>
                </a:solidFill>
              </a:rPr>
              <a:t>охране </a:t>
            </a:r>
            <a:r>
              <a:rPr lang="ru-RU" sz="4400" dirty="0" smtClean="0">
                <a:solidFill>
                  <a:srgbClr val="374762"/>
                </a:solidFill>
              </a:rPr>
              <a:t>труда с 1 января 2021 года</a:t>
            </a:r>
            <a:br>
              <a:rPr lang="ru-RU" sz="4400" dirty="0" smtClean="0">
                <a:solidFill>
                  <a:srgbClr val="374762"/>
                </a:solidFill>
              </a:rPr>
            </a:br>
            <a:endParaRPr lang="en-US" sz="4400" dirty="0" smtClean="0">
              <a:solidFill>
                <a:srgbClr val="374762"/>
              </a:solidFill>
            </a:endParaRPr>
          </a:p>
        </p:txBody>
      </p:sp>
      <p:pic>
        <p:nvPicPr>
          <p:cNvPr id="13315" name="Picture 7" descr="только-зн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196752"/>
            <a:ext cx="1296144" cy="57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1960" y="1124744"/>
            <a:ext cx="34559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Департамент труда и занятости населения  Вологодской области</a:t>
            </a:r>
          </a:p>
        </p:txBody>
      </p:sp>
      <p:sp>
        <p:nvSpPr>
          <p:cNvPr id="13317" name="Прямоугольник 9"/>
          <p:cNvSpPr>
            <a:spLocks noChangeArrowheads="1"/>
          </p:cNvSpPr>
          <p:nvPr/>
        </p:nvSpPr>
        <p:spPr bwMode="auto">
          <a:xfrm>
            <a:off x="611560" y="5013176"/>
            <a:ext cx="49320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82F4E"/>
                </a:solidFill>
                <a:latin typeface="Calibri" pitchFamily="34" charset="0"/>
              </a:rPr>
              <a:t>Консультант отдела труда управления труда и финансово-экономического обеспечения  Департамента труда</a:t>
            </a:r>
          </a:p>
          <a:p>
            <a:r>
              <a:rPr lang="ru-RU" sz="2000" b="1" dirty="0" smtClean="0">
                <a:solidFill>
                  <a:srgbClr val="182F4E"/>
                </a:solidFill>
                <a:latin typeface="Calibri" pitchFamily="34" charset="0"/>
              </a:rPr>
              <a:t> и занятости населения области</a:t>
            </a:r>
          </a:p>
          <a:p>
            <a:r>
              <a:rPr lang="ru-RU" sz="2000" b="1" dirty="0" smtClean="0">
                <a:solidFill>
                  <a:srgbClr val="182F4E"/>
                </a:solidFill>
                <a:latin typeface="Calibri" pitchFamily="34" charset="0"/>
              </a:rPr>
              <a:t> В.Н. Степанова </a:t>
            </a:r>
            <a:endParaRPr lang="ru-RU" sz="2000" b="1" dirty="0">
              <a:solidFill>
                <a:srgbClr val="182F4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 охране труда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5576" y="1412776"/>
            <a:ext cx="1872208" cy="1656184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сделать?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140968"/>
            <a:ext cx="3384376" cy="1800200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Ознакомить ответственных работников с изменениями локальных актов под роспись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8064" y="3068960"/>
            <a:ext cx="3816424" cy="432048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632523"/>
                </a:solidFill>
                <a:latin typeface="Calibri"/>
              </a:rPr>
              <a:t>На листе ознакомления</a:t>
            </a:r>
            <a:endParaRPr lang="ru-RU" b="1" dirty="0">
              <a:solidFill>
                <a:srgbClr val="632523"/>
              </a:solidFill>
              <a:latin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445224"/>
            <a:ext cx="8496944" cy="1152128"/>
          </a:xfrm>
          <a:prstGeom prst="roundRect">
            <a:avLst/>
          </a:prstGeom>
          <a:solidFill>
            <a:srgbClr val="FFFFFF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ru-RU" b="1" dirty="0" smtClean="0">
                <a:solidFill>
                  <a:srgbClr val="953735"/>
                </a:solidFill>
              </a:rPr>
              <a:t>Работники должны быть ознакомлены под роспись со всеми ЛНА, принимаемыми в организации и непосредственно связанными с их трудовой деятельностью</a:t>
            </a:r>
          </a:p>
          <a:p>
            <a:pPr lvl="0" algn="ctr">
              <a:buNone/>
            </a:pPr>
            <a:r>
              <a:rPr lang="ru-RU" sz="11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(десятый абзац ч.2 ст. 22 ТК РФ)</a:t>
            </a:r>
            <a:endParaRPr lang="ru-RU" sz="11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3789040"/>
            <a:ext cx="3816424" cy="576064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632523"/>
                </a:solidFill>
                <a:latin typeface="Calibri"/>
              </a:rPr>
              <a:t>Подпись на документе</a:t>
            </a:r>
            <a:endParaRPr lang="ru-RU" b="1" dirty="0">
              <a:solidFill>
                <a:srgbClr val="632523"/>
              </a:solidFill>
              <a:latin typeface="Calibri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056" y="4581128"/>
            <a:ext cx="3816424" cy="576064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632523"/>
                </a:solidFill>
                <a:latin typeface="Calibri"/>
              </a:rPr>
              <a:t>В отдельном документе</a:t>
            </a:r>
            <a:endParaRPr lang="ru-RU" b="1" dirty="0">
              <a:solidFill>
                <a:srgbClr val="632523"/>
              </a:solidFill>
              <a:latin typeface="Calibri"/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6660232" y="1556792"/>
            <a:ext cx="1944216" cy="1368152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Каким способом?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20" descr="http://dzrrkrupki.edu.minskregion.by/gallery/129/spps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84783"/>
            <a:ext cx="2377440" cy="1512169"/>
          </a:xfrm>
          <a:prstGeom prst="ellipseRibbon2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 охране труда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5576" y="1412776"/>
            <a:ext cx="1872208" cy="1656184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Организовать обучение?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284984"/>
            <a:ext cx="2987824" cy="3312368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Подготовить приказы о проведении обучения и внеочередной проверке знаний в своей организации  в объеме новых правил по ОТ, которые регулируют деятельность организации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59832" y="3212976"/>
            <a:ext cx="2592288" cy="1512168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/>
              </a:rPr>
              <a:t>В учебном центре</a:t>
            </a: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91672" y="4509120"/>
            <a:ext cx="2844824" cy="2016224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/>
              </a:rPr>
              <a:t>Все  работники в объеме тех правил по ОТ, которые регулируют деятельность работников</a:t>
            </a: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3848" y="4869160"/>
            <a:ext cx="2304256" cy="1872208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/>
              </a:rPr>
              <a:t>В  своей организации после внеплановой проверки ОТ в учебном центре</a:t>
            </a: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Calibri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04248" y="2348880"/>
            <a:ext cx="1980728" cy="576064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/>
              </a:rPr>
              <a:t>Члены комиссии </a:t>
            </a: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Calibri"/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6732240" y="1556792"/>
            <a:ext cx="2088232" cy="576064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491880" y="1484784"/>
            <a:ext cx="1872208" cy="1656184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Где?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6256" y="2996952"/>
            <a:ext cx="1980728" cy="576064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/>
              </a:rPr>
              <a:t>Работодатель</a:t>
            </a: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76256" y="3717032"/>
            <a:ext cx="1980728" cy="576064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/>
              </a:rPr>
              <a:t>Руководитель работ</a:t>
            </a: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  <a:latin typeface="Calibri"/>
            </a:endParaRPr>
          </a:p>
        </p:txBody>
      </p:sp>
      <p:cxnSp>
        <p:nvCxnSpPr>
          <p:cNvPr id="24" name="Прямая со стрелкой 23"/>
          <p:cNvCxnSpPr>
            <a:stCxn id="19" idx="3"/>
          </p:cNvCxnSpPr>
          <p:nvPr/>
        </p:nvCxnSpPr>
        <p:spPr>
          <a:xfrm flipV="1">
            <a:off x="5652120" y="3501008"/>
            <a:ext cx="1296144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9" idx="3"/>
          </p:cNvCxnSpPr>
          <p:nvPr/>
        </p:nvCxnSpPr>
        <p:spPr>
          <a:xfrm>
            <a:off x="5652120" y="3969060"/>
            <a:ext cx="1224136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3"/>
            <a:endCxn id="21" idx="1"/>
          </p:cNvCxnSpPr>
          <p:nvPr/>
        </p:nvCxnSpPr>
        <p:spPr>
          <a:xfrm flipV="1">
            <a:off x="5508104" y="5517232"/>
            <a:ext cx="683568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9" idx="3"/>
            <a:endCxn id="14" idx="1"/>
          </p:cNvCxnSpPr>
          <p:nvPr/>
        </p:nvCxnSpPr>
        <p:spPr>
          <a:xfrm flipV="1">
            <a:off x="5652120" y="2636912"/>
            <a:ext cx="1152128" cy="13321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http://www.centrmag.ru/catalog/l56_230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1224136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7380312" cy="927695"/>
          </a:xfrm>
        </p:spPr>
        <p:txBody>
          <a:bodyPr/>
          <a:lstStyle/>
          <a:p>
            <a:pPr algn="ctr"/>
            <a:r>
              <a:rPr lang="ru-RU" sz="3200" dirty="0" smtClean="0"/>
              <a:t>Внеочередная проверка знаний </a:t>
            </a:r>
            <a:br>
              <a:rPr lang="ru-RU" sz="3200" dirty="0" smtClean="0"/>
            </a:br>
            <a:r>
              <a:rPr lang="ru-RU" sz="3200" dirty="0" smtClean="0"/>
              <a:t>в Учебном центре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6984776" cy="1396751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Условия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3356992"/>
            <a:ext cx="3384376" cy="2592288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Учебный центр должен быть аккредитован на обучение работодателей и работников вопросам охраны </a:t>
            </a:r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труда </a:t>
            </a:r>
            <a:r>
              <a:rPr lang="ru-RU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(сайт </a:t>
            </a:r>
            <a:r>
              <a:rPr lang="ru-RU" u="sng" dirty="0" smtClean="0">
                <a:solidFill>
                  <a:schemeClr val="accent4">
                    <a:lumMod val="85000"/>
                    <a:lumOff val="15000"/>
                  </a:schemeClr>
                </a:solidFill>
                <a:hlinkClick r:id="rId2"/>
              </a:rPr>
              <a:t>https://akot.rosmintrud.ru/ot/organizations</a:t>
            </a:r>
            <a:r>
              <a:rPr lang="ru-RU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) </a:t>
            </a: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3356992"/>
            <a:ext cx="3384376" cy="2736304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Учебный центр должен пройти обучение и внеочередную проверку знаний в объеме тех новых правил по которым будет оказывать услугу в обучающих организациях Минтруда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7" descr="https://www.factroom.ru/facts/wp-content/uploads/2014/09/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268760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5040560" cy="783679"/>
          </a:xfrm>
        </p:spPr>
        <p:txBody>
          <a:bodyPr/>
          <a:lstStyle/>
          <a:p>
            <a:pPr algn="ctr"/>
            <a:r>
              <a:rPr lang="ru-RU" sz="2400" dirty="0" smtClean="0"/>
              <a:t>Внеочередная проверка знаний в своей организации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936104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Условия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420888"/>
            <a:ext cx="3672408" cy="2160240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Комиссия должна пройти внеочередную проверку знаний в учебном центре в объеме тех правил по охране труда, которые регулируют деятельность организации</a:t>
            </a: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2492896"/>
            <a:ext cx="3888432" cy="2232248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Руководитель работ, прошел </a:t>
            </a:r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внеочередную </a:t>
            </a:r>
            <a:r>
              <a:rPr lang="ru-RU" b="1" dirty="0" smtClean="0">
                <a:solidFill>
                  <a:schemeClr val="tx1"/>
                </a:solidFill>
              </a:rPr>
              <a:t>проверку знаний в </a:t>
            </a:r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объеме тех правил по охране труда, которые регулируют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5013176"/>
            <a:ext cx="7128792" cy="1512168"/>
          </a:xfrm>
          <a:prstGeom prst="round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Работники рабочих профессий – внеплановый инструктаж в объеме знаний требований инструкций по охране труда после внеплановой проверки знаний непосредственного руководителя работ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6" idx="2"/>
          </p:cNvCxnSpPr>
          <p:nvPr/>
        </p:nvCxnSpPr>
        <p:spPr>
          <a:xfrm>
            <a:off x="6660232" y="4725144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http://www.centrmag.ru/catalog/l56_23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869160"/>
            <a:ext cx="140364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548680"/>
            <a:ext cx="5688632" cy="576064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Сроки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772816"/>
            <a:ext cx="8352928" cy="360040"/>
          </a:xfrm>
          <a:prstGeom prst="roundRect">
            <a:avLst/>
          </a:prstGeom>
          <a:solidFill>
            <a:srgbClr val="FFFFFF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 вступления в действие новых нормативно-правовых актов по 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276872"/>
            <a:ext cx="8928992" cy="4581128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случаях, когда исполнение работодателем обязанности по проведению внепланового инструктажа и внеочередной проверки знаний требований охраны труда работников организаций фактически не возможно (например, проведение мероприятий по закупке в соответствии с Федеральным </a:t>
            </a:r>
            <a:r>
              <a:rPr lang="ru-RU" sz="1600" dirty="0" smtClean="0">
                <a:solidFill>
                  <a:schemeClr val="tx1"/>
                </a:solidFill>
                <a:hlinkClick r:id="rId2"/>
              </a:rPr>
              <a:t>законом</a:t>
            </a:r>
            <a:r>
              <a:rPr lang="ru-RU" sz="1600" dirty="0" smtClean="0">
                <a:solidFill>
                  <a:schemeClr val="tx1"/>
                </a:solidFill>
              </a:rPr>
              <a:t> от 05.04.2013 N 44-ФЗ "О контрактной системе в сфере закупок товаров, работ, услуг для обеспечения государственных и муниципальных нужд" или Федеральным </a:t>
            </a:r>
            <a:r>
              <a:rPr lang="ru-RU" sz="1600" dirty="0" smtClean="0">
                <a:solidFill>
                  <a:schemeClr val="tx1"/>
                </a:solidFill>
                <a:hlinkClick r:id="rId3"/>
              </a:rPr>
              <a:t>законом</a:t>
            </a:r>
            <a:r>
              <a:rPr lang="ru-RU" sz="1600" dirty="0" smtClean="0">
                <a:solidFill>
                  <a:schemeClr val="tx1"/>
                </a:solidFill>
              </a:rPr>
              <a:t> от 18.07.2011 N 223-ФЗ "О закупках товаров, работ, услуг отдельными видами юридических лиц"), а также при обстоятельствах, зависящих от третьих лиц, независимых от работодателя и не подчиненных ему (например, организации, оказывающие услуги по охране труда), следует рассматривать вопрос о наличии в действиях (бездействии) работодателя вины как признака субъективной стороны состава административного правонарушения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400" dirty="0" smtClean="0"/>
              <a:t>.</a:t>
            </a:r>
            <a:endParaRPr lang="ru-RU" sz="1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D:\Мои документы\Всемирный день ОТ\2021\письмо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348880"/>
            <a:ext cx="5472608" cy="1296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1124744"/>
            <a:ext cx="8784976" cy="576064"/>
          </a:xfrm>
          <a:prstGeom prst="roundRect">
            <a:avLst/>
          </a:prstGeom>
          <a:solidFill>
            <a:srgbClr val="FFFFF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Внеочередная проверка знаний требований ОТ не зависит от срока проведения предыдущей проверки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768752" cy="576064"/>
          </a:xfrm>
        </p:spPr>
        <p:txBody>
          <a:bodyPr/>
          <a:lstStyle/>
          <a:p>
            <a:pPr algn="ctr"/>
            <a:r>
              <a:rPr lang="ru-RU" sz="2400" dirty="0" smtClean="0"/>
              <a:t>Внеочередная проверка знаний </a:t>
            </a:r>
            <a:br>
              <a:rPr lang="ru-RU" sz="2400" dirty="0" smtClean="0"/>
            </a:br>
            <a:r>
              <a:rPr lang="ru-RU" sz="2400" dirty="0" smtClean="0"/>
              <a:t>по охране труда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340768"/>
            <a:ext cx="8437562" cy="720080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Где фиксируется?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988840"/>
            <a:ext cx="3672408" cy="1512168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В учебном центре </a:t>
            </a: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1916832"/>
            <a:ext cx="4032448" cy="2520280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В протоколе</a:t>
            </a:r>
            <a:r>
              <a:rPr lang="ru-RU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тип проверки знаний «внеочередная».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P.S.</a:t>
            </a:r>
            <a:r>
              <a:rPr lang="ru-RU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Рекомендуется Минтрудом (письмо от 14.01.2021 г. № 15-2/10/В-167) сведения о внеочередной проверке знаний вносить в раздел </a:t>
            </a:r>
            <a:r>
              <a:rPr lang="ru-RU" sz="1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удостоверения</a:t>
            </a:r>
            <a:r>
              <a:rPr lang="ru-RU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«Сведения о повторных проверках знаний требований охраны труда»</a:t>
            </a:r>
            <a:endParaRPr lang="ru-RU" sz="16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4869160"/>
            <a:ext cx="4032448" cy="1800200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В журнале </a:t>
            </a:r>
            <a:r>
              <a:rPr lang="ru-RU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регистрации инструктажа на рабочем месте. Указывается вид инструктажа «внеплановый» и причина проведения (приказ, распоряжение).</a:t>
            </a:r>
            <a:endParaRPr lang="ru-RU" sz="16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 flipV="1">
            <a:off x="4067944" y="2492896"/>
            <a:ext cx="864096" cy="2520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3" idx="3"/>
            <a:endCxn id="6" idx="1"/>
          </p:cNvCxnSpPr>
          <p:nvPr/>
        </p:nvCxnSpPr>
        <p:spPr>
          <a:xfrm flipV="1">
            <a:off x="4067944" y="3176972"/>
            <a:ext cx="864096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95536" y="3717032"/>
            <a:ext cx="3672408" cy="1512168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В своей организации </a:t>
            </a:r>
            <a:endParaRPr lang="ru-RU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>
            <a:stCxn id="13" idx="3"/>
            <a:endCxn id="7" idx="1"/>
          </p:cNvCxnSpPr>
          <p:nvPr/>
        </p:nvCxnSpPr>
        <p:spPr>
          <a:xfrm>
            <a:off x="4067944" y="4473116"/>
            <a:ext cx="864096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http://www.centrmag.ru/catalog/l56_23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301208"/>
            <a:ext cx="1944216" cy="12687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620689"/>
            <a:ext cx="6442298" cy="576064"/>
          </a:xfrm>
        </p:spPr>
        <p:txBody>
          <a:bodyPr/>
          <a:lstStyle/>
          <a:p>
            <a:r>
              <a:rPr lang="ru-RU" sz="2000" dirty="0" smtClean="0"/>
              <a:t>Внеочередная проверка знаний по охране труда</a:t>
            </a:r>
            <a:endParaRPr lang="ru-RU" sz="20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5576" y="1412776"/>
            <a:ext cx="1656184" cy="1944216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Контроль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429000"/>
            <a:ext cx="3384376" cy="151216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Проконтролировать, работники прошли обучение и внеочередную проверку знаний и внеплановый инструктаж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249540">
            <a:off x="2634226" y="1561903"/>
            <a:ext cx="2135969" cy="255170"/>
          </a:xfrm>
          <a:prstGeom prst="homePlate">
            <a:avLst>
              <a:gd name="adj" fmla="val 5958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Кто делает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2060848"/>
            <a:ext cx="4067944" cy="1152128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Специалист по охране труда или работник на которого возложены обязанности специалиста по охране труда</a:t>
            </a:r>
          </a:p>
          <a:p>
            <a:pPr algn="ctr"/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1412776"/>
            <a:ext cx="3312368" cy="576064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Работодатель или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3356992"/>
            <a:ext cx="4067944" cy="432048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Руководитель подразделения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229200"/>
            <a:ext cx="3384376" cy="146754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Отстранить от работы работников не прошедших внеочередную проверку знаний, внеплановый инструктаж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6" idx="3"/>
          </p:cNvCxnSpPr>
          <p:nvPr/>
        </p:nvCxnSpPr>
        <p:spPr>
          <a:xfrm flipV="1">
            <a:off x="3563888" y="1844824"/>
            <a:ext cx="1440160" cy="23402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15" idx="1"/>
          </p:cNvCxnSpPr>
          <p:nvPr/>
        </p:nvCxnSpPr>
        <p:spPr>
          <a:xfrm flipV="1">
            <a:off x="3563888" y="2636912"/>
            <a:ext cx="1368152" cy="15481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  <a:endCxn id="26" idx="1"/>
          </p:cNvCxnSpPr>
          <p:nvPr/>
        </p:nvCxnSpPr>
        <p:spPr>
          <a:xfrm flipV="1">
            <a:off x="3563888" y="3573016"/>
            <a:ext cx="1368152" cy="6120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</p:cNvCxnSpPr>
          <p:nvPr/>
        </p:nvCxnSpPr>
        <p:spPr>
          <a:xfrm flipV="1">
            <a:off x="3707904" y="1844824"/>
            <a:ext cx="1296144" cy="41181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759624" y="4005064"/>
            <a:ext cx="3060848" cy="144016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Предписание специалиста по ОТ или служебная записка руководителя подразделения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ятиугольник 26"/>
          <p:cNvSpPr/>
          <p:nvPr/>
        </p:nvSpPr>
        <p:spPr>
          <a:xfrm rot="249540">
            <a:off x="3570328" y="4370217"/>
            <a:ext cx="2135969" cy="255170"/>
          </a:xfrm>
          <a:prstGeom prst="homePlate">
            <a:avLst>
              <a:gd name="adj" fmla="val 5958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оформляется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ятиугольник 27"/>
          <p:cNvSpPr/>
          <p:nvPr/>
        </p:nvSpPr>
        <p:spPr>
          <a:xfrm rot="249540">
            <a:off x="3714345" y="6098407"/>
            <a:ext cx="2135969" cy="255170"/>
          </a:xfrm>
          <a:prstGeom prst="homePlate">
            <a:avLst>
              <a:gd name="adj" fmla="val 5958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оформляется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68144" y="5805264"/>
            <a:ext cx="3060848" cy="79208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Приказом работодателя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55776" y="2132856"/>
            <a:ext cx="1656184" cy="936104"/>
          </a:xfrm>
          <a:prstGeom prst="rect">
            <a:avLst/>
          </a:prstGeom>
          <a:blipFill>
            <a:blip r:embed="rId3" r:link="rId4" cstate="print">
              <a:alphaModFix/>
            </a:blip>
            <a:stretch>
              <a:fillRect/>
            </a:stretch>
          </a:blipFill>
          <a:ln>
            <a:noFill/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3113"/>
            <a:ext cx="8064896" cy="783679"/>
          </a:xfrm>
        </p:spPr>
        <p:txBody>
          <a:bodyPr/>
          <a:lstStyle/>
          <a:p>
            <a:pPr algn="ctr"/>
            <a:r>
              <a:rPr lang="ru-RU" sz="2800" dirty="0" smtClean="0"/>
              <a:t>Обучение при выполнении работ на высоте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184576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</a:t>
            </a:r>
            <a:r>
              <a:rPr lang="ru-RU" sz="2400" b="1" dirty="0" smtClean="0"/>
              <a:t>1 января 2021 года не допускается обучения </a:t>
            </a:r>
            <a:r>
              <a:rPr lang="ru-RU" sz="2400" dirty="0" smtClean="0"/>
              <a:t>работников безопасным методам и приемам выполнения работ на высоте (в том числе практическим навыкам применения соответствующих СИЗ, их осмотра до и после использования) </a:t>
            </a:r>
            <a:r>
              <a:rPr lang="ru-RU" sz="2400" b="1" dirty="0" smtClean="0"/>
              <a:t>в заочной форме, </a:t>
            </a:r>
            <a:r>
              <a:rPr lang="ru-RU" sz="2400" dirty="0" smtClean="0"/>
              <a:t>а также исключительно с использованием электронного обучения и дистанционных технологий, проведение практических занятий по освоению безопасных методов и приемов выполнения работ на высоте, а также прохождения стажировки в режиме самоподготовки работником. 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400" b="1" dirty="0" smtClean="0"/>
              <a:t>( п.17 Правил по охране труда при работе на высоте, утв. приказом Минтруда России от 16.11.2020 N 782н)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1"/>
            <a:ext cx="6984776" cy="648071"/>
          </a:xfrm>
        </p:spPr>
        <p:txBody>
          <a:bodyPr/>
          <a:lstStyle/>
          <a:p>
            <a:pPr algn="ctr"/>
            <a:r>
              <a:rPr lang="ru-RU" sz="2800" dirty="0" smtClean="0"/>
              <a:t>Обучение на высоте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608888" cy="544522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	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899592" y="1124744"/>
            <a:ext cx="6984776" cy="2160240"/>
          </a:xfrm>
          <a:prstGeom prst="downArrow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Какие виды обучения нужно провести с работником для выполнения работ на высоте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данные 4"/>
          <p:cNvSpPr/>
          <p:nvPr/>
        </p:nvSpPr>
        <p:spPr>
          <a:xfrm>
            <a:off x="107504" y="2852936"/>
            <a:ext cx="2520280" cy="1656184"/>
          </a:xfrm>
          <a:prstGeom prst="flowChartInputOutp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инструктажи по охране труда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2699792" y="3284984"/>
            <a:ext cx="2592288" cy="1584176"/>
          </a:xfrm>
          <a:prstGeom prst="flowChartInputOutp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обучение оказанию первой медпомощи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5471592" y="2780928"/>
            <a:ext cx="3672408" cy="2376264"/>
          </a:xfrm>
          <a:prstGeom prst="flowChartInputOutp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обучение безопасным методам и приемам выполнения работ на высоте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467544" y="4653136"/>
            <a:ext cx="3816424" cy="1080120"/>
          </a:xfrm>
          <a:prstGeom prst="up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п. 2.1.1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п. 2.2.4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Порядка обучения по охране труда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4644008" y="5013176"/>
            <a:ext cx="4320480" cy="1512168"/>
          </a:xfrm>
          <a:prstGeom prst="up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п. п. 16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22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23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Правил по охране труда при работе на высоте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5074146" cy="674687"/>
          </a:xfrm>
        </p:spPr>
        <p:txBody>
          <a:bodyPr/>
          <a:lstStyle/>
          <a:p>
            <a:r>
              <a:rPr lang="ru-RU" sz="2400" dirty="0" smtClean="0"/>
              <a:t>Обучение на высоте</a:t>
            </a:r>
            <a:endParaRPr lang="ru-RU" sz="24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835696" y="1844824"/>
            <a:ext cx="5832648" cy="1872208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обучение безопасным методам и приемам выполнения работ на высоте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1331640" y="3861048"/>
            <a:ext cx="3168352" cy="1656184"/>
          </a:xfrm>
          <a:prstGeom prst="flowChartInputOutp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специальное обучение (теоретические и практические занятия)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5076056" y="3861048"/>
            <a:ext cx="2520280" cy="1656184"/>
          </a:xfrm>
          <a:prstGeom prst="flowChartInputOutp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стажировка работников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556792"/>
            <a:ext cx="1296144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7776864" cy="1503759"/>
          </a:xfrm>
        </p:spPr>
        <p:txBody>
          <a:bodyPr/>
          <a:lstStyle/>
          <a:p>
            <a:pPr algn="ctr"/>
            <a:r>
              <a:rPr lang="ru-RU" sz="3600" dirty="0" smtClean="0"/>
              <a:t>Основные изменения</a:t>
            </a:r>
            <a:br>
              <a:rPr lang="ru-RU" sz="3600" dirty="0" smtClean="0"/>
            </a:br>
            <a:r>
              <a:rPr lang="ru-RU" sz="3600" dirty="0" smtClean="0"/>
              <a:t> по охране труда в 2021 г.</a:t>
            </a:r>
            <a:endParaRPr lang="ru-RU" dirty="0"/>
          </a:p>
        </p:txBody>
      </p:sp>
      <p:pic>
        <p:nvPicPr>
          <p:cNvPr id="1026" name="Picture 2" descr="D:\Мои документы\Всемирный день ОТ\2021\NOVIE-PRAVILA-PO-OHRANE-TRUDA-01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5400600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4869160"/>
            <a:ext cx="8352928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 1 января 2021 года вступили в силу </a:t>
            </a:r>
            <a:r>
              <a:rPr lang="ru-RU" b="1" dirty="0" smtClean="0"/>
              <a:t>и действуют до 31 декабря 2025 года</a:t>
            </a:r>
            <a:r>
              <a:rPr lang="ru-RU" dirty="0" smtClean="0"/>
              <a:t> следующие </a:t>
            </a:r>
            <a:r>
              <a:rPr lang="ru-RU" b="1" dirty="0" smtClean="0"/>
              <a:t>Правила по охране труда, </a:t>
            </a:r>
            <a:r>
              <a:rPr lang="ru-RU" dirty="0" smtClean="0"/>
              <a:t>которые можно скачать на сайте Департамента труда и занятости населения области: </a:t>
            </a:r>
            <a:r>
              <a:rPr lang="ru-RU" b="1" dirty="0" smtClean="0">
                <a:solidFill>
                  <a:srgbClr val="FF0000"/>
                </a:solidFill>
                <a:hlinkClick r:id="rId3"/>
              </a:rPr>
              <a:t>https://depzan.gov35.ru/vedomstvennaya-informatsiya/novosti/212/84368/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 rot="1184162">
            <a:off x="5750697" y="1902676"/>
            <a:ext cx="3303518" cy="2121804"/>
          </a:xfrm>
          <a:prstGeom prst="cloudCallout">
            <a:avLst/>
          </a:prstGeom>
          <a:solidFill>
            <a:srgbClr val="FFFFFF"/>
          </a:solidFill>
          <a:scene3d>
            <a:camera prst="isometricOffAxis2Lef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Отследить изменения законодательства  на сайте </a:t>
            </a:r>
            <a:r>
              <a:rPr lang="en-US" dirty="0" smtClean="0">
                <a:solidFill>
                  <a:schemeClr val="tx1"/>
                </a:solidFill>
              </a:rPr>
              <a:t>pravo.dov.ru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5074146" cy="674687"/>
          </a:xfrm>
        </p:spPr>
        <p:txBody>
          <a:bodyPr/>
          <a:lstStyle/>
          <a:p>
            <a:r>
              <a:rPr lang="ru-RU" sz="2400" dirty="0" smtClean="0"/>
              <a:t>Обучение на высоте</a:t>
            </a:r>
            <a:endParaRPr lang="ru-RU" sz="24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755576" y="1412776"/>
            <a:ext cx="7992888" cy="1296144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Периодичность обучения безопасным методам и приемам выполнения работ на высоте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0" y="3068960"/>
            <a:ext cx="2879304" cy="1656184"/>
          </a:xfrm>
          <a:prstGeom prst="flowChartInputOutp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работникам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2 групп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безопасности - не реже одного раза в 3 года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2411760" y="3068960"/>
            <a:ext cx="3024336" cy="1656184"/>
          </a:xfrm>
          <a:prstGeom prst="flowChartInputOutp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работникам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3 группы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безопасности - не реже одного раза в 5 лет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4716016" y="2780928"/>
            <a:ext cx="4427984" cy="3744416"/>
          </a:xfrm>
          <a:prstGeom prst="flowChartInputOutp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работников, выполняющих работы на высоте с применением средств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подмащивания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а также на площадках и рабочих местах с защитными ограждениями высотой 1,1 м и более- в рамках процедуры подготовки работников по охране труда СУОТ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6768752" cy="783679"/>
          </a:xfrm>
        </p:spPr>
        <p:txBody>
          <a:bodyPr/>
          <a:lstStyle/>
          <a:p>
            <a:pPr algn="ctr"/>
            <a:r>
              <a:rPr lang="ru-RU" sz="2800" dirty="0" smtClean="0"/>
              <a:t>Обучение на высоте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628800"/>
            <a:ext cx="8437562" cy="47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755576" y="1340768"/>
            <a:ext cx="6840760" cy="1224136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Завершение обучения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179512" y="2420888"/>
            <a:ext cx="2339752" cy="1872208"/>
          </a:xfrm>
          <a:prstGeom prst="parallelogram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rgbClr val="C39033"/>
                </a:solidFill>
              </a:rPr>
              <a:t>Экзамен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(оформление протокола)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п. 24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Правил)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2339752" y="2564904"/>
            <a:ext cx="3240360" cy="1872208"/>
          </a:xfrm>
          <a:prstGeom prst="parallelogram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выдача </a:t>
            </a:r>
            <a:r>
              <a:rPr lang="ru-RU" u="sng" dirty="0" smtClean="0">
                <a:solidFill>
                  <a:srgbClr val="C39033"/>
                </a:solidFill>
              </a:rPr>
              <a:t>удостоверения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 допуске к соответствующим работам на высоте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п. п. 25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26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Правил)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5508104" y="2420888"/>
            <a:ext cx="3635896" cy="2088232"/>
          </a:xfrm>
          <a:prstGeom prst="parallelogram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выдача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личная книжка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учета работ на высоте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(применение систем канатного доступа)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п. 27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Правил)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79512" y="4365104"/>
            <a:ext cx="8712968" cy="2232248"/>
          </a:xfrm>
          <a:prstGeom prst="up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Удостоверение может не выдаваться работникам выполняемым работы с применением средств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подмащивания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на площадках с защитным ограждением высотой 1,1 м и более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400" dirty="0" smtClean="0">
                <a:solidFill>
                  <a:srgbClr val="C39033"/>
                </a:solidFill>
              </a:rPr>
              <a:t>п.26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Правил)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1"/>
            <a:ext cx="6768752" cy="576063"/>
          </a:xfrm>
        </p:spPr>
        <p:txBody>
          <a:bodyPr/>
          <a:lstStyle/>
          <a:p>
            <a:pPr algn="ctr"/>
            <a:r>
              <a:rPr lang="ru-RU" sz="2800" dirty="0" smtClean="0"/>
              <a:t>Обучение на высоте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628800"/>
            <a:ext cx="8437562" cy="47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683568" y="1124744"/>
            <a:ext cx="6840760" cy="576064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Периодичность проверки знаний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0" y="1772816"/>
            <a:ext cx="3419872" cy="2520280"/>
          </a:xfrm>
          <a:prstGeom prst="parallelogram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работников, выполняющих работы на высоте (за исключением работников 3 группы),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реже одного раза в год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3347864" y="1772816"/>
            <a:ext cx="5580112" cy="2664296"/>
          </a:xfrm>
          <a:prstGeom prst="parallelogram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работников 3 группы (конкретных категорий), ее продолжительность, периодичность проведения определяется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рамках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соответствующей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процедуры подготовки работников по охране труда СУОТ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п. 33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Правил по охране труда при работе на высоте)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53136"/>
            <a:ext cx="8496944" cy="1872208"/>
          </a:xfrm>
          <a:prstGeom prst="rect">
            <a:avLst/>
          </a:prstGeom>
          <a:solidFill>
            <a:srgbClr val="FFFFF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Проверку знаний можно проводить работодателю у себя. Издать приказ о создании  специальной комиссии. Состав из числа работников, имеющих опыт соответствующих работ на высоте. Если проверяются знания работников 1 и 2 групп, в комиссию включаются работников 2 и 3 групп, председатель комиссии должен иметь 3 группу.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абз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. 1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2 п. 32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Правил по охране труда при работе на высоте)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7"/>
            <a:ext cx="6912768" cy="1440160"/>
          </a:xfrm>
        </p:spPr>
        <p:txBody>
          <a:bodyPr/>
          <a:lstStyle/>
          <a:p>
            <a:pPr algn="ctr"/>
            <a:r>
              <a:rPr lang="ru-RU" sz="2400" dirty="0" smtClean="0"/>
              <a:t>Обучение безопасным методам и приемам выполнения работ в ограниченных и замкнутых пространствах </a:t>
            </a:r>
            <a:r>
              <a:rPr lang="ru-RU" sz="2000" dirty="0" smtClean="0"/>
              <a:t>(далее – ОЗН)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608888" cy="4149899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</a:t>
            </a:r>
            <a:r>
              <a:rPr lang="ru-RU" sz="2400" b="1" dirty="0" smtClean="0"/>
              <a:t>Правила  по охране труда при работе в ограниченных и замкнутых пространствах,</a:t>
            </a:r>
          </a:p>
          <a:p>
            <a:pPr>
              <a:buNone/>
            </a:pPr>
            <a:r>
              <a:rPr lang="ru-RU" sz="2400" b="1" dirty="0" smtClean="0"/>
              <a:t> утв. приказом  Минтруда России  от 15.12.2020 N 902н</a:t>
            </a:r>
          </a:p>
          <a:p>
            <a:pPr>
              <a:buNone/>
            </a:pPr>
            <a:r>
              <a:rPr lang="ru-RU" sz="1800" dirty="0" smtClean="0"/>
              <a:t>     </a:t>
            </a:r>
          </a:p>
          <a:p>
            <a:pPr>
              <a:buNone/>
            </a:pPr>
            <a:r>
              <a:rPr lang="ru-RU" sz="1800" dirty="0" smtClean="0"/>
              <a:t>      Начало действия документа - </a:t>
            </a:r>
            <a:r>
              <a:rPr lang="ru-RU" sz="1800" dirty="0" smtClean="0">
                <a:hlinkClick r:id="rId2"/>
              </a:rPr>
              <a:t>01.03.2021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   Срок действия документа </a:t>
            </a:r>
            <a:r>
              <a:rPr lang="ru-RU" sz="1800" dirty="0" smtClean="0">
                <a:hlinkClick r:id="rId2"/>
              </a:rPr>
              <a:t>ограничен</a:t>
            </a:r>
            <a:r>
              <a:rPr lang="ru-RU" sz="1800" dirty="0" smtClean="0"/>
              <a:t> 31 декабря 2025 года.</a:t>
            </a:r>
          </a:p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Работники, допускаемые к работам в ОЗП, делятся на 3 группы по безопасности работ в ОЗП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3113"/>
            <a:ext cx="6264696" cy="783679"/>
          </a:xfrm>
        </p:spPr>
        <p:txBody>
          <a:bodyPr/>
          <a:lstStyle/>
          <a:p>
            <a:pPr algn="ctr"/>
            <a:r>
              <a:rPr lang="ru-RU" sz="2000" dirty="0" smtClean="0"/>
              <a:t>Обучение безопасным методам и приемам выполнения работ в ОЗП</a:t>
            </a:r>
            <a:endParaRPr lang="ru-RU" sz="20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755576" y="1700808"/>
            <a:ext cx="7992888" cy="720080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Периодичность обучения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251520" y="2852936"/>
            <a:ext cx="3059832" cy="2376264"/>
          </a:xfrm>
          <a:prstGeom prst="flowChartInputOutp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работников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1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2 групп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- не реже одного раза 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 года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6084168" y="3068960"/>
            <a:ext cx="3059832" cy="3024336"/>
          </a:xfrm>
          <a:prstGeom prst="flowChartInputOutp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работников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3 группы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- не реже одного раза 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 лет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Блок-схема: данные 8"/>
          <p:cNvSpPr/>
          <p:nvPr/>
        </p:nvSpPr>
        <p:spPr>
          <a:xfrm>
            <a:off x="2915816" y="2636912"/>
            <a:ext cx="3528392" cy="3960440"/>
          </a:xfrm>
          <a:prstGeom prst="flowChartInputOutp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работников (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1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2 групп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)  в функции которых входит: оценка параметров среды ОЗП;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спасение  -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ежегодно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1"/>
            <a:ext cx="6768752" cy="504055"/>
          </a:xfrm>
        </p:spPr>
        <p:txBody>
          <a:bodyPr/>
          <a:lstStyle/>
          <a:p>
            <a:pPr algn="ctr"/>
            <a:r>
              <a:rPr lang="ru-RU" sz="2400" dirty="0" smtClean="0"/>
              <a:t>Обучение в ОЗП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628800"/>
            <a:ext cx="8437562" cy="47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39552" y="1124744"/>
            <a:ext cx="6840760" cy="648072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Завершение обучения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0" y="1844824"/>
            <a:ext cx="6012160" cy="2088232"/>
          </a:xfrm>
          <a:prstGeom prst="parallelogram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u="sng" dirty="0" err="1" smtClean="0">
                <a:solidFill>
                  <a:schemeClr val="tx2">
                    <a:lumMod val="75000"/>
                  </a:schemeClr>
                </a:solidFill>
              </a:rPr>
              <a:t>Теоритический</a:t>
            </a:r>
            <a:r>
              <a:rPr lang="ru-RU" sz="2000" u="sng" dirty="0" smtClean="0">
                <a:solidFill>
                  <a:srgbClr val="C39033"/>
                </a:solidFill>
              </a:rPr>
              <a:t> экзамен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</a:rPr>
              <a:t>и выполнение </a:t>
            </a:r>
            <a:r>
              <a:rPr lang="ru-RU" sz="2000" u="sng" dirty="0" smtClean="0">
                <a:solidFill>
                  <a:srgbClr val="C39033"/>
                </a:solidFill>
              </a:rPr>
              <a:t>практических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</a:rPr>
              <a:t> (ситуационных</a:t>
            </a:r>
            <a:r>
              <a:rPr lang="ru-RU" sz="2000" u="sng" dirty="0" smtClean="0">
                <a:solidFill>
                  <a:srgbClr val="C39033"/>
                </a:solidFill>
              </a:rPr>
              <a:t>) заданий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</a:rPr>
              <a:t>с оценкой наличия соответствующих навыков и умений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(оформление протокола)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(п. 27 Правил)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5724128" y="1844824"/>
            <a:ext cx="3240360" cy="1872208"/>
          </a:xfrm>
          <a:prstGeom prst="parallelogram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выдача </a:t>
            </a:r>
            <a:r>
              <a:rPr lang="ru-RU" sz="2000" u="sng" dirty="0" smtClean="0">
                <a:solidFill>
                  <a:srgbClr val="C39033"/>
                </a:solidFill>
              </a:rPr>
              <a:t>удостоверения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о допуске к работам в ОЗП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(п.  28 Правил)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79512" y="3933056"/>
            <a:ext cx="8712968" cy="2808312"/>
          </a:xfrm>
          <a:prstGeom prst="up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Форма удостоверения о допуске к работам в ОЗП, а также формы протокола о результатах экзамена и протокола проверки знаний безопасных методов и приемов выполнения работ в ОЗП разрабатывается и утверждается в составе устанавливающей (локальные нормативные акты работодателя) и фиксирующей (журналы, акты, записи) документации СУОТ работодателя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400" dirty="0" smtClean="0">
                <a:solidFill>
                  <a:srgbClr val="C39033"/>
                </a:solidFill>
              </a:rPr>
              <a:t>п.28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Правил)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514306" cy="711671"/>
          </a:xfrm>
        </p:spPr>
        <p:txBody>
          <a:bodyPr/>
          <a:lstStyle/>
          <a:p>
            <a:pPr algn="ctr"/>
            <a:r>
              <a:rPr lang="ru-RU" sz="2800" dirty="0" smtClean="0"/>
              <a:t>Обучение в ОЗП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276872"/>
            <a:ext cx="8568952" cy="3744416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Проверка знаний, практических навыков и умений безопасных методов и приемов выполнения работ в ОЗП проводится не реже 1 раза в год. Данная проверка знаний безопасных методов и приемов выполнения работ в ОЗП может проводиться комиссией, создаваемой работодателем.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6696744" cy="1296144"/>
          </a:xfrm>
        </p:spPr>
        <p:txBody>
          <a:bodyPr/>
          <a:lstStyle/>
          <a:p>
            <a:pPr algn="ctr"/>
            <a:r>
              <a:rPr lang="ru-RU" sz="2800" dirty="0" smtClean="0"/>
              <a:t>Обучение по </a:t>
            </a:r>
            <a:r>
              <a:rPr lang="ru-RU" sz="2800" dirty="0" err="1" smtClean="0"/>
              <a:t>электробезопасности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и в сфере теплоснабжения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2420888"/>
            <a:ext cx="8437562" cy="393387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Правила по охране труда при эксплуатации электроустановок, </a:t>
            </a:r>
          </a:p>
          <a:p>
            <a:pPr algn="ctr">
              <a:buNone/>
            </a:pPr>
            <a:r>
              <a:rPr lang="ru-RU" sz="2400" b="1" dirty="0" smtClean="0"/>
              <a:t>утвержденные приказом Минтруда России </a:t>
            </a:r>
          </a:p>
          <a:p>
            <a:pPr algn="ctr">
              <a:buNone/>
            </a:pPr>
            <a:r>
              <a:rPr lang="ru-RU" sz="2400" b="1" dirty="0" smtClean="0"/>
              <a:t>от 15 декабря 2020 г. N 903н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b="1" dirty="0" smtClean="0"/>
              <a:t>Правила по охране труда при эксплуатации объектов теплоснабжения и </a:t>
            </a:r>
            <a:r>
              <a:rPr lang="ru-RU" sz="2400" b="1" dirty="0" err="1" smtClean="0"/>
              <a:t>теплопотребляющих</a:t>
            </a:r>
            <a:r>
              <a:rPr lang="ru-RU" sz="2400" b="1" dirty="0" smtClean="0"/>
              <a:t> установок, утвержденные приказом Минтруда России </a:t>
            </a:r>
          </a:p>
          <a:p>
            <a:pPr algn="ctr">
              <a:buNone/>
            </a:pPr>
            <a:r>
              <a:rPr lang="ru-RU" sz="2400" b="1" dirty="0" smtClean="0"/>
              <a:t>     от 17 декабря 2020 г. N 924н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</a:t>
            </a: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3113"/>
            <a:ext cx="7020272" cy="711671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Письмо </a:t>
            </a:r>
            <a:r>
              <a:rPr lang="ru-RU" sz="2000" dirty="0" err="1" smtClean="0"/>
              <a:t>Ростехнадзора</a:t>
            </a:r>
            <a:r>
              <a:rPr lang="ru-RU" sz="2000" dirty="0" smtClean="0"/>
              <a:t> от 26.01.2021 №  00-06-05/55</a:t>
            </a:r>
            <a:br>
              <a:rPr lang="ru-RU" sz="2000" dirty="0" smtClean="0"/>
            </a:br>
            <a:r>
              <a:rPr lang="ru-RU" sz="2000" dirty="0" smtClean="0"/>
              <a:t>     «О проверке знаний»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412776"/>
            <a:ext cx="8437562" cy="4941987"/>
          </a:xfrm>
        </p:spPr>
        <p:txBody>
          <a:bodyPr/>
          <a:lstStyle/>
          <a:p>
            <a:r>
              <a:rPr lang="ru-RU" sz="2000" dirty="0" smtClean="0"/>
              <a:t>В настоящее время территориальные отраслевые комиссии </a:t>
            </a:r>
            <a:r>
              <a:rPr lang="ru-RU" sz="2000" dirty="0" err="1" smtClean="0"/>
              <a:t>Ростехнадзора</a:t>
            </a:r>
            <a:r>
              <a:rPr lang="ru-RU" sz="2000" dirty="0" smtClean="0"/>
              <a:t> по проверке знаний в своей деятельности руководствуются положениями </a:t>
            </a:r>
            <a:r>
              <a:rPr lang="ru-RU" sz="2000" dirty="0" smtClean="0">
                <a:hlinkClick r:id="rId2"/>
              </a:rPr>
              <a:t>постановления</a:t>
            </a:r>
            <a:r>
              <a:rPr lang="ru-RU" sz="2000" dirty="0" smtClean="0"/>
              <a:t> Правительства Российской Федерации от 3 апреля 2020 г. N 440 "О продлении действия разрешений и иных особенностях в отношении разрешительной деятельности в 2020 году». При этом </a:t>
            </a:r>
            <a:r>
              <a:rPr lang="ru-RU" sz="2000" dirty="0" smtClean="0">
                <a:hlinkClick r:id="rId2"/>
              </a:rPr>
              <a:t>Постановление</a:t>
            </a:r>
            <a:r>
              <a:rPr lang="ru-RU" sz="2000" dirty="0" smtClean="0"/>
              <a:t> N 440 не содержит запрета на проведение в необходимых случаях внеочередной проверки знаний работников организации.</a:t>
            </a:r>
          </a:p>
          <a:p>
            <a:r>
              <a:rPr lang="ru-RU" sz="2000" dirty="0" smtClean="0"/>
              <a:t>Таким образом, работодатель вправе организовать проведение внеочередной проверки знаний работников в своей организации, вступивших в силу новых или переработанных правил по охране труда в комиссии организации.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3113"/>
            <a:ext cx="7380312" cy="783679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Письмо </a:t>
            </a:r>
            <a:r>
              <a:rPr lang="ru-RU" sz="2000" dirty="0" err="1" smtClean="0"/>
              <a:t>Ростехнадзора</a:t>
            </a:r>
            <a:r>
              <a:rPr lang="ru-RU" sz="2000" dirty="0" smtClean="0"/>
              <a:t> от 26.01.2021 №  00-06-05/55</a:t>
            </a:r>
            <a:br>
              <a:rPr lang="ru-RU" sz="2000" dirty="0" smtClean="0"/>
            </a:br>
            <a:r>
              <a:rPr lang="ru-RU" sz="2000" dirty="0" smtClean="0"/>
              <a:t>     «О проверке знаний»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/>
          <a:lstStyle/>
          <a:p>
            <a:r>
              <a:rPr lang="ru-RU" sz="2000" dirty="0" smtClean="0"/>
              <a:t>В соответствии с вышеизложенным внеочередные проверки знаний правил работы в электроустановках с подтверждением группы по </a:t>
            </a:r>
            <a:r>
              <a:rPr lang="ru-RU" sz="2000" dirty="0" err="1" smtClean="0"/>
              <a:t>электробезопасности</a:t>
            </a:r>
            <a:r>
              <a:rPr lang="ru-RU" sz="2000" dirty="0" smtClean="0"/>
              <a:t> и правил работы в тепловых энергоустановках членов комиссий организаций, ответственных за электрохозяйство, специалистов по охране труда, а также работников организаций, в которых не могут быть сформированы комиссии по проверке знаний в связи с их малой численностью, в территориальных отраслевых комиссиях </a:t>
            </a:r>
            <a:r>
              <a:rPr lang="ru-RU" sz="2000" dirty="0" err="1" smtClean="0"/>
              <a:t>Ростехнадзора</a:t>
            </a:r>
            <a:r>
              <a:rPr lang="ru-RU" sz="2000" dirty="0" smtClean="0"/>
              <a:t>, </a:t>
            </a:r>
            <a:r>
              <a:rPr lang="ru-RU" sz="2000" u="sng" dirty="0" smtClean="0"/>
              <a:t>будут обязательными после </a:t>
            </a:r>
            <a:r>
              <a:rPr lang="ru-RU" sz="2000" b="1" dirty="0" smtClean="0"/>
              <a:t>1 июля 2021 г.</a:t>
            </a:r>
          </a:p>
          <a:p>
            <a:r>
              <a:rPr lang="ru-RU" sz="2000" dirty="0" smtClean="0"/>
              <a:t>В переходный период, до проведения </a:t>
            </a:r>
            <a:r>
              <a:rPr lang="ru-RU" sz="2000" b="1" dirty="0" smtClean="0"/>
              <a:t>внеочередной проверки знаний </a:t>
            </a:r>
            <a:r>
              <a:rPr lang="ru-RU" sz="2000" dirty="0" smtClean="0"/>
              <a:t>в соответствии с требованиями действующих нормативных актов в области электроэнергетики и в сфере теплоснабжения в поднадзорных </a:t>
            </a:r>
            <a:r>
              <a:rPr lang="ru-RU" sz="2000" b="1" dirty="0" smtClean="0"/>
              <a:t>организациях рекомендуется провести внеплановые инструктажи </a:t>
            </a:r>
            <a:r>
              <a:rPr lang="ru-RU" sz="2000" dirty="0" smtClean="0"/>
              <a:t>с оформлением в журнале регистрации инструктажа </a:t>
            </a:r>
            <a:r>
              <a:rPr lang="ru-RU" sz="2000" b="1" dirty="0" smtClean="0"/>
              <a:t>и техническую учебу </a:t>
            </a:r>
            <a:r>
              <a:rPr lang="ru-RU" sz="2000" dirty="0" smtClean="0"/>
              <a:t>с доведением до сведения работников изменений и дополнений, включенных в новую редакцию ПОТЭЭ и ПОТЭТ.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73113"/>
            <a:ext cx="6768752" cy="674687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Новые правила по охране труда </a:t>
            </a:r>
            <a:br>
              <a:rPr lang="ru-RU" sz="2800" dirty="0" smtClean="0"/>
            </a:br>
            <a:r>
              <a:rPr lang="ru-RU" sz="2800" dirty="0" smtClean="0"/>
              <a:t>2021 года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600200"/>
            <a:ext cx="8613650" cy="4754563"/>
          </a:xfrm>
        </p:spPr>
        <p:txBody>
          <a:bodyPr/>
          <a:lstStyle/>
          <a:p>
            <a:r>
              <a:rPr lang="ru-RU" sz="2200" dirty="0" smtClean="0"/>
              <a:t>Правила  актуализированы с учетом риск - ориентированного подхода и современного уровня технологического развития. </a:t>
            </a:r>
          </a:p>
          <a:p>
            <a:r>
              <a:rPr lang="ru-RU" sz="2200" dirty="0" smtClean="0"/>
              <a:t>Правила обязательны для исполнения работодателями – юридическими лицами независимо от их организационно-правовых форм и физическими лицами (за исключением работодателей - физических лиц, не являющихся индивидуальными предпринимателями) </a:t>
            </a:r>
          </a:p>
          <a:p>
            <a:r>
              <a:rPr lang="ru-RU" sz="2200" dirty="0" smtClean="0"/>
              <a:t>На основе Правил и требований технической (эксплуатационной) документации организации-изготовителя оборудования, машин, инструментов работодатель разрабатывает инструкции по охране труда для профессий и (или) видов выполняемых работ</a:t>
            </a:r>
            <a:endParaRPr lang="ru-RU" sz="2200" dirty="0"/>
          </a:p>
        </p:txBody>
      </p:sp>
      <p:pic>
        <p:nvPicPr>
          <p:cNvPr id="4" name="Picture 5" descr="D:\Мои документы\Город\2019\Мастер класс\Обучение\заготовка к през\OHRANA_TRUDA_34_16033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517232"/>
            <a:ext cx="1296144" cy="1152128"/>
          </a:xfrm>
          <a:prstGeom prst="cube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476673"/>
            <a:ext cx="8401050" cy="1080119"/>
          </a:xfrm>
        </p:spPr>
        <p:txBody>
          <a:bodyPr/>
          <a:lstStyle/>
          <a:p>
            <a:r>
              <a:rPr lang="ru-RU" sz="6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Риски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0838" y="1600200"/>
            <a:ext cx="6453410" cy="676672"/>
          </a:xfrm>
          <a:prstGeom prst="flowChartAlternateProcess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/>
              <a:t>Гибель работника или повреждение здоровья работника</a:t>
            </a:r>
            <a:endParaRPr lang="ru-RU" sz="2000" b="1" dirty="0"/>
          </a:p>
        </p:txBody>
      </p:sp>
      <p:pic>
        <p:nvPicPr>
          <p:cNvPr id="5" name="Picture 2" descr="D:\2017 год\НС ПРезентации\ОТ\контроль ОТ\pervaya_pomos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548680"/>
            <a:ext cx="1584176" cy="936104"/>
          </a:xfrm>
          <a:prstGeom prst="wedgeEllipseCallou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graphicFrame>
        <p:nvGraphicFramePr>
          <p:cNvPr id="6" name="Схема 5"/>
          <p:cNvGraphicFramePr/>
          <p:nvPr/>
        </p:nvGraphicFramePr>
        <p:xfrm>
          <a:off x="107504" y="2492896"/>
          <a:ext cx="9036496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07504" y="4869160"/>
            <a:ext cx="1008112" cy="79208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Замечание</a:t>
            </a:r>
            <a:endParaRPr lang="ru-RU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5877272"/>
            <a:ext cx="2448272" cy="81947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Увольнение по соответствующим основаниям </a:t>
            </a:r>
            <a:endParaRPr lang="ru-RU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9672" y="4869160"/>
            <a:ext cx="1368152" cy="57606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Выговор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23520">
            <a:off x="2331395" y="3424059"/>
            <a:ext cx="360040" cy="34942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7544" y="4509120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331640" y="4725144"/>
            <a:ext cx="0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>
            <a:off x="2267744" y="4293096"/>
            <a:ext cx="36004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8" descr="https://st2.depositphotos.com/3643473/6063/i/950/depositphotos_60638037-stock-photo-engineer-in-helmet-with-clipboar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132856"/>
            <a:ext cx="1296144" cy="864096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4" descr="https://avatars.mds.yandex.net/get-pdb/1501870/cce27ecd-0049-4ae6-af1d-53f96a650a27/s1200?webp=fals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5517232"/>
            <a:ext cx="937563" cy="85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1268760"/>
            <a:ext cx="8401050" cy="576062"/>
          </a:xfrm>
        </p:spPr>
        <p:txBody>
          <a:bodyPr anchorCtr="1"/>
          <a:lstStyle/>
          <a:p>
            <a:pPr lvl="0" algn="ctr"/>
            <a:r>
              <a:rPr lang="ru-RU" sz="2400" dirty="0">
                <a:latin typeface="Calibri" pitchFamily="34"/>
              </a:rPr>
              <a:t/>
            </a:r>
            <a:br>
              <a:rPr lang="ru-RU" sz="2400" dirty="0">
                <a:latin typeface="Calibri" pitchFamily="34"/>
              </a:rPr>
            </a:br>
            <a:r>
              <a:rPr lang="ru-RU" sz="2400" dirty="0">
                <a:latin typeface="Calibri" pitchFamily="34"/>
              </a:rPr>
              <a:t/>
            </a:r>
            <a:br>
              <a:rPr lang="ru-RU" sz="2400" dirty="0">
                <a:latin typeface="Calibri" pitchFamily="34"/>
              </a:rPr>
            </a:br>
            <a:r>
              <a:rPr lang="ru-RU" sz="2400" dirty="0">
                <a:latin typeface="Calibri" pitchFamily="34"/>
              </a:rPr>
              <a:t>Федеральный закон от 30.12.2001 года № 195-ФЗ</a:t>
            </a:r>
            <a:br>
              <a:rPr lang="ru-RU" sz="2400" dirty="0">
                <a:latin typeface="Calibri" pitchFamily="34"/>
              </a:rPr>
            </a:br>
            <a:r>
              <a:rPr lang="ru-RU" sz="2400" dirty="0">
                <a:latin typeface="Calibri" pitchFamily="34"/>
              </a:rPr>
              <a:t>КОДЕКС Российской Федерации</a:t>
            </a:r>
            <a:br>
              <a:rPr lang="ru-RU" sz="2400" dirty="0">
                <a:latin typeface="Calibri" pitchFamily="34"/>
              </a:rPr>
            </a:br>
            <a:r>
              <a:rPr lang="ru-RU" sz="2400" dirty="0">
                <a:latin typeface="Calibri" pitchFamily="34"/>
              </a:rPr>
              <a:t> «Об административных правонарушениях»</a:t>
            </a:r>
            <a:br>
              <a:rPr lang="ru-RU" sz="2400" dirty="0">
                <a:latin typeface="Calibri" pitchFamily="34"/>
              </a:rPr>
            </a:br>
            <a:endParaRPr lang="ru-RU" sz="2400" dirty="0">
              <a:effectLst>
                <a:outerShdw dist="38096" dir="2700000">
                  <a:srgbClr val="000000"/>
                </a:outerShdw>
              </a:effectLst>
              <a:latin typeface="Calibri" pitchFamily="34"/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23523" y="4437107"/>
            <a:ext cx="8437561" cy="3816422"/>
          </a:xfrm>
        </p:spPr>
        <p:txBody>
          <a:bodyPr anchorCtr="1"/>
          <a:lstStyle/>
          <a:p>
            <a:pPr lvl="0" algn="ctr">
              <a:spcBef>
                <a:spcPts val="500"/>
              </a:spcBef>
              <a:buNone/>
            </a:pPr>
            <a:r>
              <a:rPr lang="ru-RU" sz="2000" dirty="0">
                <a:solidFill>
                  <a:srgbClr val="1B4A75"/>
                </a:solidFill>
              </a:rPr>
              <a:t>Введена статья 5.27.1 Нарушение государственных нормативных требований охраны труда, содержащихся в федеральных законах и иных нормативных правовых актах РФ</a:t>
            </a:r>
            <a:br>
              <a:rPr lang="ru-RU" sz="2000" dirty="0">
                <a:solidFill>
                  <a:srgbClr val="1B4A75"/>
                </a:solidFill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1" y="2564901"/>
            <a:ext cx="8424934" cy="7920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2">
            <a:solidFill>
              <a:srgbClr val="DDF2D1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1" u="none" strike="noStrike" kern="1200" cap="none" spc="0" baseline="0" dirty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baseline="0" dirty="0">
                <a:solidFill>
                  <a:schemeClr val="tx2">
                    <a:lumMod val="75000"/>
                  </a:schemeClr>
                </a:solidFill>
                <a:uFillTx/>
                <a:latin typeface="Arial"/>
              </a:rPr>
              <a:t>Статья 5.27. Нарушение законодательства о труде </a:t>
            </a:r>
            <a:endParaRPr lang="ru-RU" sz="2000" b="1" i="1" u="none" strike="noStrike" kern="1200" cap="none" spc="0" baseline="0" dirty="0" smtClean="0">
              <a:solidFill>
                <a:schemeClr val="tx2">
                  <a:lumMod val="75000"/>
                </a:schemeClr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baseline="0" dirty="0" smtClean="0">
                <a:solidFill>
                  <a:schemeClr val="tx2">
                    <a:lumMod val="75000"/>
                  </a:schemeClr>
                </a:solidFill>
                <a:uFillTx/>
                <a:latin typeface="Arial"/>
              </a:rPr>
              <a:t>и </a:t>
            </a:r>
            <a:r>
              <a:rPr lang="ru-RU" sz="2000" b="1" i="1" u="none" strike="noStrike" kern="1200" cap="none" spc="0" baseline="0" dirty="0">
                <a:solidFill>
                  <a:schemeClr val="tx2">
                    <a:lumMod val="75000"/>
                  </a:schemeClr>
                </a:solidFill>
                <a:uFillTx/>
                <a:latin typeface="Arial"/>
              </a:rPr>
              <a:t>об охране труда</a:t>
            </a:r>
            <a:r>
              <a:rPr lang="ru-RU" sz="2000" b="0" i="1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rPr>
              <a:t/>
            </a:r>
            <a:br>
              <a:rPr lang="ru-RU" sz="2000" b="0" i="1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rPr>
            </a:br>
            <a:endParaRPr lang="ru-RU" sz="20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059829" y="3645026"/>
            <a:ext cx="3744413" cy="471108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chemeClr val="tx2">
                    <a:lumMod val="75000"/>
                  </a:schemeClr>
                </a:solidFill>
                <a:uFillTx/>
                <a:latin typeface="Arial"/>
                <a:cs typeface="Arial"/>
              </a:rPr>
              <a:t>С 1 января 2015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946354" cy="351631"/>
          </a:xfrm>
        </p:spPr>
        <p:txBody>
          <a:bodyPr/>
          <a:lstStyle/>
          <a:p>
            <a:pPr algn="ctr"/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Административная ответственность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980728"/>
            <a:ext cx="9144000" cy="5877272"/>
          </a:xfrm>
          <a:prstGeom prst="vertic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статья 5.27.1 Нарушение государственных нормативных требований охраны труда, содержащихся в федеральных законах и иных нормативных правовых актах РФ (федерального закона от 30.12.2001 года № 195-ФЗ КОДЕКС Российской Федерации «Об административных правонарушениях»)</a:t>
            </a:r>
          </a:p>
          <a:p>
            <a:pPr marL="287999" indent="450003" algn="just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3. Допуск работника к исполнению им трудовых обязанностей без прохождения в установленном порядке обучения и проверки знаний требований охраны труда, а также обязательных предварительных (при поступлении на работу) и периодических (в течение трудовой деятельности) медицинских осмотров, обязательных медицинских осмотров в начале рабочего дня (смены), обязательных психиатрических освидетельствований или при наличии медицинских противопоказаний :</a:t>
            </a:r>
          </a:p>
          <a:p>
            <a:pPr marL="287999" indent="450003" algn="just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-влечет наложение административного штрафа на должностных лиц в размере от 15 тысяч до 25 тысяч рублей;</a:t>
            </a:r>
          </a:p>
          <a:p>
            <a:pPr marL="287999" indent="450003" algn="just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-на лиц, осуществляющих предпринимательскую деятельность без образования юридического лица, - от 15 тысяч до 25 тысяч рублей;</a:t>
            </a:r>
          </a:p>
          <a:p>
            <a:pPr marL="287999" indent="450003" algn="just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-на юридических лиц - от 110 тысяч до 130 тысяч рублей.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https://avatars.mds.yandex.net/get-pdb/1501870/cce27ecd-0049-4ae6-af1d-53f96a650a27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5877272"/>
            <a:ext cx="755576" cy="856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120680" cy="1296144"/>
          </a:xfrm>
        </p:spPr>
        <p:txBody>
          <a:bodyPr/>
          <a:lstStyle/>
          <a:p>
            <a:pPr algn="ctr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i="1" dirty="0" smtClean="0"/>
              <a:t>«Уголовный кодекс </a:t>
            </a:r>
            <a:br>
              <a:rPr lang="ru-RU" sz="2800" i="1" dirty="0" smtClean="0"/>
            </a:br>
            <a:r>
              <a:rPr lang="ru-RU" sz="2800" i="1" dirty="0" smtClean="0"/>
              <a:t>Российской Федерации» </a:t>
            </a:r>
            <a:br>
              <a:rPr lang="ru-RU" sz="2800" i="1" dirty="0" smtClean="0"/>
            </a:br>
            <a:r>
              <a:rPr lang="ru-RU" sz="2800" i="1" dirty="0" smtClean="0"/>
              <a:t>от 13.06.1996 N 63-ФЗ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6" y="1916832"/>
            <a:ext cx="8437561" cy="475252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Статья 143. Нарушение требований охраны труда</a:t>
            </a: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1. Нарушение требований охраны труда, совершенное </a:t>
            </a:r>
            <a:r>
              <a:rPr lang="ru-RU" sz="2000" dirty="0" smtClean="0">
                <a:hlinkClick r:id="rId2"/>
              </a:rPr>
              <a:t>лицом</a:t>
            </a:r>
            <a:r>
              <a:rPr lang="ru-RU" sz="2000" dirty="0" smtClean="0"/>
              <a:t>, на которое возложены обязанности по их соблюдению, если это повлекло по неосторожности причинение </a:t>
            </a:r>
            <a:r>
              <a:rPr lang="ru-RU" sz="2000" dirty="0" smtClean="0">
                <a:hlinkClick r:id="rId3"/>
              </a:rPr>
              <a:t>тяжкого вреда</a:t>
            </a:r>
            <a:r>
              <a:rPr lang="ru-RU" sz="2000" dirty="0" smtClean="0"/>
              <a:t> здоровью человека, -</a:t>
            </a:r>
          </a:p>
          <a:p>
            <a:r>
              <a:rPr lang="ru-RU" sz="2000" dirty="0" smtClean="0"/>
              <a:t>наказывается </a:t>
            </a:r>
            <a:r>
              <a:rPr lang="ru-RU" sz="2000" b="1" dirty="0" smtClean="0"/>
              <a:t>штрафом</a:t>
            </a:r>
            <a:r>
              <a:rPr lang="ru-RU" sz="2000" dirty="0" smtClean="0"/>
              <a:t> в размере до четырехсот тысяч рублей или в размере заработной платы или иного дохода осужденного за период до восемнадцати месяцев</a:t>
            </a:r>
            <a:r>
              <a:rPr lang="ru-RU" sz="2000" b="1" dirty="0" smtClean="0"/>
              <a:t>, либо обязательными </a:t>
            </a:r>
            <a:r>
              <a:rPr lang="ru-RU" sz="2000" dirty="0" smtClean="0"/>
              <a:t>работами</a:t>
            </a:r>
            <a:r>
              <a:rPr lang="ru-RU" sz="2000" b="1" dirty="0" smtClean="0"/>
              <a:t> </a:t>
            </a:r>
            <a:r>
              <a:rPr lang="ru-RU" sz="2000" dirty="0" smtClean="0"/>
              <a:t>на срок от ста восьмидесяти до двухсот сорока часов, </a:t>
            </a:r>
            <a:r>
              <a:rPr lang="ru-RU" sz="2000" b="1" dirty="0" smtClean="0"/>
              <a:t>либо исправительными </a:t>
            </a:r>
            <a:r>
              <a:rPr lang="ru-RU" sz="2000" dirty="0" smtClean="0"/>
              <a:t>работами</a:t>
            </a:r>
            <a:r>
              <a:rPr lang="ru-RU" sz="2000" b="1" dirty="0" smtClean="0"/>
              <a:t> </a:t>
            </a:r>
            <a:r>
              <a:rPr lang="ru-RU" sz="2000" dirty="0" smtClean="0"/>
              <a:t>на срок до двух лет, </a:t>
            </a:r>
            <a:r>
              <a:rPr lang="ru-RU" sz="2000" b="1" dirty="0" smtClean="0"/>
              <a:t>либо</a:t>
            </a:r>
            <a:r>
              <a:rPr lang="ru-RU" sz="2000" dirty="0" smtClean="0"/>
              <a:t> </a:t>
            </a:r>
            <a:r>
              <a:rPr lang="ru-RU" sz="2000" b="1" dirty="0" smtClean="0"/>
              <a:t>принудительными </a:t>
            </a:r>
            <a:r>
              <a:rPr lang="ru-RU" sz="2000" dirty="0" smtClean="0"/>
              <a:t>работами на срок до одного года, </a:t>
            </a:r>
            <a:r>
              <a:rPr lang="ru-RU" sz="2000" b="1" dirty="0" smtClean="0"/>
              <a:t>либо лишением свободы </a:t>
            </a:r>
            <a:r>
              <a:rPr lang="ru-RU" sz="2000" dirty="0" smtClean="0"/>
              <a:t>на тот же срок </a:t>
            </a:r>
            <a:r>
              <a:rPr lang="ru-RU" sz="2000" b="1" dirty="0" smtClean="0"/>
              <a:t>с лишением права занимать определенные должности или заниматься определенной деятельностью</a:t>
            </a:r>
            <a:r>
              <a:rPr lang="ru-RU" sz="2000" dirty="0" smtClean="0"/>
              <a:t> на срок до одного года или без такового.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«Уголовный кодекс </a:t>
            </a:r>
            <a:br>
              <a:rPr lang="ru-RU" sz="2400" i="1" dirty="0" smtClean="0"/>
            </a:br>
            <a:r>
              <a:rPr lang="ru-RU" sz="2400" i="1" dirty="0" smtClean="0"/>
              <a:t>Российской Федерации» </a:t>
            </a:r>
            <a:br>
              <a:rPr lang="ru-RU" sz="2400" i="1" dirty="0" smtClean="0"/>
            </a:br>
            <a:r>
              <a:rPr lang="ru-RU" sz="2400" i="1" dirty="0" smtClean="0"/>
              <a:t>от 13.06.1996 N 63-ФЗ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6" y="1988840"/>
            <a:ext cx="8437561" cy="4365919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2. Деяние, предусмотренное </a:t>
            </a:r>
            <a:r>
              <a:rPr lang="ru-RU" sz="2800" dirty="0" smtClean="0">
                <a:hlinkClick r:id="" action="ppaction://hlinkfile"/>
              </a:rPr>
              <a:t>частью первой</a:t>
            </a:r>
            <a:r>
              <a:rPr lang="ru-RU" sz="2800" dirty="0" smtClean="0"/>
              <a:t> настоящей статьи, повлекшее по неосторожности</a:t>
            </a:r>
            <a:r>
              <a:rPr lang="ru-RU" sz="2800" b="1" dirty="0" smtClean="0"/>
              <a:t> смерть </a:t>
            </a:r>
            <a:r>
              <a:rPr lang="ru-RU" sz="2800" dirty="0" smtClean="0"/>
              <a:t>человека, -</a:t>
            </a:r>
          </a:p>
          <a:p>
            <a:r>
              <a:rPr lang="ru-RU" sz="2800" dirty="0" smtClean="0"/>
              <a:t>наказывается </a:t>
            </a:r>
            <a:r>
              <a:rPr lang="ru-RU" sz="2800" b="1" dirty="0" smtClean="0"/>
              <a:t>принудительными</a:t>
            </a:r>
            <a:r>
              <a:rPr lang="ru-RU" sz="2800" dirty="0" smtClean="0"/>
              <a:t> работами на срок до четырех лет </a:t>
            </a:r>
            <a:r>
              <a:rPr lang="ru-RU" sz="2800" b="1" dirty="0" smtClean="0"/>
              <a:t>либо лишением свободы </a:t>
            </a:r>
            <a:r>
              <a:rPr lang="ru-RU" sz="2800" dirty="0" smtClean="0"/>
              <a:t>на тот же срок </a:t>
            </a:r>
            <a:r>
              <a:rPr lang="ru-RU" sz="2800" b="1" dirty="0" smtClean="0"/>
              <a:t>с лишением права занимать определенные должности</a:t>
            </a:r>
            <a:r>
              <a:rPr lang="ru-RU" sz="2800" dirty="0" smtClean="0"/>
              <a:t> или заниматься определенной деятельностью на срок до трех лет или без такового.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«Уголовный кодекс </a:t>
            </a:r>
            <a:br>
              <a:rPr lang="ru-RU" sz="2800" i="1" dirty="0" smtClean="0"/>
            </a:br>
            <a:r>
              <a:rPr lang="ru-RU" sz="2800" i="1" dirty="0" smtClean="0"/>
              <a:t>Российской Федерации» </a:t>
            </a:r>
            <a:br>
              <a:rPr lang="ru-RU" sz="2800" i="1" dirty="0" smtClean="0"/>
            </a:br>
            <a:r>
              <a:rPr lang="ru-RU" sz="2800" i="1" dirty="0" smtClean="0"/>
              <a:t>от 13.06.1996 N 63-ФЗ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856984" cy="422190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3. Деяние, предусмотренное </a:t>
            </a:r>
            <a:r>
              <a:rPr lang="ru-RU" sz="2800" dirty="0" smtClean="0">
                <a:hlinkClick r:id="" action="ppaction://hlinkfile"/>
              </a:rPr>
              <a:t>частью первой</a:t>
            </a:r>
            <a:r>
              <a:rPr lang="ru-RU" sz="2800" dirty="0" smtClean="0"/>
              <a:t> настоящей статьи, повлекшее по неосторожности </a:t>
            </a:r>
            <a:r>
              <a:rPr lang="ru-RU" sz="2800" b="1" dirty="0" smtClean="0"/>
              <a:t>смерть двух или более лиц</a:t>
            </a:r>
            <a:r>
              <a:rPr lang="ru-RU" sz="2800" dirty="0" smtClean="0"/>
              <a:t>, -</a:t>
            </a:r>
          </a:p>
          <a:p>
            <a:pPr>
              <a:buNone/>
            </a:pPr>
            <a:r>
              <a:rPr lang="ru-RU" sz="2800" dirty="0" smtClean="0"/>
              <a:t>    наказывается </a:t>
            </a:r>
            <a:r>
              <a:rPr lang="ru-RU" sz="2800" b="1" dirty="0" smtClean="0"/>
              <a:t>принудительными</a:t>
            </a:r>
            <a:r>
              <a:rPr lang="ru-RU" sz="2800" dirty="0" smtClean="0"/>
              <a:t> работами на срок до пяти лет </a:t>
            </a:r>
            <a:r>
              <a:rPr lang="ru-RU" sz="2800" b="1" dirty="0" smtClean="0"/>
              <a:t>либо лишением свободы </a:t>
            </a:r>
            <a:r>
              <a:rPr lang="ru-RU" sz="2800" dirty="0" smtClean="0"/>
              <a:t>на тот же срок </a:t>
            </a:r>
            <a:r>
              <a:rPr lang="ru-RU" sz="2800" b="1" dirty="0" smtClean="0"/>
              <a:t>с лишением права занимать определенные должности</a:t>
            </a:r>
            <a:r>
              <a:rPr lang="ru-RU" sz="2800" dirty="0" smtClean="0"/>
              <a:t> или заниматься определенной деятельностью на срок до трех лет или без такового.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3113"/>
            <a:ext cx="6624736" cy="67468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Информационные и методические материалы по ОТ размещены на сайте Департамента труда и занятости населения области</a:t>
            </a:r>
            <a:br>
              <a:rPr lang="ru-RU" dirty="0" smtClean="0"/>
            </a:br>
            <a:endParaRPr lang="ru-RU" sz="2000" dirty="0" smtClean="0"/>
          </a:p>
          <a:p>
            <a:pPr>
              <a:buNone/>
            </a:pPr>
            <a:r>
              <a:rPr lang="ru-RU" u="sng" dirty="0" smtClean="0">
                <a:hlinkClick r:id="rId2"/>
              </a:rPr>
              <a:t>  https://depzan.gov35.ru/dokumenty/metodicheskie-materialy/trudovye-otnosheniya/safety/im/index.php</a:t>
            </a:r>
            <a:endParaRPr lang="ru-RU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640" y="836712"/>
            <a:ext cx="5256584" cy="10801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/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Телефон горячей линии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8(8172) 23-00-66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725144"/>
            <a:ext cx="4572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Степанова Валентина Николаевна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Консультант отдела охрана труда Департамента труда и занятости населения Вологодской области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  <a:hlinkClick r:id="rId3"/>
              </a:rPr>
              <a:t>Stepanova.VN@depzan.gov35.ru</a:t>
            </a:r>
            <a:endParaRPr lang="ru-RU" b="1" dirty="0" smtClean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Тел. 23-00-66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доб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.(0641)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76872"/>
            <a:ext cx="406794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Железная Татьяна Юрьевна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Главный консультант отдела охрана труда Департамента труда и занятости населения Вологодской области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  <a:hlinkClick r:id="rId4"/>
              </a:rPr>
              <a:t>Zheleznaya.TY@depzan.gov35.ru</a:t>
            </a:r>
            <a:endParaRPr lang="ru-RU" b="1" dirty="0" smtClean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Тел. 23-00-66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доб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.(0639)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276872"/>
            <a:ext cx="406794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Дьякова Лариса Васильевна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Главный консультант отдела охрана труда Департамента труда и занятости населения Вологодской области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  <a:hlinkClick r:id="rId5"/>
              </a:rPr>
              <a:t>Dyakova.LV@depzan.gov35.ru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Тел. 23-00-66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доб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.(0642)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514306" cy="674687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Новые правила по охране труда </a:t>
            </a:r>
            <a:br>
              <a:rPr lang="ru-RU" sz="2800" dirty="0" smtClean="0"/>
            </a:br>
            <a:r>
              <a:rPr lang="ru-RU" sz="2800" dirty="0" smtClean="0"/>
              <a:t>2021 года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Правила содержат:</a:t>
            </a:r>
          </a:p>
          <a:p>
            <a:r>
              <a:rPr lang="ru-RU" sz="2000" dirty="0" smtClean="0"/>
              <a:t> перечень вредных и (или) опасных производственных факторов (соответствующих специфике деятельности), </a:t>
            </a:r>
          </a:p>
          <a:p>
            <a:r>
              <a:rPr lang="ru-RU" sz="2000" dirty="0" smtClean="0"/>
              <a:t>запрет на выполнение работ без обеспечения работников соответствующими средствами индивидуальной защиты,</a:t>
            </a:r>
          </a:p>
          <a:p>
            <a:r>
              <a:rPr lang="ru-RU" sz="2000" dirty="0" smtClean="0"/>
              <a:t>разрешение применять приборы, устройства, оборудование, обеспечивающие дистанционную видео-, аудио или иную фиксацию процессов производства работ.</a:t>
            </a:r>
          </a:p>
          <a:p>
            <a:pPr>
              <a:buNone/>
            </a:pPr>
            <a:r>
              <a:rPr lang="ru-RU" sz="2000" dirty="0" smtClean="0"/>
              <a:t> Допускается возможность ведения документооборота в области охраны труда в электронном виде с использованием электронной подписи или любого другого способа, позволяющего идентифицировать личность работника, в соответствии с законодательством Российской Федерации. </a:t>
            </a:r>
          </a:p>
          <a:p>
            <a:pPr>
              <a:buNone/>
            </a:pPr>
            <a:r>
              <a:rPr lang="ru-RU" sz="2000" dirty="0" smtClean="0"/>
              <a:t>Даны рекомендации по оформлению документов по охране труда. </a:t>
            </a:r>
          </a:p>
          <a:p>
            <a:endParaRPr lang="ru-RU" sz="2000" dirty="0"/>
          </a:p>
        </p:txBody>
      </p:sp>
      <p:pic>
        <p:nvPicPr>
          <p:cNvPr id="4" name="Picture 8" descr="https://i.siteapi.org/X2PGN6AeXZKinh2DOcb3sqmYvH4=/fit-in/1024x768/center/top/7e49c5c3c3ccbb3.ru.s.siteapi.org/img/cc7b81f4d61de3caf3c3f0ea9aec1a1c5978bd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268760"/>
            <a:ext cx="1331640" cy="720080"/>
          </a:xfrm>
          <a:prstGeom prst="star7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 охране труда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5576" y="1412776"/>
            <a:ext cx="1656184" cy="86409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сделать?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348880"/>
            <a:ext cx="4104456" cy="79208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Отследить изменения законодательства  на сайте </a:t>
            </a:r>
            <a:r>
              <a:rPr lang="en-US" dirty="0" smtClean="0">
                <a:solidFill>
                  <a:schemeClr val="tx1"/>
                </a:solidFill>
              </a:rPr>
              <a:t>pravo.dov.ru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Содержимое 3" descr="Фото из открытых источник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49080"/>
            <a:ext cx="3024337" cy="2232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7504" y="3284984"/>
            <a:ext cx="4752528" cy="792088"/>
          </a:xfrm>
          <a:prstGeom prst="roundRect">
            <a:avLst/>
          </a:prstGeom>
          <a:solidFill>
            <a:srgbClr val="FFFFF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Выбрать правила касающиеся сферы деятельности организации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445224"/>
            <a:ext cx="5256584" cy="1008112"/>
          </a:xfrm>
          <a:prstGeom prst="roundRect">
            <a:avLst/>
          </a:prstGeom>
          <a:solidFill>
            <a:srgbClr val="FFFFF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Установить, на какие структурные подразделения  распространяются данные Правила по ОТ и какие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249540">
            <a:off x="2774471" y="1633774"/>
            <a:ext cx="2135969" cy="359140"/>
          </a:xfrm>
          <a:prstGeom prst="homePlate">
            <a:avLst>
              <a:gd name="adj" fmla="val 5958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Кто делает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4221088"/>
            <a:ext cx="5328592" cy="1080120"/>
          </a:xfrm>
          <a:prstGeom prst="roundRect">
            <a:avLst/>
          </a:prstGeom>
          <a:solidFill>
            <a:srgbClr val="FFFFF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Обновить наличие комплекта правовых актов, содержащих требования охраны труда в соответствии со спецификой своей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2420888"/>
            <a:ext cx="4067944" cy="1296144"/>
          </a:xfrm>
          <a:prstGeom prst="roundRect">
            <a:avLst/>
          </a:prstGeom>
          <a:solidFill>
            <a:srgbClr val="FFFFFF"/>
          </a:solidFill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Специалист по охране труда или работник на которого возложены обязанности специалиста по охране труда</a:t>
            </a:r>
          </a:p>
          <a:p>
            <a:pPr algn="ctr"/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1556792"/>
            <a:ext cx="3312368" cy="576064"/>
          </a:xfrm>
          <a:prstGeom prst="roundRect">
            <a:avLst/>
          </a:prstGeom>
          <a:solidFill>
            <a:srgbClr val="FFFFFF"/>
          </a:solidFill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Работодатель или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 охране труда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899592" y="1484784"/>
            <a:ext cx="1656184" cy="864096"/>
          </a:xfrm>
          <a:prstGeom prst="downArrowCallou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сделать?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Содержимое 3" descr="Фото из открытых источников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3024337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2420888"/>
            <a:ext cx="4752528" cy="1008112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Выбрать правила касающиеся сферы деятельности структурного подразделения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869160"/>
            <a:ext cx="5256584" cy="1008112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Установить, на кого из специалистов работников, распространяются данные Правила по ОТ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249540">
            <a:off x="2706233" y="1849934"/>
            <a:ext cx="2135969" cy="255170"/>
          </a:xfrm>
          <a:prstGeom prst="homePlate">
            <a:avLst>
              <a:gd name="adj" fmla="val 5958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Кто делает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3573016"/>
            <a:ext cx="5328592" cy="1080120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Обновить наличие комплекта правовых актов, содержащих требования охраны труда в соответствии со спецификой своей деятельности структурного подразделения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60032" y="1844824"/>
            <a:ext cx="4067944" cy="432048"/>
          </a:xfrm>
          <a:prstGeom prst="roundRect">
            <a:avLst/>
          </a:prstGeom>
          <a:solidFill>
            <a:srgbClr val="FFFFFF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Руководитель работ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768752" cy="674687"/>
          </a:xfrm>
        </p:spPr>
        <p:txBody>
          <a:bodyPr/>
          <a:lstStyle/>
          <a:p>
            <a:pPr algn="ctr"/>
            <a:r>
              <a:rPr lang="ru-RU" dirty="0" smtClean="0"/>
              <a:t>Правила по охране труда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95536" y="1412776"/>
            <a:ext cx="2016224" cy="1944216"/>
          </a:xfrm>
          <a:prstGeom prst="downArrowCallou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сделать?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501008"/>
            <a:ext cx="3384376" cy="22322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Провести сравнительный анализ требований нормативных актов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249540">
            <a:off x="2634226" y="1561903"/>
            <a:ext cx="2135969" cy="255170"/>
          </a:xfrm>
          <a:prstGeom prst="homePlate">
            <a:avLst>
              <a:gd name="adj" fmla="val 5958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Кто делает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2060848"/>
            <a:ext cx="4067944" cy="1152128"/>
          </a:xfrm>
          <a:prstGeom prst="roundRect">
            <a:avLst/>
          </a:prstGeom>
          <a:solidFill>
            <a:srgbClr val="FFFFF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Специалист по охране труда или работник на которого возложены обязанности специалиста по охране труда</a:t>
            </a:r>
          </a:p>
          <a:p>
            <a:pPr algn="ctr"/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1412776"/>
            <a:ext cx="3312368" cy="576064"/>
          </a:xfrm>
          <a:prstGeom prst="roundRect">
            <a:avLst/>
          </a:prstGeom>
          <a:solidFill>
            <a:srgbClr val="FFFFF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Работодатель или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3356992"/>
            <a:ext cx="4067944" cy="432048"/>
          </a:xfrm>
          <a:prstGeom prst="roundRect">
            <a:avLst/>
          </a:prstGeom>
          <a:solidFill>
            <a:srgbClr val="FFFFF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Руководитель работ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9" name="Picture 1" descr="D:\2017 год\НС ПРезентации\ОТ\контроль ОТ\mxv2wut-00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004048" y="4077072"/>
            <a:ext cx="3312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 descr="Бизнес новости Новосибирска &quot; Страница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9"/>
            <a:ext cx="6696744" cy="576063"/>
          </a:xfrm>
        </p:spPr>
        <p:txBody>
          <a:bodyPr/>
          <a:lstStyle/>
          <a:p>
            <a:pPr algn="ctr"/>
            <a:r>
              <a:rPr lang="ru-RU" dirty="0" smtClean="0"/>
              <a:t>Правила по охране труда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5576" y="1412776"/>
            <a:ext cx="1656184" cy="2448272"/>
          </a:xfrm>
          <a:prstGeom prst="downArrowCallou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сделать?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4005064"/>
            <a:ext cx="3384376" cy="2160240"/>
          </a:xfrm>
          <a:prstGeom prst="roundRect">
            <a:avLst/>
          </a:prstGeom>
          <a:solidFill>
            <a:srgbClr val="FFFFF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Пересмотреть локальные документы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(инструкции по ОТ, программы инструктажа и обучения, билеты и т.д.)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19251048">
            <a:off x="2725721" y="2930913"/>
            <a:ext cx="2480653" cy="507998"/>
          </a:xfrm>
          <a:prstGeom prst="homePlate">
            <a:avLst>
              <a:gd name="adj" fmla="val 5958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Каким способом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1484784"/>
            <a:ext cx="3816424" cy="1080120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Полностью заменить документ или внести изменения  и дополнения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20628559">
            <a:off x="3528213" y="4021456"/>
            <a:ext cx="1739308" cy="507998"/>
          </a:xfrm>
          <a:prstGeom prst="homePlate">
            <a:avLst>
              <a:gd name="adj" fmla="val 5958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Принятие ЛНА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429000"/>
            <a:ext cx="3312368" cy="792088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работодателем единолично 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20072" y="4365104"/>
            <a:ext cx="3636912" cy="936104"/>
          </a:xfrm>
          <a:prstGeom prst="roundRect">
            <a:avLst/>
          </a:prstGeom>
          <a:ln>
            <a:solidFill>
              <a:schemeClr val="accent5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учетом мнения представительного органа работников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2000" y="5445224"/>
            <a:ext cx="4392488" cy="648072"/>
          </a:xfrm>
          <a:prstGeom prst="roundRect">
            <a:avLst/>
          </a:prstGeom>
          <a:ln>
            <a:solidFill>
              <a:schemeClr val="accent5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согласованию с представительным органом  работников</a:t>
            </a:r>
            <a:endParaRPr lang="ru-RU" dirty="0"/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2555776" y="1340768"/>
            <a:ext cx="1872208" cy="1152128"/>
          </a:xfrm>
          <a:prstGeom prst="round1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1" descr="D:\2017 год\НС ПРезентации\ОТ\контроль ОТ\Stick_Figure_on_Files1-677x316_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71800" y="5661248"/>
            <a:ext cx="2376260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696744" cy="495647"/>
          </a:xfrm>
        </p:spPr>
        <p:txBody>
          <a:bodyPr/>
          <a:lstStyle/>
          <a:p>
            <a:pPr algn="ctr"/>
            <a:r>
              <a:rPr lang="ru-RU" dirty="0" smtClean="0"/>
              <a:t>Правила по охране труда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5576" y="1412776"/>
            <a:ext cx="3168352" cy="1728192"/>
          </a:xfrm>
          <a:prstGeom prst="downArrowCallout">
            <a:avLst/>
          </a:prstGeom>
          <a:solidFill>
            <a:srgbClr val="FFFF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Что сделать?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429000"/>
            <a:ext cx="3384376" cy="2160240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Утвердить изменения в локальные акты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20628559">
            <a:off x="3672228" y="3733424"/>
            <a:ext cx="1739308" cy="507998"/>
          </a:xfrm>
          <a:prstGeom prst="homePlate">
            <a:avLst>
              <a:gd name="adj" fmla="val 5958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Принятие ЛНА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36096" y="3140968"/>
            <a:ext cx="3312368" cy="792088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Издать приказ об утверждении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20072" y="4581128"/>
            <a:ext cx="3636912" cy="936104"/>
          </a:xfrm>
          <a:prstGeom prst="roundRect">
            <a:avLst/>
          </a:prstGeom>
          <a:ln>
            <a:solidFill>
              <a:schemeClr val="accent5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Грифом утверждение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436096" y="1484784"/>
            <a:ext cx="3240360" cy="1440160"/>
          </a:xfrm>
          <a:prstGeom prst="round1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571TGp_business_light_ani">
  <a:themeElements>
    <a:clrScheme name="Default Design 2">
      <a:dk1>
        <a:srgbClr val="000000"/>
      </a:dk1>
      <a:lt1>
        <a:srgbClr val="C1D0DD"/>
      </a:lt1>
      <a:dk2>
        <a:srgbClr val="335175"/>
      </a:dk2>
      <a:lt2>
        <a:srgbClr val="7C92B6"/>
      </a:lt2>
      <a:accent1>
        <a:srgbClr val="4B93D5"/>
      </a:accent1>
      <a:accent2>
        <a:srgbClr val="65B737"/>
      </a:accent2>
      <a:accent3>
        <a:srgbClr val="DDE4EB"/>
      </a:accent3>
      <a:accent4>
        <a:srgbClr val="000000"/>
      </a:accent4>
      <a:accent5>
        <a:srgbClr val="B1C8E7"/>
      </a:accent5>
      <a:accent6>
        <a:srgbClr val="5BA631"/>
      </a:accent6>
      <a:hlink>
        <a:srgbClr val="CF9F49"/>
      </a:hlink>
      <a:folHlink>
        <a:srgbClr val="C382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571TGp_business_light_ani</Template>
  <TotalTime>7783</TotalTime>
  <Words>2389</Words>
  <Application>Microsoft Office PowerPoint</Application>
  <PresentationFormat>Экран (4:3)</PresentationFormat>
  <Paragraphs>256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571TGp_business_light_ani</vt:lpstr>
      <vt:lpstr>Новые правила по охране труда с 1 января 2021 года </vt:lpstr>
      <vt:lpstr>Основные изменения  по охране труда в 2021 г.</vt:lpstr>
      <vt:lpstr> Новые правила по охране труда  2021 года </vt:lpstr>
      <vt:lpstr> Новые правила по охране труда  2021 года </vt:lpstr>
      <vt:lpstr>Правила по охране труда</vt:lpstr>
      <vt:lpstr>Правила по охране труда</vt:lpstr>
      <vt:lpstr>Правила по охране труда</vt:lpstr>
      <vt:lpstr>Правила по охране труда</vt:lpstr>
      <vt:lpstr>Правила по охране труда</vt:lpstr>
      <vt:lpstr>Правила по охране труда</vt:lpstr>
      <vt:lpstr>Правила по охране труда</vt:lpstr>
      <vt:lpstr>Внеочередная проверка знаний  в Учебном центре</vt:lpstr>
      <vt:lpstr>Внеочередная проверка знаний в своей организации </vt:lpstr>
      <vt:lpstr>Слайд 14</vt:lpstr>
      <vt:lpstr>Внеочередная проверка знаний  по охране труда</vt:lpstr>
      <vt:lpstr>Внеочередная проверка знаний по охране труда</vt:lpstr>
      <vt:lpstr>Обучение при выполнении работ на высоте</vt:lpstr>
      <vt:lpstr>Обучение на высоте</vt:lpstr>
      <vt:lpstr>Обучение на высоте</vt:lpstr>
      <vt:lpstr>Обучение на высоте</vt:lpstr>
      <vt:lpstr>Обучение на высоте</vt:lpstr>
      <vt:lpstr>Обучение на высоте</vt:lpstr>
      <vt:lpstr>Обучение безопасным методам и приемам выполнения работ в ограниченных и замкнутых пространствах (далее – ОЗН)</vt:lpstr>
      <vt:lpstr>Обучение безопасным методам и приемам выполнения работ в ОЗП</vt:lpstr>
      <vt:lpstr>Обучение в ОЗП</vt:lpstr>
      <vt:lpstr>Обучение в ОЗП</vt:lpstr>
      <vt:lpstr>Обучение по электробезопасности  и в сфере теплоснабжения</vt:lpstr>
      <vt:lpstr> Письмо Ростехнадзора от 26.01.2021 №  00-06-05/55      «О проверке знаний» </vt:lpstr>
      <vt:lpstr> Письмо Ростехнадзора от 26.01.2021 №  00-06-05/55      «О проверке знаний» </vt:lpstr>
      <vt:lpstr> Риски </vt:lpstr>
      <vt:lpstr>  Федеральный закон от 30.12.2001 года № 195-ФЗ КОДЕКС Российской Федерации  «Об административных правонарушениях» </vt:lpstr>
      <vt:lpstr>Административная ответственность</vt:lpstr>
      <vt:lpstr> «Уголовный кодекс  Российской Федерации»  от 13.06.1996 N 63-ФЗ </vt:lpstr>
      <vt:lpstr> «Уголовный кодекс  Российской Федерации»  от 13.06.1996 N 63-ФЗ</vt:lpstr>
      <vt:lpstr> «Уголовный кодекс  Российской Федерации»  от 13.06.1996 N 63-ФЗ</vt:lpstr>
      <vt:lpstr>    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Содействие в трудоустройстве и закреплении выпускников</dc:title>
  <dc:creator>Sol</dc:creator>
  <cp:lastModifiedBy>Stepanova.VN</cp:lastModifiedBy>
  <cp:revision>1136</cp:revision>
  <dcterms:created xsi:type="dcterms:W3CDTF">2014-01-20T17:17:32Z</dcterms:created>
  <dcterms:modified xsi:type="dcterms:W3CDTF">2021-03-15T11:32:02Z</dcterms:modified>
</cp:coreProperties>
</file>