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10"/>
  </p:notesMasterIdLst>
  <p:sldIdLst>
    <p:sldId id="267" r:id="rId2"/>
    <p:sldId id="260" r:id="rId3"/>
    <p:sldId id="266" r:id="rId4"/>
    <p:sldId id="259" r:id="rId5"/>
    <p:sldId id="261" r:id="rId6"/>
    <p:sldId id="262" r:id="rId7"/>
    <p:sldId id="264" r:id="rId8"/>
    <p:sldId id="265"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B4F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16" d="100"/>
          <a:sy n="116" d="100"/>
        </p:scale>
        <p:origin x="-264"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9816C-01FC-416B-9982-257586E8DD04}" type="datetimeFigureOut">
              <a:rPr lang="ru-RU" smtClean="0"/>
              <a:pPr/>
              <a:t>02.12.2020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142F9E-FC08-4E47-ACF2-2011880F8044}" type="slidenum">
              <a:rPr lang="ru-RU" smtClean="0"/>
              <a:pPr/>
              <a:t>‹#›</a:t>
            </a:fld>
            <a:endParaRPr lang="ru-RU"/>
          </a:p>
        </p:txBody>
      </p:sp>
    </p:spTree>
    <p:extLst>
      <p:ext uri="{BB962C8B-B14F-4D97-AF65-F5344CB8AC3E}">
        <p14:creationId xmlns:p14="http://schemas.microsoft.com/office/powerpoint/2010/main" xmlns="" val="2718703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EE45BD3-2743-4BCD-884A-8FDFAD3E410C}" type="slidenum">
              <a:rPr lang="ru-RU" smtClean="0"/>
              <a:pPr/>
              <a:t>1</a:t>
            </a:fld>
            <a:endParaRPr lang="ru-RU" dirty="0"/>
          </a:p>
        </p:txBody>
      </p:sp>
    </p:spTree>
    <p:extLst>
      <p:ext uri="{BB962C8B-B14F-4D97-AF65-F5344CB8AC3E}">
        <p14:creationId xmlns:p14="http://schemas.microsoft.com/office/powerpoint/2010/main" xmlns="" val="2141430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EE45BD3-2743-4BCD-884A-8FDFAD3E410C}" type="slidenum">
              <a:rPr lang="ru-RU" smtClean="0"/>
              <a:pPr/>
              <a:t>8</a:t>
            </a:fld>
            <a:endParaRPr lang="ru-RU" dirty="0"/>
          </a:p>
        </p:txBody>
      </p:sp>
    </p:spTree>
    <p:extLst>
      <p:ext uri="{BB962C8B-B14F-4D97-AF65-F5344CB8AC3E}">
        <p14:creationId xmlns:p14="http://schemas.microsoft.com/office/powerpoint/2010/main" xmlns="" val="1560431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2C0C73E-F0AE-499D-88A7-C239AA9CA2D3}" type="datetimeFigureOut">
              <a:rPr lang="ru-RU" smtClean="0"/>
              <a:pPr/>
              <a:t>02.12.2020</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47E3BB6-78F5-46F3-A5D0-CEAD403823F3}" type="slidenum">
              <a:rPr lang="ru-RU" smtClean="0"/>
              <a:pPr/>
              <a:t>‹#›</a:t>
            </a:fld>
            <a:endParaRPr lang="ru-RU"/>
          </a:p>
        </p:txBody>
      </p:sp>
    </p:spTree>
    <p:extLst>
      <p:ext uri="{BB962C8B-B14F-4D97-AF65-F5344CB8AC3E}">
        <p14:creationId xmlns:p14="http://schemas.microsoft.com/office/powerpoint/2010/main" xmlns="" val="2663164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2C0C73E-F0AE-499D-88A7-C239AA9CA2D3}" type="datetimeFigureOut">
              <a:rPr lang="ru-RU" smtClean="0"/>
              <a:pPr/>
              <a:t>02.12.2020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47E3BB6-78F5-46F3-A5D0-CEAD403823F3}" type="slidenum">
              <a:rPr lang="ru-RU" smtClean="0"/>
              <a:pPr/>
              <a:t>‹#›</a:t>
            </a:fld>
            <a:endParaRPr lang="ru-RU"/>
          </a:p>
        </p:txBody>
      </p:sp>
    </p:spTree>
    <p:extLst>
      <p:ext uri="{BB962C8B-B14F-4D97-AF65-F5344CB8AC3E}">
        <p14:creationId xmlns:p14="http://schemas.microsoft.com/office/powerpoint/2010/main" xmlns="" val="186938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2C0C73E-F0AE-499D-88A7-C239AA9CA2D3}" type="datetimeFigureOut">
              <a:rPr lang="ru-RU" smtClean="0"/>
              <a:pPr/>
              <a:t>02.12.2020</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47E3BB6-78F5-46F3-A5D0-CEAD403823F3}" type="slidenum">
              <a:rPr lang="ru-RU" smtClean="0"/>
              <a:pPr/>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42909844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02C0C73E-F0AE-499D-88A7-C239AA9CA2D3}" type="datetimeFigureOut">
              <a:rPr lang="ru-RU" smtClean="0"/>
              <a:pPr/>
              <a:t>02.12.2020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47E3BB6-78F5-46F3-A5D0-CEAD403823F3}" type="slidenum">
              <a:rPr lang="ru-RU" smtClean="0"/>
              <a:pPr/>
              <a:t>‹#›</a:t>
            </a:fld>
            <a:endParaRPr lang="ru-RU"/>
          </a:p>
        </p:txBody>
      </p:sp>
    </p:spTree>
    <p:extLst>
      <p:ext uri="{BB962C8B-B14F-4D97-AF65-F5344CB8AC3E}">
        <p14:creationId xmlns:p14="http://schemas.microsoft.com/office/powerpoint/2010/main" xmlns="" val="3275361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02C0C73E-F0AE-499D-88A7-C239AA9CA2D3}" type="datetimeFigureOut">
              <a:rPr lang="ru-RU" smtClean="0"/>
              <a:pPr/>
              <a:t>02.12.2020</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47E3BB6-78F5-46F3-A5D0-CEAD403823F3}" type="slidenum">
              <a:rPr lang="ru-RU" smtClean="0"/>
              <a:pPr/>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8087718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02C0C73E-F0AE-499D-88A7-C239AA9CA2D3}" type="datetimeFigureOut">
              <a:rPr lang="ru-RU" smtClean="0"/>
              <a:pPr/>
              <a:t>02.12.2020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47E3BB6-78F5-46F3-A5D0-CEAD403823F3}" type="slidenum">
              <a:rPr lang="ru-RU" smtClean="0"/>
              <a:pPr/>
              <a:t>‹#›</a:t>
            </a:fld>
            <a:endParaRPr lang="ru-RU"/>
          </a:p>
        </p:txBody>
      </p:sp>
    </p:spTree>
    <p:extLst>
      <p:ext uri="{BB962C8B-B14F-4D97-AF65-F5344CB8AC3E}">
        <p14:creationId xmlns:p14="http://schemas.microsoft.com/office/powerpoint/2010/main" xmlns="" val="32784308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2C0C73E-F0AE-499D-88A7-C239AA9CA2D3}" type="datetimeFigureOut">
              <a:rPr lang="ru-RU" smtClean="0"/>
              <a:pPr/>
              <a:t>02.12.2020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47E3BB6-78F5-46F3-A5D0-CEAD403823F3}" type="slidenum">
              <a:rPr lang="ru-RU" smtClean="0"/>
              <a:pPr/>
              <a:t>‹#›</a:t>
            </a:fld>
            <a:endParaRPr lang="ru-RU"/>
          </a:p>
        </p:txBody>
      </p:sp>
    </p:spTree>
    <p:extLst>
      <p:ext uri="{BB962C8B-B14F-4D97-AF65-F5344CB8AC3E}">
        <p14:creationId xmlns:p14="http://schemas.microsoft.com/office/powerpoint/2010/main" xmlns="" val="35841107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2C0C73E-F0AE-499D-88A7-C239AA9CA2D3}" type="datetimeFigureOut">
              <a:rPr lang="ru-RU" smtClean="0"/>
              <a:pPr/>
              <a:t>02.12.2020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47E3BB6-78F5-46F3-A5D0-CEAD403823F3}" type="slidenum">
              <a:rPr lang="ru-RU" smtClean="0"/>
              <a:pPr/>
              <a:t>‹#›</a:t>
            </a:fld>
            <a:endParaRPr lang="ru-RU"/>
          </a:p>
        </p:txBody>
      </p:sp>
    </p:spTree>
    <p:extLst>
      <p:ext uri="{BB962C8B-B14F-4D97-AF65-F5344CB8AC3E}">
        <p14:creationId xmlns:p14="http://schemas.microsoft.com/office/powerpoint/2010/main" xmlns="" val="2065258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2C0C73E-F0AE-499D-88A7-C239AA9CA2D3}" type="datetimeFigureOut">
              <a:rPr lang="ru-RU" smtClean="0"/>
              <a:pPr/>
              <a:t>02.12.2020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47E3BB6-78F5-46F3-A5D0-CEAD403823F3}" type="slidenum">
              <a:rPr lang="ru-RU" smtClean="0"/>
              <a:pPr/>
              <a:t>‹#›</a:t>
            </a:fld>
            <a:endParaRPr lang="ru-RU"/>
          </a:p>
        </p:txBody>
      </p:sp>
    </p:spTree>
    <p:extLst>
      <p:ext uri="{BB962C8B-B14F-4D97-AF65-F5344CB8AC3E}">
        <p14:creationId xmlns:p14="http://schemas.microsoft.com/office/powerpoint/2010/main" xmlns="" val="3940033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2C0C73E-F0AE-499D-88A7-C239AA9CA2D3}" type="datetimeFigureOut">
              <a:rPr lang="ru-RU" smtClean="0"/>
              <a:pPr/>
              <a:t>02.12.2020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47E3BB6-78F5-46F3-A5D0-CEAD403823F3}" type="slidenum">
              <a:rPr lang="ru-RU" smtClean="0"/>
              <a:pPr/>
              <a:t>‹#›</a:t>
            </a:fld>
            <a:endParaRPr lang="ru-RU"/>
          </a:p>
        </p:txBody>
      </p:sp>
    </p:spTree>
    <p:extLst>
      <p:ext uri="{BB962C8B-B14F-4D97-AF65-F5344CB8AC3E}">
        <p14:creationId xmlns:p14="http://schemas.microsoft.com/office/powerpoint/2010/main" xmlns="" val="3396537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2C0C73E-F0AE-499D-88A7-C239AA9CA2D3}" type="datetimeFigureOut">
              <a:rPr lang="ru-RU" smtClean="0"/>
              <a:pPr/>
              <a:t>02.12.2020</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47E3BB6-78F5-46F3-A5D0-CEAD403823F3}" type="slidenum">
              <a:rPr lang="ru-RU" smtClean="0"/>
              <a:pPr/>
              <a:t>‹#›</a:t>
            </a:fld>
            <a:endParaRPr lang="ru-RU"/>
          </a:p>
        </p:txBody>
      </p:sp>
    </p:spTree>
    <p:extLst>
      <p:ext uri="{BB962C8B-B14F-4D97-AF65-F5344CB8AC3E}">
        <p14:creationId xmlns:p14="http://schemas.microsoft.com/office/powerpoint/2010/main" xmlns="" val="2768315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2C0C73E-F0AE-499D-88A7-C239AA9CA2D3}" type="datetimeFigureOut">
              <a:rPr lang="ru-RU" smtClean="0"/>
              <a:pPr/>
              <a:t>02.12.2020</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47E3BB6-78F5-46F3-A5D0-CEAD403823F3}" type="slidenum">
              <a:rPr lang="ru-RU" smtClean="0"/>
              <a:pPr/>
              <a:t>‹#›</a:t>
            </a:fld>
            <a:endParaRPr lang="ru-RU"/>
          </a:p>
        </p:txBody>
      </p:sp>
    </p:spTree>
    <p:extLst>
      <p:ext uri="{BB962C8B-B14F-4D97-AF65-F5344CB8AC3E}">
        <p14:creationId xmlns:p14="http://schemas.microsoft.com/office/powerpoint/2010/main" xmlns="" val="2646731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2C0C73E-F0AE-499D-88A7-C239AA9CA2D3}" type="datetimeFigureOut">
              <a:rPr lang="ru-RU" smtClean="0"/>
              <a:pPr/>
              <a:t>02.12.2020</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47E3BB6-78F5-46F3-A5D0-CEAD403823F3}" type="slidenum">
              <a:rPr lang="ru-RU" smtClean="0"/>
              <a:pPr/>
              <a:t>‹#›</a:t>
            </a:fld>
            <a:endParaRPr lang="ru-RU"/>
          </a:p>
        </p:txBody>
      </p:sp>
    </p:spTree>
    <p:extLst>
      <p:ext uri="{BB962C8B-B14F-4D97-AF65-F5344CB8AC3E}">
        <p14:creationId xmlns:p14="http://schemas.microsoft.com/office/powerpoint/2010/main" xmlns="" val="139498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C0C73E-F0AE-499D-88A7-C239AA9CA2D3}" type="datetimeFigureOut">
              <a:rPr lang="ru-RU" smtClean="0"/>
              <a:pPr/>
              <a:t>02.12.2020</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47E3BB6-78F5-46F3-A5D0-CEAD403823F3}" type="slidenum">
              <a:rPr lang="ru-RU" smtClean="0"/>
              <a:pPr/>
              <a:t>‹#›</a:t>
            </a:fld>
            <a:endParaRPr lang="ru-RU"/>
          </a:p>
        </p:txBody>
      </p:sp>
    </p:spTree>
    <p:extLst>
      <p:ext uri="{BB962C8B-B14F-4D97-AF65-F5344CB8AC3E}">
        <p14:creationId xmlns:p14="http://schemas.microsoft.com/office/powerpoint/2010/main" xmlns="" val="1125602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2C0C73E-F0AE-499D-88A7-C239AA9CA2D3}" type="datetimeFigureOut">
              <a:rPr lang="ru-RU" smtClean="0"/>
              <a:pPr/>
              <a:t>02.12.2020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47E3BB6-78F5-46F3-A5D0-CEAD403823F3}" type="slidenum">
              <a:rPr lang="ru-RU" smtClean="0"/>
              <a:pPr/>
              <a:t>‹#›</a:t>
            </a:fld>
            <a:endParaRPr lang="ru-RU"/>
          </a:p>
        </p:txBody>
      </p:sp>
    </p:spTree>
    <p:extLst>
      <p:ext uri="{BB962C8B-B14F-4D97-AF65-F5344CB8AC3E}">
        <p14:creationId xmlns:p14="http://schemas.microsoft.com/office/powerpoint/2010/main" xmlns="" val="1864872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2C0C73E-F0AE-499D-88A7-C239AA9CA2D3}" type="datetimeFigureOut">
              <a:rPr lang="ru-RU" smtClean="0"/>
              <a:pPr/>
              <a:t>02.12.2020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47E3BB6-78F5-46F3-A5D0-CEAD403823F3}" type="slidenum">
              <a:rPr lang="ru-RU" smtClean="0"/>
              <a:pPr/>
              <a:t>‹#›</a:t>
            </a:fld>
            <a:endParaRPr lang="ru-RU"/>
          </a:p>
        </p:txBody>
      </p:sp>
    </p:spTree>
    <p:extLst>
      <p:ext uri="{BB962C8B-B14F-4D97-AF65-F5344CB8AC3E}">
        <p14:creationId xmlns:p14="http://schemas.microsoft.com/office/powerpoint/2010/main" xmlns="" val="3806797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2C0C73E-F0AE-499D-88A7-C239AA9CA2D3}" type="datetimeFigureOut">
              <a:rPr lang="ru-RU" smtClean="0"/>
              <a:pPr/>
              <a:t>02.12.2020</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47E3BB6-78F5-46F3-A5D0-CEAD403823F3}" type="slidenum">
              <a:rPr lang="ru-RU" smtClean="0"/>
              <a:pPr/>
              <a:t>‹#›</a:t>
            </a:fld>
            <a:endParaRPr lang="ru-RU"/>
          </a:p>
        </p:txBody>
      </p:sp>
    </p:spTree>
    <p:extLst>
      <p:ext uri="{BB962C8B-B14F-4D97-AF65-F5344CB8AC3E}">
        <p14:creationId xmlns:p14="http://schemas.microsoft.com/office/powerpoint/2010/main" xmlns="" val="1883777461"/>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png"/><Relationship Id="rId4"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Группа 19"/>
          <p:cNvGrpSpPr/>
          <p:nvPr/>
        </p:nvGrpSpPr>
        <p:grpSpPr>
          <a:xfrm>
            <a:off x="0" y="0"/>
            <a:ext cx="12196800" cy="6853397"/>
            <a:chOff x="0" y="0"/>
            <a:chExt cx="12196800" cy="6853397"/>
          </a:xfrm>
        </p:grpSpPr>
        <p:sp>
          <p:nvSpPr>
            <p:cNvPr id="14" name="Прямоугольник 13"/>
            <p:cNvSpPr/>
            <p:nvPr/>
          </p:nvSpPr>
          <p:spPr>
            <a:xfrm>
              <a:off x="0" y="0"/>
              <a:ext cx="12184856" cy="129338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16" name="Рисунок 15"/>
            <p:cNvPicPr>
              <a:picLocks noChangeAspect="1"/>
            </p:cNvPicPr>
            <p:nvPr/>
          </p:nvPicPr>
          <p:blipFill>
            <a:blip r:embed="rId3" cstate="print">
              <a:extLst>
                <a:ext uri="{BEBA8EAE-BF5A-486C-A8C5-ECC9F3942E4B}">
                  <a14:imgProps xmlns:a14="http://schemas.microsoft.com/office/drawing/2010/main" xmlns="">
                    <a14:imgLayer r:embed="rId4">
                      <a14:imgEffect>
                        <a14:colorTemperature colorTemp="4700"/>
                      </a14:imgEffect>
                      <a14:imgEffect>
                        <a14:saturation sat="50000"/>
                      </a14:imgEffect>
                      <a14:imgEffect>
                        <a14:brightnessContrast bright="20000"/>
                      </a14:imgEffect>
                    </a14:imgLayer>
                  </a14:imgProps>
                </a:ext>
                <a:ext uri="{28A0092B-C50C-407E-A947-70E740481C1C}">
                  <a14:useLocalDpi xmlns:a14="http://schemas.microsoft.com/office/drawing/2010/main" xmlns="" val="0"/>
                </a:ext>
              </a:extLst>
            </a:blip>
            <a:stretch>
              <a:fillRect/>
            </a:stretch>
          </p:blipFill>
          <p:spPr>
            <a:xfrm>
              <a:off x="0" y="1305427"/>
              <a:ext cx="12196800" cy="3362372"/>
            </a:xfrm>
            <a:prstGeom prst="rect">
              <a:avLst/>
            </a:prstGeom>
          </p:spPr>
        </p:pic>
        <p:sp>
          <p:nvSpPr>
            <p:cNvPr id="15" name="Прямоугольник 14"/>
            <p:cNvSpPr/>
            <p:nvPr/>
          </p:nvSpPr>
          <p:spPr>
            <a:xfrm>
              <a:off x="0" y="4662000"/>
              <a:ext cx="12187237" cy="2191397"/>
            </a:xfrm>
            <a:prstGeom prst="rect">
              <a:avLst/>
            </a:prstGeom>
            <a:solidFill>
              <a:srgbClr val="9E8E7E"/>
            </a:solidFill>
            <a:ln>
              <a:solidFill>
                <a:srgbClr val="6D6D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800" dirty="0" smtClean="0">
                  <a:latin typeface="Candara" panose="020E0502030303020204" pitchFamily="34" charset="0"/>
                </a:rPr>
                <a:t>Нелегальная деятельность на финансовом рынке</a:t>
              </a:r>
              <a:endParaRPr lang="ru-RU" sz="4800" dirty="0">
                <a:latin typeface="Candara" panose="020E0502030303020204" pitchFamily="34" charset="0"/>
              </a:endParaRPr>
            </a:p>
          </p:txBody>
        </p:sp>
      </p:grpSp>
      <p:sp>
        <p:nvSpPr>
          <p:cNvPr id="11" name="Заголовок 1"/>
          <p:cNvSpPr txBox="1">
            <a:spLocks/>
          </p:cNvSpPr>
          <p:nvPr/>
        </p:nvSpPr>
        <p:spPr>
          <a:xfrm>
            <a:off x="5755908" y="4682270"/>
            <a:ext cx="6332590" cy="180671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r>
              <a:rPr lang="ru-RU" sz="1800" dirty="0" smtClean="0">
                <a:solidFill>
                  <a:schemeClr val="bg1"/>
                </a:solidFill>
                <a:latin typeface="Arial" panose="020B0604020202020204" pitchFamily="34" charset="0"/>
                <a:cs typeface="Arial" panose="020B0604020202020204" pitchFamily="34" charset="0"/>
              </a:rPr>
              <a:t>     </a:t>
            </a:r>
            <a:endParaRPr lang="ru-RU" sz="6200" b="1" i="1" dirty="0">
              <a:effectLst>
                <a:outerShdw blurRad="38100" dist="38100" dir="2700000" algn="tl">
                  <a:srgbClr val="000000">
                    <a:alpha val="43137"/>
                  </a:srgbClr>
                </a:outerShdw>
              </a:effectLst>
              <a:latin typeface="Book Antiqua" panose="02040602050305030304" pitchFamily="18" charset="0"/>
              <a:cs typeface="Arial" panose="020B0604020202020204" pitchFamily="34" charset="0"/>
            </a:endParaRPr>
          </a:p>
        </p:txBody>
      </p:sp>
      <p:sp>
        <p:nvSpPr>
          <p:cNvPr id="12" name="Текст 3"/>
          <p:cNvSpPr txBox="1">
            <a:spLocks/>
          </p:cNvSpPr>
          <p:nvPr/>
        </p:nvSpPr>
        <p:spPr>
          <a:xfrm>
            <a:off x="1" y="5646318"/>
            <a:ext cx="5871410" cy="1003496"/>
          </a:xfrm>
          <a:prstGeom prst="rect">
            <a:avLst/>
          </a:prstGeom>
        </p:spPr>
        <p:txBody>
          <a:bodyPr vert="horz" lIns="91440" tIns="45720" rIns="91440" bIns="45720" rtlCol="0" anchor="ctr"/>
          <a:lstStyle>
            <a:defPPr>
              <a:defRPr lang="ru-RU"/>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sz="1800" dirty="0">
              <a:solidFill>
                <a:schemeClr val="tx1"/>
              </a:solidFill>
              <a:latin typeface="Book Antiqua" panose="02040602050305030304" pitchFamily="18" charset="0"/>
              <a:cs typeface="Arial" panose="020B0604020202020204" pitchFamily="34" charset="0"/>
            </a:endParaRPr>
          </a:p>
        </p:txBody>
      </p:sp>
      <p:grpSp>
        <p:nvGrpSpPr>
          <p:cNvPr id="19" name="Группа 18"/>
          <p:cNvGrpSpPr/>
          <p:nvPr/>
        </p:nvGrpSpPr>
        <p:grpSpPr>
          <a:xfrm>
            <a:off x="4595812" y="223886"/>
            <a:ext cx="3038211" cy="909053"/>
            <a:chOff x="4595812" y="223886"/>
            <a:chExt cx="3038211" cy="909053"/>
          </a:xfrm>
        </p:grpSpPr>
        <p:sp>
          <p:nvSpPr>
            <p:cNvPr id="8" name="TextBox 7"/>
            <p:cNvSpPr txBox="1"/>
            <p:nvPr/>
          </p:nvSpPr>
          <p:spPr>
            <a:xfrm>
              <a:off x="5564322" y="645278"/>
              <a:ext cx="1757212" cy="107722"/>
            </a:xfrm>
            <a:prstGeom prst="rect">
              <a:avLst/>
            </a:prstGeom>
            <a:noFill/>
          </p:spPr>
          <p:txBody>
            <a:bodyPr wrap="none" lIns="0" tIns="0" rIns="0" bIns="0" rtlCol="0">
              <a:spAutoFit/>
            </a:bodyPr>
            <a:lstStyle/>
            <a:p>
              <a:r>
                <a:rPr lang="ru-RU" sz="700" spc="20" dirty="0">
                  <a:solidFill>
                    <a:schemeClr val="bg1">
                      <a:lumMod val="50000"/>
                    </a:schemeClr>
                  </a:solidFill>
                  <a:latin typeface="Candara" panose="020E0502030303020204" pitchFamily="34" charset="0"/>
                  <a:ea typeface="Dotum" panose="020B0600000101010101" pitchFamily="34" charset="-127"/>
                  <a:cs typeface="Arial" panose="020B0604020202020204" pitchFamily="34" charset="0"/>
                </a:rPr>
                <a:t>Центральный</a:t>
              </a:r>
              <a:r>
                <a:rPr lang="ru-RU" sz="700" spc="20" dirty="0">
                  <a:solidFill>
                    <a:schemeClr val="bg1">
                      <a:lumMod val="50000"/>
                    </a:schemeClr>
                  </a:solidFill>
                  <a:latin typeface="Candara" panose="020E0502030303020204" pitchFamily="34" charset="0"/>
                  <a:cs typeface="Arial" panose="020B0604020202020204" pitchFamily="34" charset="0"/>
                </a:rPr>
                <a:t> банк Российской </a:t>
              </a:r>
              <a:r>
                <a:rPr lang="ru-RU" sz="700" spc="20" dirty="0" smtClean="0">
                  <a:solidFill>
                    <a:schemeClr val="bg1">
                      <a:lumMod val="50000"/>
                    </a:schemeClr>
                  </a:solidFill>
                  <a:latin typeface="Candara" panose="020E0502030303020204" pitchFamily="34" charset="0"/>
                  <a:cs typeface="Arial" panose="020B0604020202020204" pitchFamily="34" charset="0"/>
                </a:rPr>
                <a:t>Федерации</a:t>
              </a:r>
              <a:endParaRPr lang="en-US" sz="700" spc="20" dirty="0">
                <a:solidFill>
                  <a:schemeClr val="bg1">
                    <a:lumMod val="50000"/>
                  </a:schemeClr>
                </a:solidFill>
                <a:latin typeface="Candara" panose="020E0502030303020204" pitchFamily="34" charset="0"/>
                <a:cs typeface="Arial" panose="020B0604020202020204" pitchFamily="34" charset="0"/>
              </a:endParaRPr>
            </a:p>
          </p:txBody>
        </p:sp>
        <p:sp>
          <p:nvSpPr>
            <p:cNvPr id="9" name="TextBox 8"/>
            <p:cNvSpPr txBox="1"/>
            <p:nvPr/>
          </p:nvSpPr>
          <p:spPr>
            <a:xfrm>
              <a:off x="5532571" y="271693"/>
              <a:ext cx="1943011" cy="430887"/>
            </a:xfrm>
            <a:prstGeom prst="rect">
              <a:avLst/>
            </a:prstGeom>
            <a:noFill/>
          </p:spPr>
          <p:txBody>
            <a:bodyPr wrap="square" lIns="0" tIns="0" rIns="0" bIns="0" rtlCol="0">
              <a:spAutoFit/>
            </a:bodyPr>
            <a:lstStyle/>
            <a:p>
              <a:r>
                <a:rPr lang="ru-RU" sz="2800" dirty="0">
                  <a:solidFill>
                    <a:schemeClr val="bg1">
                      <a:lumMod val="50000"/>
                    </a:schemeClr>
                  </a:solidFill>
                  <a:latin typeface="Candara" panose="020E0502030303020204" pitchFamily="34" charset="0"/>
                  <a:ea typeface="Dotum" panose="020B0600000101010101" pitchFamily="34" charset="-127"/>
                  <a:cs typeface="Levenim MT" panose="02010502060101010101" pitchFamily="2" charset="-79"/>
                </a:rPr>
                <a:t>Банк России</a:t>
              </a:r>
            </a:p>
          </p:txBody>
        </p:sp>
        <p:sp>
          <p:nvSpPr>
            <p:cNvPr id="10" name="TextBox 9"/>
            <p:cNvSpPr txBox="1"/>
            <p:nvPr/>
          </p:nvSpPr>
          <p:spPr>
            <a:xfrm>
              <a:off x="5564321" y="761886"/>
              <a:ext cx="2069702" cy="215444"/>
            </a:xfrm>
            <a:prstGeom prst="rect">
              <a:avLst/>
            </a:prstGeom>
            <a:noFill/>
          </p:spPr>
          <p:txBody>
            <a:bodyPr wrap="square" lIns="0" tIns="0" rIns="0" bIns="0" rtlCol="0">
              <a:spAutoFit/>
            </a:bodyPr>
            <a:lstStyle/>
            <a:p>
              <a:r>
                <a:rPr lang="ru-RU" sz="700" dirty="0" smtClean="0">
                  <a:solidFill>
                    <a:schemeClr val="bg1">
                      <a:lumMod val="50000"/>
                    </a:schemeClr>
                  </a:solidFill>
                  <a:latin typeface="Candara" panose="020E0502030303020204" pitchFamily="34" charset="0"/>
                  <a:ea typeface="Dotum" panose="020B0600000101010101" pitchFamily="34" charset="-127"/>
                  <a:cs typeface="Arial" panose="020B0604020202020204" pitchFamily="34" charset="0"/>
                </a:rPr>
                <a:t>Дальневосточное главное управление </a:t>
              </a:r>
            </a:p>
            <a:p>
              <a:r>
                <a:rPr lang="ru-RU" sz="700" dirty="0">
                  <a:solidFill>
                    <a:schemeClr val="bg1">
                      <a:lumMod val="50000"/>
                    </a:schemeClr>
                  </a:solidFill>
                  <a:latin typeface="Candara" panose="020E0502030303020204" pitchFamily="34" charset="0"/>
                  <a:ea typeface="Dotum" panose="020B0600000101010101" pitchFamily="34" charset="-127"/>
                  <a:cs typeface="Arial" panose="020B0604020202020204" pitchFamily="34" charset="0"/>
                </a:rPr>
                <a:t>Отделение по Чукотскому автономному округу</a:t>
              </a:r>
              <a:endParaRPr lang="en-US" sz="700" dirty="0">
                <a:solidFill>
                  <a:schemeClr val="bg1">
                    <a:lumMod val="50000"/>
                  </a:schemeClr>
                </a:solidFill>
                <a:latin typeface="Candara" panose="020E0502030303020204" pitchFamily="34" charset="0"/>
                <a:cs typeface="Arial" panose="020B0604020202020204" pitchFamily="34" charset="0"/>
              </a:endParaRPr>
            </a:p>
          </p:txBody>
        </p:sp>
        <p:pic>
          <p:nvPicPr>
            <p:cNvPr id="13" name="Рисунок 12"/>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4595812" y="223886"/>
              <a:ext cx="905929" cy="909053"/>
            </a:xfrm>
            <a:prstGeom prst="rect">
              <a:avLst/>
            </a:prstGeom>
          </p:spPr>
        </p:pic>
      </p:grpSp>
    </p:spTree>
    <p:extLst>
      <p:ext uri="{BB962C8B-B14F-4D97-AF65-F5344CB8AC3E}">
        <p14:creationId xmlns:p14="http://schemas.microsoft.com/office/powerpoint/2010/main" xmlns="" val="41524646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57000">
              <a:schemeClr val="accent5">
                <a:lumMod val="40000"/>
                <a:lumOff val="60000"/>
              </a:schemeClr>
            </a:gs>
            <a:gs pos="98000">
              <a:schemeClr val="accent5">
                <a:lumMod val="75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1577136" y="134549"/>
            <a:ext cx="3788664" cy="584775"/>
          </a:xfrm>
          <a:prstGeom prst="rect">
            <a:avLst/>
          </a:prstGeom>
          <a:noFill/>
        </p:spPr>
        <p:txBody>
          <a:bodyPr wrap="square" lIns="91440" tIns="45720" rIns="91440" bIns="45720">
            <a:spAutoFit/>
          </a:bodyPr>
          <a:lstStyle/>
          <a:p>
            <a:pPr algn="just"/>
            <a:r>
              <a:rPr lang="ru-RU" sz="3200" i="1"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Найди нелегала</a:t>
            </a:r>
          </a:p>
        </p:txBody>
      </p:sp>
      <p:sp>
        <p:nvSpPr>
          <p:cNvPr id="3" name="Объект 2"/>
          <p:cNvSpPr>
            <a:spLocks noGrp="1"/>
          </p:cNvSpPr>
          <p:nvPr>
            <p:ph idx="1"/>
          </p:nvPr>
        </p:nvSpPr>
        <p:spPr>
          <a:xfrm>
            <a:off x="537210" y="775988"/>
            <a:ext cx="11167110" cy="5796262"/>
          </a:xfrm>
        </p:spPr>
        <p:txBody>
          <a:bodyPr>
            <a:normAutofit lnSpcReduction="10000"/>
          </a:bodyPr>
          <a:lstStyle/>
          <a:p>
            <a:pPr marL="0" indent="0" algn="just">
              <a:buNone/>
            </a:pPr>
            <a:r>
              <a:rPr lang="ru-RU" dirty="0" smtClean="0"/>
              <a:t>   </a:t>
            </a:r>
          </a:p>
          <a:p>
            <a:pPr marL="0" indent="0" algn="just">
              <a:buNone/>
            </a:pPr>
            <a:r>
              <a:rPr lang="ru-RU" dirty="0">
                <a:latin typeface="Book Antiqua" panose="02040602050305030304" pitchFamily="18" charset="0"/>
              </a:rPr>
              <a:t> </a:t>
            </a:r>
            <a:r>
              <a:rPr lang="ru-RU" dirty="0" smtClean="0">
                <a:latin typeface="Book Antiqua" panose="02040602050305030304" pitchFamily="18" charset="0"/>
              </a:rPr>
              <a:t>  </a:t>
            </a:r>
            <a:r>
              <a:rPr lang="ru-RU" sz="2000" b="1" dirty="0" smtClean="0">
                <a:solidFill>
                  <a:schemeClr val="tx1"/>
                </a:solidFill>
                <a:latin typeface="Book Antiqua" panose="02040602050305030304" pitchFamily="18" charset="0"/>
              </a:rPr>
              <a:t>Финансовые услуги для населения сегодня предлагают различные финансовые структуры. Но иногда под вывеской  со «звучным брендом» скрываются так называемые нелегалы. Если вам предлагают вложить деньги или взять заём на очень доступных условиях, а также просят вовлекать друзей в проект, есть повод насторожиться.</a:t>
            </a:r>
          </a:p>
          <a:p>
            <a:pPr marL="0" indent="0" algn="just">
              <a:buNone/>
            </a:pPr>
            <a:r>
              <a:rPr lang="ru-RU" sz="2000" b="1" dirty="0" smtClean="0">
                <a:solidFill>
                  <a:schemeClr val="tx1"/>
                </a:solidFill>
                <a:latin typeface="Book Antiqua" panose="02040602050305030304" pitchFamily="18" charset="0"/>
              </a:rPr>
              <a:t>Наиболее распространёнными видами нелегальной деятельности на финансовом рынке являются:</a:t>
            </a:r>
          </a:p>
          <a:p>
            <a:pPr algn="just">
              <a:buFontTx/>
              <a:buChar char="-"/>
            </a:pPr>
            <a:r>
              <a:rPr lang="ru-RU" sz="2000" b="1" dirty="0" smtClean="0">
                <a:solidFill>
                  <a:schemeClr val="tx1"/>
                </a:solidFill>
                <a:latin typeface="Book Antiqua" panose="02040602050305030304" pitchFamily="18" charset="0"/>
              </a:rPr>
              <a:t>деятельность чёрных кредиторов;</a:t>
            </a:r>
          </a:p>
          <a:p>
            <a:pPr algn="just">
              <a:buFontTx/>
              <a:buChar char="-"/>
            </a:pPr>
            <a:r>
              <a:rPr lang="ru-RU" sz="2000" b="1" dirty="0" smtClean="0">
                <a:solidFill>
                  <a:schemeClr val="tx1"/>
                </a:solidFill>
                <a:latin typeface="Book Antiqua" panose="02040602050305030304" pitchFamily="18" charset="0"/>
              </a:rPr>
              <a:t>деятельность «финансовых пирамид».</a:t>
            </a:r>
          </a:p>
          <a:p>
            <a:pPr marL="0" indent="0" algn="just">
              <a:buNone/>
            </a:pPr>
            <a:r>
              <a:rPr lang="ru-RU" sz="2000" b="1" dirty="0" smtClean="0">
                <a:solidFill>
                  <a:schemeClr val="tx1"/>
                </a:solidFill>
                <a:latin typeface="Book Antiqua" panose="02040602050305030304" pitchFamily="18" charset="0"/>
              </a:rPr>
              <a:t>   Нелегальные организации опасны </a:t>
            </a:r>
            <a:r>
              <a:rPr lang="ru-RU" sz="2000" b="1" dirty="0">
                <a:solidFill>
                  <a:schemeClr val="tx1"/>
                </a:solidFill>
                <a:latin typeface="Book Antiqua" panose="02040602050305030304" pitchFamily="18" charset="0"/>
              </a:rPr>
              <a:t>для рынка, так как они не подчиняются </a:t>
            </a:r>
            <a:r>
              <a:rPr lang="ru-RU" sz="2000" b="1" dirty="0" smtClean="0">
                <a:solidFill>
                  <a:schemeClr val="tx1"/>
                </a:solidFill>
                <a:latin typeface="Book Antiqua" panose="02040602050305030304" pitchFamily="18" charset="0"/>
              </a:rPr>
              <a:t>Банку России </a:t>
            </a:r>
            <a:r>
              <a:rPr lang="ru-RU" sz="2000" b="1" dirty="0">
                <a:solidFill>
                  <a:schemeClr val="tx1"/>
                </a:solidFill>
                <a:latin typeface="Book Antiqua" panose="02040602050305030304" pitchFamily="18" charset="0"/>
              </a:rPr>
              <a:t>и могут менять условия на ходу, назначать любую </a:t>
            </a:r>
            <a:r>
              <a:rPr lang="ru-RU" sz="2000" b="1" dirty="0" smtClean="0">
                <a:solidFill>
                  <a:schemeClr val="tx1"/>
                </a:solidFill>
                <a:latin typeface="Book Antiqua" panose="02040602050305030304" pitchFamily="18" charset="0"/>
              </a:rPr>
              <a:t>ставку по вкладам и займам, </a:t>
            </a:r>
            <a:r>
              <a:rPr lang="ru-RU" sz="2000" b="1" dirty="0">
                <a:solidFill>
                  <a:schemeClr val="tx1"/>
                </a:solidFill>
                <a:latin typeface="Book Antiqua" panose="02040602050305030304" pitchFamily="18" charset="0"/>
              </a:rPr>
              <a:t>требовать возврата долга на следующий </a:t>
            </a:r>
            <a:r>
              <a:rPr lang="ru-RU" sz="2000" b="1" dirty="0" smtClean="0">
                <a:solidFill>
                  <a:schemeClr val="tx1"/>
                </a:solidFill>
                <a:latin typeface="Book Antiqua" panose="02040602050305030304" pitchFamily="18" charset="0"/>
              </a:rPr>
              <a:t>день. </a:t>
            </a:r>
            <a:r>
              <a:rPr lang="ru-RU" sz="2000" b="1" dirty="0">
                <a:solidFill>
                  <a:schemeClr val="tx1"/>
                </a:solidFill>
                <a:latin typeface="Book Antiqua" panose="02040602050305030304" pitchFamily="18" charset="0"/>
              </a:rPr>
              <a:t>Это касается и способов взыскания долга: </a:t>
            </a:r>
            <a:r>
              <a:rPr lang="ru-RU" sz="2000" b="1" dirty="0" err="1">
                <a:solidFill>
                  <a:schemeClr val="tx1"/>
                </a:solidFill>
                <a:latin typeface="Book Antiqua" panose="02040602050305030304" pitchFamily="18" charset="0"/>
              </a:rPr>
              <a:t>коллекторские</a:t>
            </a:r>
            <a:r>
              <a:rPr lang="ru-RU" sz="2000" b="1" dirty="0">
                <a:solidFill>
                  <a:schemeClr val="tx1"/>
                </a:solidFill>
                <a:latin typeface="Book Antiqua" panose="02040602050305030304" pitchFamily="18" charset="0"/>
              </a:rPr>
              <a:t> агентства, с которыми работают легальные банки и МФО, могут звонить должнику два раза в неделю, нелегалы же не ограничиваются звонками. </a:t>
            </a:r>
            <a:endParaRPr lang="ru-RU" sz="2000" b="1" dirty="0" smtClean="0">
              <a:solidFill>
                <a:schemeClr val="tx1"/>
              </a:solidFill>
              <a:latin typeface="Book Antiqua" panose="02040602050305030304" pitchFamily="18" charset="0"/>
            </a:endParaRPr>
          </a:p>
          <a:p>
            <a:pPr marL="0" indent="0" algn="just">
              <a:buNone/>
            </a:pPr>
            <a:r>
              <a:rPr lang="ru-RU" sz="2000" b="1" dirty="0">
                <a:solidFill>
                  <a:schemeClr val="tx1"/>
                </a:solidFill>
                <a:latin typeface="Book Antiqua" panose="02040602050305030304" pitchFamily="18" charset="0"/>
              </a:rPr>
              <a:t> </a:t>
            </a:r>
            <a:r>
              <a:rPr lang="ru-RU" sz="2000" b="1" dirty="0" smtClean="0">
                <a:solidFill>
                  <a:schemeClr val="tx1"/>
                </a:solidFill>
                <a:latin typeface="Book Antiqua" panose="02040602050305030304" pitchFamily="18" charset="0"/>
              </a:rPr>
              <a:t>  Такие организации </a:t>
            </a:r>
            <a:r>
              <a:rPr lang="ru-RU" sz="2000" b="1" dirty="0">
                <a:solidFill>
                  <a:schemeClr val="tx1"/>
                </a:solidFill>
                <a:latin typeface="Book Antiqua" panose="02040602050305030304" pitchFamily="18" charset="0"/>
              </a:rPr>
              <a:t>не только мешают жить заёмщикам, они дискредитируют весь финансовый рынок. Поэтому всем нам лучше, чтобы </a:t>
            </a:r>
            <a:r>
              <a:rPr lang="ru-RU" sz="2000" b="1" dirty="0" smtClean="0">
                <a:solidFill>
                  <a:schemeClr val="tx1"/>
                </a:solidFill>
                <a:latin typeface="Book Antiqua" panose="02040602050305030304" pitchFamily="18" charset="0"/>
              </a:rPr>
              <a:t>«чёрных кредиторов», «серых ростовщиков» было </a:t>
            </a:r>
            <a:r>
              <a:rPr lang="ru-RU" sz="2000" b="1" dirty="0">
                <a:solidFill>
                  <a:schemeClr val="tx1"/>
                </a:solidFill>
                <a:latin typeface="Book Antiqua" panose="02040602050305030304" pitchFamily="18" charset="0"/>
              </a:rPr>
              <a:t>как можно меньше.</a:t>
            </a:r>
          </a:p>
          <a:p>
            <a:pPr marL="0" indent="0">
              <a:buNone/>
            </a:pPr>
            <a:endParaRPr lang="ru-RU" dirty="0">
              <a:latin typeface="Book Antiqua" panose="02040602050305030304" pitchFamily="18" charset="0"/>
            </a:endParaRPr>
          </a:p>
        </p:txBody>
      </p:sp>
      <p:pic>
        <p:nvPicPr>
          <p:cNvPr id="4" name="Рисунок 3"/>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3822" y="-90788"/>
            <a:ext cx="866775" cy="866776"/>
          </a:xfrm>
          <a:prstGeom prst="ellipse">
            <a:avLst/>
          </a:prstGeom>
          <a:ln>
            <a:noFill/>
          </a:ln>
          <a:effectLst>
            <a:softEdge rad="112500"/>
          </a:effectLst>
        </p:spPr>
      </p:pic>
      <p:cxnSp>
        <p:nvCxnSpPr>
          <p:cNvPr id="7" name="Прямая соединительная линия 6"/>
          <p:cNvCxnSpPr/>
          <p:nvPr/>
        </p:nvCxnSpPr>
        <p:spPr>
          <a:xfrm>
            <a:off x="0" y="719324"/>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0382469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32000">
              <a:schemeClr val="accent6">
                <a:lumMod val="45000"/>
                <a:lumOff val="55000"/>
              </a:schemeClr>
            </a:gs>
            <a:gs pos="62000">
              <a:schemeClr val="accent6">
                <a:lumMod val="45000"/>
                <a:lumOff val="55000"/>
              </a:schemeClr>
            </a:gs>
            <a:gs pos="70930">
              <a:srgbClr val="C1DDD2"/>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03043" y="91440"/>
            <a:ext cx="10664190" cy="672466"/>
          </a:xfrm>
        </p:spPr>
        <p:txBody>
          <a:bodyPr>
            <a:normAutofit fontScale="90000"/>
          </a:bodyPr>
          <a:lstStyle/>
          <a:p>
            <a:r>
              <a:rPr lang="ru-RU" i="1"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Найди нелегала              </a:t>
            </a:r>
            <a:r>
              <a:rPr lang="ru-RU" i="1"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i="1"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Как распознать нелегала?</a:t>
            </a:r>
            <a:br>
              <a:rPr lang="ru-RU" i="1"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br>
            <a:endParaRPr lang="ru-RU" dirty="0"/>
          </a:p>
        </p:txBody>
      </p:sp>
      <p:sp>
        <p:nvSpPr>
          <p:cNvPr id="3" name="Объект 2"/>
          <p:cNvSpPr>
            <a:spLocks noGrp="1"/>
          </p:cNvSpPr>
          <p:nvPr>
            <p:ph idx="1"/>
          </p:nvPr>
        </p:nvSpPr>
        <p:spPr>
          <a:xfrm>
            <a:off x="986789" y="1356363"/>
            <a:ext cx="10751821" cy="4930138"/>
          </a:xfr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p:spPr>
        <p:txBody>
          <a:bodyPr>
            <a:normAutofit/>
          </a:bodyPr>
          <a:lstStyle/>
          <a:p>
            <a:pPr marL="0" indent="0" algn="just">
              <a:buNone/>
            </a:pPr>
            <a:r>
              <a:rPr lang="ru-RU" sz="2200" b="1" dirty="0">
                <a:solidFill>
                  <a:schemeClr val="tx1"/>
                </a:solidFill>
                <a:latin typeface="Book Antiqua" panose="02040602050305030304" pitchFamily="18" charset="0"/>
                <a:cs typeface="Times New Roman" panose="02020603050405020304" pitchFamily="18" charset="0"/>
              </a:rPr>
              <a:t>Один из характерных признаков нелегального кредитора – </a:t>
            </a:r>
            <a:r>
              <a:rPr lang="ru-RU" sz="2200" b="1" u="sng" dirty="0">
                <a:solidFill>
                  <a:schemeClr val="tx1"/>
                </a:solidFill>
                <a:latin typeface="Book Antiqua" panose="02040602050305030304" pitchFamily="18" charset="0"/>
                <a:cs typeface="Times New Roman" panose="02020603050405020304" pitchFamily="18" charset="0"/>
              </a:rPr>
              <a:t>агрессивная реклама</a:t>
            </a:r>
            <a:r>
              <a:rPr lang="ru-RU" sz="2200" b="1" dirty="0">
                <a:solidFill>
                  <a:schemeClr val="tx1"/>
                </a:solidFill>
                <a:latin typeface="Book Antiqua" panose="02040602050305030304" pitchFamily="18" charset="0"/>
                <a:cs typeface="Times New Roman" panose="02020603050405020304" pitchFamily="18" charset="0"/>
              </a:rPr>
              <a:t>. </a:t>
            </a:r>
          </a:p>
          <a:p>
            <a:pPr marL="0" indent="0" algn="just">
              <a:buNone/>
            </a:pPr>
            <a:r>
              <a:rPr lang="ru-RU" sz="2200" b="1" dirty="0">
                <a:solidFill>
                  <a:schemeClr val="tx1"/>
                </a:solidFill>
                <a:latin typeface="Book Antiqua" panose="02040602050305030304" pitchFamily="18" charset="0"/>
                <a:cs typeface="Times New Roman" panose="02020603050405020304" pitchFamily="18" charset="0"/>
              </a:rPr>
              <a:t>   Но несмотря на громкие заголовки: «Самые выгодные займы», «Кредиты под низкие процентные ставки», «Финансовая помощь: быстро и без проблем» - объявления не содержат конкретных условий предоставления займа, информации о его полной стоимости, данных об ИНН и ОГРН организации, её регистрационном номере.</a:t>
            </a:r>
          </a:p>
          <a:p>
            <a:pPr marL="0" indent="0" algn="just">
              <a:buNone/>
            </a:pPr>
            <a:r>
              <a:rPr lang="ru-RU" sz="2200" b="1" dirty="0">
                <a:solidFill>
                  <a:schemeClr val="tx1"/>
                </a:solidFill>
                <a:latin typeface="Book Antiqua" panose="02040602050305030304" pitchFamily="18" charset="0"/>
                <a:cs typeface="Times New Roman" panose="02020603050405020304" pitchFamily="18" charset="0"/>
              </a:rPr>
              <a:t>На что ещё следует обратить внимание?</a:t>
            </a:r>
          </a:p>
          <a:p>
            <a:pPr marL="0" indent="0" algn="just">
              <a:buNone/>
            </a:pPr>
            <a:r>
              <a:rPr lang="ru-RU" sz="2200" b="1" dirty="0">
                <a:solidFill>
                  <a:schemeClr val="tx1"/>
                </a:solidFill>
                <a:latin typeface="Book Antiqua" panose="02040602050305030304" pitchFamily="18" charset="0"/>
                <a:cs typeface="Times New Roman" panose="02020603050405020304" pitchFamily="18" charset="0"/>
              </a:rPr>
              <a:t>Нелегальными участниками финансового рынка могут быть:</a:t>
            </a:r>
          </a:p>
          <a:p>
            <a:pPr algn="just"/>
            <a:r>
              <a:rPr lang="ru-RU" sz="2200" b="1" dirty="0">
                <a:solidFill>
                  <a:schemeClr val="tx1"/>
                </a:solidFill>
                <a:latin typeface="Book Antiqua" panose="02040602050305030304" pitchFamily="18" charset="0"/>
                <a:cs typeface="Times New Roman" panose="02020603050405020304" pitchFamily="18" charset="0"/>
              </a:rPr>
              <a:t> Организации, использующие в наименовании, символике, рекламных объявлениях слова и словосочетания, делающие их похожими на известные компании, бренды (банки, </a:t>
            </a:r>
            <a:r>
              <a:rPr lang="ru-RU" sz="2200" b="1" dirty="0" err="1">
                <a:solidFill>
                  <a:schemeClr val="tx1"/>
                </a:solidFill>
                <a:latin typeface="Book Antiqua" panose="02040602050305030304" pitchFamily="18" charset="0"/>
                <a:cs typeface="Times New Roman" panose="02020603050405020304" pitchFamily="18" charset="0"/>
              </a:rPr>
              <a:t>микрофинансовые</a:t>
            </a:r>
            <a:r>
              <a:rPr lang="ru-RU" sz="2200" b="1" dirty="0">
                <a:solidFill>
                  <a:schemeClr val="tx1"/>
                </a:solidFill>
                <a:latin typeface="Book Antiqua" panose="02040602050305030304" pitchFamily="18" charset="0"/>
                <a:cs typeface="Times New Roman" panose="02020603050405020304" pitchFamily="18" charset="0"/>
              </a:rPr>
              <a:t> организации)</a:t>
            </a:r>
          </a:p>
          <a:p>
            <a:endParaRPr lang="ru-RU" sz="2200" dirty="0"/>
          </a:p>
        </p:txBody>
      </p:sp>
      <p:pic>
        <p:nvPicPr>
          <p:cNvPr id="4" name="Рисунок 3"/>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0014" y="-102870"/>
            <a:ext cx="866775" cy="866776"/>
          </a:xfrm>
          <a:prstGeom prst="ellipse">
            <a:avLst/>
          </a:prstGeom>
          <a:ln>
            <a:noFill/>
          </a:ln>
          <a:effectLst>
            <a:softEdge rad="112500"/>
          </a:effectLst>
        </p:spPr>
      </p:pic>
      <p:cxnSp>
        <p:nvCxnSpPr>
          <p:cNvPr id="5" name="Прямая соединительная линия 4"/>
          <p:cNvCxnSpPr/>
          <p:nvPr/>
        </p:nvCxnSpPr>
        <p:spPr>
          <a:xfrm>
            <a:off x="0" y="683896"/>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695200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schemeClr>
            </a:gs>
            <a:gs pos="52000">
              <a:schemeClr val="accent2">
                <a:lumMod val="40000"/>
                <a:lumOff val="60000"/>
              </a:schemeClr>
            </a:gs>
            <a:gs pos="79000">
              <a:schemeClr val="accent2">
                <a:lumMod val="60000"/>
                <a:lumOff val="40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1606854" y="193322"/>
            <a:ext cx="10051746" cy="584775"/>
          </a:xfrm>
          <a:prstGeom prst="rect">
            <a:avLst/>
          </a:prstGeom>
          <a:noFill/>
        </p:spPr>
        <p:txBody>
          <a:bodyPr wrap="square" lIns="91440" tIns="45720" rIns="91440" bIns="45720">
            <a:spAutoFit/>
          </a:bodyPr>
          <a:lstStyle/>
          <a:p>
            <a:pPr algn="just"/>
            <a:r>
              <a:rPr lang="ru-RU" sz="3200" i="1"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Найди нелегала                        Как распознать нелегала?</a:t>
            </a:r>
          </a:p>
        </p:txBody>
      </p:sp>
      <p:sp>
        <p:nvSpPr>
          <p:cNvPr id="3" name="Объект 2"/>
          <p:cNvSpPr>
            <a:spLocks noGrp="1"/>
          </p:cNvSpPr>
          <p:nvPr>
            <p:ph idx="1"/>
          </p:nvPr>
        </p:nvSpPr>
        <p:spPr>
          <a:xfrm>
            <a:off x="1051560" y="1211581"/>
            <a:ext cx="10607040" cy="4926330"/>
          </a:xfrm>
        </p:spPr>
        <p:txBody>
          <a:bodyPr>
            <a:noAutofit/>
          </a:bodyPr>
          <a:lstStyle/>
          <a:p>
            <a:pPr algn="just"/>
            <a:r>
              <a:rPr lang="ru-RU" sz="2000" b="1" dirty="0" smtClean="0">
                <a:solidFill>
                  <a:schemeClr val="tx1"/>
                </a:solidFill>
                <a:latin typeface="Book Antiqua" panose="02040602050305030304" pitchFamily="18" charset="0"/>
                <a:cs typeface="Times New Roman" panose="02020603050405020304" pitchFamily="18" charset="0"/>
              </a:rPr>
              <a:t>Организации, обещающие </a:t>
            </a:r>
            <a:r>
              <a:rPr lang="ru-RU" sz="2000" b="1" dirty="0">
                <a:solidFill>
                  <a:schemeClr val="tx1"/>
                </a:solidFill>
                <a:latin typeface="Book Antiqua" panose="02040602050305030304" pitchFamily="18" charset="0"/>
                <a:cs typeface="Times New Roman" panose="02020603050405020304" pitchFamily="18" charset="0"/>
              </a:rPr>
              <a:t>займы со стопроцентной гарантией, вне зависимости от уровня дохода человека, наличия паспорта, прописки, предлагают процентные ставки, которые существенно ниже, чем у легальных </a:t>
            </a:r>
            <a:r>
              <a:rPr lang="ru-RU" sz="2000" b="1" dirty="0" err="1">
                <a:solidFill>
                  <a:schemeClr val="tx1"/>
                </a:solidFill>
                <a:latin typeface="Book Antiqua" panose="02040602050305030304" pitchFamily="18" charset="0"/>
                <a:cs typeface="Times New Roman" panose="02020603050405020304" pitchFamily="18" charset="0"/>
              </a:rPr>
              <a:t>микрофинансовых</a:t>
            </a:r>
            <a:r>
              <a:rPr lang="ru-RU" sz="2000" b="1" dirty="0">
                <a:solidFill>
                  <a:schemeClr val="tx1"/>
                </a:solidFill>
                <a:latin typeface="Book Antiqua" panose="02040602050305030304" pitchFamily="18" charset="0"/>
                <a:cs typeface="Times New Roman" panose="02020603050405020304" pitchFamily="18" charset="0"/>
              </a:rPr>
              <a:t> организаций. </a:t>
            </a:r>
            <a:endParaRPr lang="ru-RU" sz="2000" b="1" dirty="0" smtClean="0">
              <a:solidFill>
                <a:schemeClr val="tx1"/>
              </a:solidFill>
              <a:latin typeface="Book Antiqua" panose="02040602050305030304" pitchFamily="18" charset="0"/>
              <a:cs typeface="Times New Roman" panose="02020603050405020304" pitchFamily="18" charset="0"/>
            </a:endParaRPr>
          </a:p>
          <a:p>
            <a:pPr marL="0" indent="0" algn="just">
              <a:buNone/>
            </a:pPr>
            <a:endParaRPr lang="ru-RU" sz="2000" b="1" dirty="0" smtClean="0">
              <a:solidFill>
                <a:schemeClr val="tx1"/>
              </a:solidFill>
              <a:latin typeface="Book Antiqua" panose="02040602050305030304" pitchFamily="18" charset="0"/>
              <a:cs typeface="Times New Roman" panose="02020603050405020304" pitchFamily="18" charset="0"/>
            </a:endParaRPr>
          </a:p>
          <a:p>
            <a:pPr algn="just"/>
            <a:r>
              <a:rPr lang="ru-RU" sz="2000" b="1" dirty="0" smtClean="0">
                <a:solidFill>
                  <a:schemeClr val="tx1"/>
                </a:solidFill>
                <a:latin typeface="Book Antiqua" panose="02040602050305030304" pitchFamily="18" charset="0"/>
                <a:cs typeface="Times New Roman" panose="02020603050405020304" pitchFamily="18" charset="0"/>
              </a:rPr>
              <a:t>Организации, осуществляющие незаконную ломбардную деятельность под видом и вывеской комиссионных магазинов передающие клиенту денежные средства не после продажи товара, принятого на комиссию, что характерно для комиссионного магазина, а при оформлении «договора комиссии», что характерно для процедуры займа у ломбардов.</a:t>
            </a:r>
          </a:p>
          <a:p>
            <a:pPr algn="just"/>
            <a:endParaRPr lang="ru-RU" sz="2000" b="1" dirty="0">
              <a:solidFill>
                <a:schemeClr val="tx1"/>
              </a:solidFill>
              <a:latin typeface="Book Antiqua" panose="02040602050305030304" pitchFamily="18" charset="0"/>
              <a:cs typeface="Times New Roman" panose="02020603050405020304" pitchFamily="18" charset="0"/>
            </a:endParaRPr>
          </a:p>
          <a:p>
            <a:pPr algn="just"/>
            <a:r>
              <a:rPr lang="ru-RU" sz="2000" b="1" dirty="0">
                <a:solidFill>
                  <a:schemeClr val="tx1"/>
                </a:solidFill>
                <a:latin typeface="Book Antiqua" panose="02040602050305030304" pitchFamily="18" charset="0"/>
              </a:rPr>
              <a:t>Организации, рассказывающие истории о том, что деньги вкладываются в уникальные финансовые инструменты. На деле же речь может идти о «финансовой пирамиде», когда первым вкладчикам выплачивается высокая доходность за счёт новых участников.</a:t>
            </a:r>
          </a:p>
          <a:p>
            <a:pPr algn="just"/>
            <a:endParaRPr lang="ru-RU" sz="2200" b="1" dirty="0" smtClean="0">
              <a:solidFill>
                <a:schemeClr val="tx1"/>
              </a:solidFill>
              <a:latin typeface="Book Antiqua" panose="02040602050305030304" pitchFamily="18" charset="0"/>
              <a:cs typeface="Times New Roman" panose="02020603050405020304" pitchFamily="18" charset="0"/>
            </a:endParaRPr>
          </a:p>
        </p:txBody>
      </p:sp>
      <p:pic>
        <p:nvPicPr>
          <p:cNvPr id="4" name="Рисунок 3"/>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3822" y="-96661"/>
            <a:ext cx="866775" cy="866776"/>
          </a:xfrm>
          <a:prstGeom prst="ellipse">
            <a:avLst/>
          </a:prstGeom>
          <a:ln>
            <a:noFill/>
          </a:ln>
          <a:effectLst>
            <a:softEdge rad="112500"/>
          </a:effectLst>
        </p:spPr>
      </p:pic>
      <p:cxnSp>
        <p:nvCxnSpPr>
          <p:cNvPr id="8" name="Прямая соединительная линия 7"/>
          <p:cNvCxnSpPr/>
          <p:nvPr/>
        </p:nvCxnSpPr>
        <p:spPr>
          <a:xfrm>
            <a:off x="0" y="705839"/>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286700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52000">
              <a:schemeClr val="accent1">
                <a:lumMod val="40000"/>
                <a:lumOff val="60000"/>
              </a:schemeClr>
            </a:gs>
            <a:gs pos="79000">
              <a:schemeClr val="accent1">
                <a:lumMod val="60000"/>
                <a:lumOff val="40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61134" y="22952"/>
            <a:ext cx="10383216" cy="512055"/>
          </a:xfrm>
        </p:spPr>
        <p:txBody>
          <a:bodyPr>
            <a:noAutofit/>
          </a:bodyPr>
          <a:lstStyle/>
          <a:p>
            <a:r>
              <a:rPr lang="ru-RU" sz="3200" i="1" dirty="0">
                <a:ln w="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Найди нелегала       </a:t>
            </a:r>
            <a:r>
              <a:rPr lang="ru-RU" sz="3200" i="1" dirty="0" smtClean="0">
                <a:ln w="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Как </a:t>
            </a:r>
            <a:r>
              <a:rPr lang="ru-RU" sz="3200" i="1" dirty="0">
                <a:ln w="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распознать нелегала?</a:t>
            </a:r>
            <a:endParaRPr lang="ru-RU" sz="3200" dirty="0">
              <a:effectLst>
                <a:outerShdw blurRad="38100" dist="38100" dir="2700000" algn="tl">
                  <a:srgbClr val="000000">
                    <a:alpha val="43137"/>
                  </a:srgbClr>
                </a:outerShdw>
              </a:effectLst>
            </a:endParaRPr>
          </a:p>
        </p:txBody>
      </p:sp>
      <p:sp>
        <p:nvSpPr>
          <p:cNvPr id="3" name="Подзаголовок 2"/>
          <p:cNvSpPr>
            <a:spLocks noGrp="1"/>
          </p:cNvSpPr>
          <p:nvPr>
            <p:ph type="subTitle" idx="4294967295"/>
          </p:nvPr>
        </p:nvSpPr>
        <p:spPr>
          <a:xfrm>
            <a:off x="1081074" y="1360170"/>
            <a:ext cx="10633075" cy="4606290"/>
          </a:xfrm>
        </p:spPr>
        <p:txBody>
          <a:bodyPr>
            <a:normAutofit/>
          </a:bodyPr>
          <a:lstStyle/>
          <a:p>
            <a:pPr algn="just"/>
            <a:endParaRPr lang="ru-RU" b="1" dirty="0" smtClean="0">
              <a:latin typeface="Book Antiqua" panose="02040602050305030304" pitchFamily="18" charset="0"/>
            </a:endParaRPr>
          </a:p>
          <a:p>
            <a:pPr algn="just"/>
            <a:r>
              <a:rPr lang="ru-RU" sz="2200" b="1" dirty="0" smtClean="0">
                <a:solidFill>
                  <a:schemeClr val="tx1"/>
                </a:solidFill>
                <a:latin typeface="Book Antiqua" panose="02040602050305030304" pitchFamily="18" charset="0"/>
              </a:rPr>
              <a:t>Организации, предлагающие физическим лицам различные программы, при этом привлечение денежных средств от населения осуществляется в виде первоначальных взносов по оплате займов, составляющих от 5 до 20% от общей суммы. Такие структуры рассчитаны на заёмщиков, которым отказали другие финансовые учреждения.</a:t>
            </a:r>
          </a:p>
          <a:p>
            <a:pPr algn="just"/>
            <a:endParaRPr lang="ru-RU" sz="2200" b="1" dirty="0" smtClean="0">
              <a:solidFill>
                <a:schemeClr val="tx1"/>
              </a:solidFill>
              <a:latin typeface="Book Antiqua" panose="02040602050305030304" pitchFamily="18" charset="0"/>
            </a:endParaRPr>
          </a:p>
          <a:p>
            <a:pPr algn="just"/>
            <a:r>
              <a:rPr lang="ru-RU" sz="2200" b="1" dirty="0" smtClean="0">
                <a:solidFill>
                  <a:schemeClr val="tx1"/>
                </a:solidFill>
                <a:latin typeface="Book Antiqua" panose="02040602050305030304" pitchFamily="18" charset="0"/>
              </a:rPr>
              <a:t>Организации либо физические лица, успешно «маскирующиеся» под легальных участников рынка финансовых услуг  создают сайты-близнецы для проведения операций по якобы выдаче онлайн займов.</a:t>
            </a:r>
            <a:endParaRPr lang="ru-RU" sz="2200" b="1" dirty="0">
              <a:solidFill>
                <a:schemeClr val="tx1"/>
              </a:solidFill>
              <a:latin typeface="Book Antiqua" panose="02040602050305030304" pitchFamily="18" charset="0"/>
            </a:endParaRPr>
          </a:p>
          <a:p>
            <a:pPr algn="just"/>
            <a:endParaRPr lang="ru-RU" dirty="0"/>
          </a:p>
        </p:txBody>
      </p:sp>
      <p:pic>
        <p:nvPicPr>
          <p:cNvPr id="4" name="Рисунок 3"/>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4300" y="-101991"/>
            <a:ext cx="866775" cy="866776"/>
          </a:xfrm>
          <a:prstGeom prst="ellipse">
            <a:avLst/>
          </a:prstGeom>
          <a:ln>
            <a:noFill/>
          </a:ln>
          <a:effectLst>
            <a:softEdge rad="112500"/>
          </a:effectLst>
        </p:spPr>
      </p:pic>
      <p:cxnSp>
        <p:nvCxnSpPr>
          <p:cNvPr id="6" name="Прямая соединительная линия 5"/>
          <p:cNvCxnSpPr/>
          <p:nvPr/>
        </p:nvCxnSpPr>
        <p:spPr>
          <a:xfrm>
            <a:off x="0" y="673666"/>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8701130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16000">
              <a:schemeClr val="accent6">
                <a:lumMod val="40000"/>
                <a:lumOff val="60000"/>
              </a:schemeClr>
            </a:gs>
            <a:gs pos="40000">
              <a:schemeClr val="accent6">
                <a:lumMod val="60000"/>
                <a:lumOff val="40000"/>
              </a:schemeClr>
            </a:gs>
            <a:gs pos="100000">
              <a:schemeClr val="accent6">
                <a:lumMod val="75000"/>
              </a:schemeClr>
            </a:gs>
            <a:gs pos="75000">
              <a:schemeClr val="accent6">
                <a:lumMod val="75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81150" y="91281"/>
            <a:ext cx="10515600" cy="501651"/>
          </a:xfrm>
        </p:spPr>
        <p:txBody>
          <a:bodyPr>
            <a:noAutofit/>
          </a:bodyPr>
          <a:lstStyle/>
          <a:p>
            <a:r>
              <a:rPr lang="ru-RU" sz="3200" i="1"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Найди нелегала</a:t>
            </a:r>
            <a:endParaRPr lang="ru-RU" sz="3200" dirty="0"/>
          </a:p>
        </p:txBody>
      </p:sp>
      <p:sp>
        <p:nvSpPr>
          <p:cNvPr id="3" name="Объект 2"/>
          <p:cNvSpPr>
            <a:spLocks noGrp="1"/>
          </p:cNvSpPr>
          <p:nvPr>
            <p:ph idx="1"/>
          </p:nvPr>
        </p:nvSpPr>
        <p:spPr>
          <a:xfrm>
            <a:off x="994410" y="1403668"/>
            <a:ext cx="10698480" cy="4779962"/>
          </a:xfrm>
        </p:spPr>
        <p:txBody>
          <a:bodyPr>
            <a:normAutofit/>
          </a:bodyPr>
          <a:lstStyle/>
          <a:p>
            <a:pPr marL="0" indent="0">
              <a:buNone/>
            </a:pPr>
            <a:r>
              <a:rPr lang="ru-RU" sz="2600" b="1" dirty="0">
                <a:solidFill>
                  <a:schemeClr val="tx1"/>
                </a:solidFill>
                <a:latin typeface="Book Antiqua" panose="02040602050305030304" pitchFamily="18" charset="0"/>
              </a:rPr>
              <a:t>Чем рискует </a:t>
            </a:r>
            <a:r>
              <a:rPr lang="ru-RU" sz="2600" b="1" dirty="0" smtClean="0">
                <a:solidFill>
                  <a:schemeClr val="tx1"/>
                </a:solidFill>
                <a:latin typeface="Book Antiqua" panose="02040602050305030304" pitchFamily="18" charset="0"/>
              </a:rPr>
              <a:t>потребитель, </a:t>
            </a:r>
            <a:r>
              <a:rPr lang="ru-RU" sz="2600" b="1" dirty="0">
                <a:solidFill>
                  <a:schemeClr val="tx1"/>
                </a:solidFill>
                <a:latin typeface="Book Antiqua" panose="02040602050305030304" pitchFamily="18" charset="0"/>
              </a:rPr>
              <a:t>обращаясь в недобросовестную организацию</a:t>
            </a:r>
            <a:r>
              <a:rPr lang="ru-RU" sz="2600" b="1" dirty="0" smtClean="0">
                <a:solidFill>
                  <a:schemeClr val="tx1"/>
                </a:solidFill>
                <a:latin typeface="Book Antiqua" panose="02040602050305030304" pitchFamily="18" charset="0"/>
              </a:rPr>
              <a:t>:</a:t>
            </a:r>
          </a:p>
          <a:p>
            <a:r>
              <a:rPr lang="ru-RU" sz="2200" b="1" dirty="0" smtClean="0">
                <a:solidFill>
                  <a:schemeClr val="tx1"/>
                </a:solidFill>
                <a:latin typeface="Book Antiqua" panose="02040602050305030304" pitchFamily="18" charset="0"/>
              </a:rPr>
              <a:t> </a:t>
            </a:r>
            <a:r>
              <a:rPr lang="ru-RU" sz="2200" b="1" dirty="0">
                <a:solidFill>
                  <a:schemeClr val="tx1"/>
                </a:solidFill>
                <a:latin typeface="Book Antiqua" panose="02040602050305030304" pitchFamily="18" charset="0"/>
              </a:rPr>
              <a:t>не получить полной информации об условиях </a:t>
            </a:r>
            <a:r>
              <a:rPr lang="ru-RU" sz="2200" b="1" dirty="0" smtClean="0">
                <a:solidFill>
                  <a:schemeClr val="tx1"/>
                </a:solidFill>
                <a:latin typeface="Book Antiqua" panose="02040602050305030304" pitchFamily="18" charset="0"/>
              </a:rPr>
              <a:t>вклада, займа</a:t>
            </a:r>
            <a:r>
              <a:rPr lang="ru-RU" sz="2200" b="1" dirty="0">
                <a:solidFill>
                  <a:schemeClr val="tx1"/>
                </a:solidFill>
                <a:latin typeface="Book Antiqua" panose="02040602050305030304" pitchFamily="18" charset="0"/>
              </a:rPr>
              <a:t>, его полной стоимости, своих обязательствах;</a:t>
            </a:r>
          </a:p>
          <a:p>
            <a:r>
              <a:rPr lang="ru-RU" sz="2200" b="1" dirty="0" smtClean="0">
                <a:solidFill>
                  <a:schemeClr val="tx1"/>
                </a:solidFill>
                <a:latin typeface="Book Antiqua" panose="02040602050305030304" pitchFamily="18" charset="0"/>
              </a:rPr>
              <a:t> </a:t>
            </a:r>
            <a:r>
              <a:rPr lang="ru-RU" sz="2200" b="1" dirty="0">
                <a:solidFill>
                  <a:schemeClr val="tx1"/>
                </a:solidFill>
                <a:latin typeface="Book Antiqua" panose="02040602050305030304" pitchFamily="18" charset="0"/>
              </a:rPr>
              <a:t>взять деньги в долг на крайне невыгодных условиях</a:t>
            </a:r>
            <a:r>
              <a:rPr lang="ru-RU" sz="2200" b="1" dirty="0" smtClean="0">
                <a:solidFill>
                  <a:schemeClr val="tx1"/>
                </a:solidFill>
                <a:latin typeface="Book Antiqua" panose="02040602050305030304" pitchFamily="18" charset="0"/>
              </a:rPr>
              <a:t>;</a:t>
            </a:r>
          </a:p>
          <a:p>
            <a:r>
              <a:rPr lang="ru-RU" sz="2200" b="1" dirty="0" smtClean="0">
                <a:solidFill>
                  <a:schemeClr val="tx1"/>
                </a:solidFill>
                <a:latin typeface="Book Antiqua" panose="02040602050305030304" pitchFamily="18" charset="0"/>
              </a:rPr>
              <a:t> узнать через некоторое время после погашения займа о том, что на непогашенный остаток начислены огромные проценты и штрафы;</a:t>
            </a:r>
            <a:endParaRPr lang="ru-RU" sz="2200" b="1" dirty="0">
              <a:solidFill>
                <a:schemeClr val="tx1"/>
              </a:solidFill>
              <a:latin typeface="Book Antiqua" panose="02040602050305030304" pitchFamily="18" charset="0"/>
            </a:endParaRPr>
          </a:p>
          <a:p>
            <a:r>
              <a:rPr lang="ru-RU" sz="2200" b="1" dirty="0" smtClean="0">
                <a:solidFill>
                  <a:schemeClr val="tx1"/>
                </a:solidFill>
                <a:latin typeface="Book Antiqua" panose="02040602050305030304" pitchFamily="18" charset="0"/>
              </a:rPr>
              <a:t> </a:t>
            </a:r>
            <a:r>
              <a:rPr lang="ru-RU" sz="2200" b="1" dirty="0">
                <a:solidFill>
                  <a:schemeClr val="tx1"/>
                </a:solidFill>
                <a:latin typeface="Book Antiqua" panose="02040602050305030304" pitchFamily="18" charset="0"/>
              </a:rPr>
              <a:t>стать жертвой незаконных методов взыскания задолженности</a:t>
            </a:r>
            <a:r>
              <a:rPr lang="ru-RU" sz="2200" b="1" dirty="0" smtClean="0">
                <a:solidFill>
                  <a:schemeClr val="tx1"/>
                </a:solidFill>
                <a:latin typeface="Book Antiqua" panose="02040602050305030304" pitchFamily="18" charset="0"/>
              </a:rPr>
              <a:t>;</a:t>
            </a:r>
          </a:p>
          <a:p>
            <a:r>
              <a:rPr lang="ru-RU" sz="2200" b="1" dirty="0" smtClean="0">
                <a:solidFill>
                  <a:schemeClr val="tx1"/>
                </a:solidFill>
                <a:latin typeface="Book Antiqua" panose="02040602050305030304" pitchFamily="18" charset="0"/>
              </a:rPr>
              <a:t> потерять значительную сумму денежных средств, вложив их в сомнительное предложение нелегала;</a:t>
            </a:r>
            <a:endParaRPr lang="ru-RU" sz="2200" b="1" dirty="0">
              <a:solidFill>
                <a:schemeClr val="tx1"/>
              </a:solidFill>
              <a:latin typeface="Book Antiqua" panose="02040602050305030304" pitchFamily="18" charset="0"/>
            </a:endParaRPr>
          </a:p>
          <a:p>
            <a:r>
              <a:rPr lang="ru-RU" sz="2200" b="1" dirty="0" smtClean="0">
                <a:solidFill>
                  <a:schemeClr val="tx1"/>
                </a:solidFill>
                <a:latin typeface="Book Antiqua" panose="02040602050305030304" pitchFamily="18" charset="0"/>
              </a:rPr>
              <a:t> </a:t>
            </a:r>
            <a:r>
              <a:rPr lang="ru-RU" sz="2200" b="1" dirty="0">
                <a:solidFill>
                  <a:schemeClr val="tx1"/>
                </a:solidFill>
                <a:latin typeface="Book Antiqua" panose="02040602050305030304" pitchFamily="18" charset="0"/>
              </a:rPr>
              <a:t>столкнуться со сложностями при защите своих прав.</a:t>
            </a:r>
          </a:p>
          <a:p>
            <a:endParaRPr lang="ru-RU" dirty="0"/>
          </a:p>
        </p:txBody>
      </p:sp>
      <p:pic>
        <p:nvPicPr>
          <p:cNvPr id="4" name="Рисунок 3"/>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7635" y="-91281"/>
            <a:ext cx="866775" cy="866776"/>
          </a:xfrm>
          <a:prstGeom prst="ellipse">
            <a:avLst/>
          </a:prstGeom>
          <a:ln>
            <a:noFill/>
          </a:ln>
          <a:effectLst>
            <a:softEdge rad="112500"/>
          </a:effectLst>
        </p:spPr>
      </p:pic>
      <p:cxnSp>
        <p:nvCxnSpPr>
          <p:cNvPr id="6" name="Прямая соединительная линия 5"/>
          <p:cNvCxnSpPr/>
          <p:nvPr/>
        </p:nvCxnSpPr>
        <p:spPr>
          <a:xfrm>
            <a:off x="0" y="683896"/>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690988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5" name="Заголовок 1"/>
          <p:cNvSpPr>
            <a:spLocks noGrp="1"/>
          </p:cNvSpPr>
          <p:nvPr>
            <p:ph type="title"/>
          </p:nvPr>
        </p:nvSpPr>
        <p:spPr>
          <a:xfrm>
            <a:off x="1577340" y="89852"/>
            <a:ext cx="9201150" cy="447357"/>
          </a:xfrm>
        </p:spPr>
        <p:txBody>
          <a:bodyPr>
            <a:noAutofit/>
          </a:bodyPr>
          <a:lstStyle/>
          <a:p>
            <a:r>
              <a:rPr lang="ru-RU" sz="3200" i="1"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Найди </a:t>
            </a:r>
            <a:r>
              <a:rPr lang="ru-RU" sz="3200" i="1"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нелегала</a:t>
            </a:r>
            <a:endParaRPr lang="ru-RU" sz="3200" dirty="0"/>
          </a:p>
        </p:txBody>
      </p:sp>
      <p:sp>
        <p:nvSpPr>
          <p:cNvPr id="3" name="Объект 2"/>
          <p:cNvSpPr>
            <a:spLocks noGrp="1"/>
          </p:cNvSpPr>
          <p:nvPr>
            <p:ph idx="1"/>
          </p:nvPr>
        </p:nvSpPr>
        <p:spPr>
          <a:xfrm>
            <a:off x="838200" y="1340964"/>
            <a:ext cx="10888980" cy="4836000"/>
          </a:xfrm>
        </p:spPr>
        <p:txBody>
          <a:bodyPr>
            <a:normAutofit/>
          </a:bodyPr>
          <a:lstStyle/>
          <a:p>
            <a:pPr marL="0" indent="0" algn="just">
              <a:buNone/>
            </a:pPr>
            <a:r>
              <a:rPr lang="ru-RU" dirty="0" smtClean="0">
                <a:latin typeface="Book Antiqua" panose="02040602050305030304" pitchFamily="18" charset="0"/>
              </a:rPr>
              <a:t>   </a:t>
            </a:r>
            <a:r>
              <a:rPr lang="ru-RU" sz="2600" b="1" dirty="0" smtClean="0">
                <a:solidFill>
                  <a:schemeClr val="tx1"/>
                </a:solidFill>
                <a:latin typeface="Book Antiqua" panose="02040602050305030304" pitchFamily="18" charset="0"/>
              </a:rPr>
              <a:t>При </a:t>
            </a:r>
            <a:r>
              <a:rPr lang="ru-RU" sz="2600" b="1" dirty="0">
                <a:solidFill>
                  <a:schemeClr val="tx1"/>
                </a:solidFill>
                <a:latin typeface="Book Antiqua" panose="02040602050305030304" pitchFamily="18" charset="0"/>
              </a:rPr>
              <a:t>выявлении рекламных материалов и фактов осуществления деятельности субъектов, имеющих признаки нелегальной деятельности, предлагаем направлять информацию (рекламные листки, брошюры, фотографии баннеров и стендов объявлений, а также, при наличии ИНН, наименование, адрес расположения </a:t>
            </a:r>
            <a:r>
              <a:rPr lang="ru-RU" sz="2600" b="1" dirty="0" smtClean="0">
                <a:solidFill>
                  <a:schemeClr val="tx1"/>
                </a:solidFill>
                <a:latin typeface="Book Antiqua" panose="02040602050305030304" pitchFamily="18" charset="0"/>
              </a:rPr>
              <a:t>офиса)  в Отделение Анадырь Дальневосточного главного управления центрального банка Российской Федерации </a:t>
            </a:r>
            <a:r>
              <a:rPr lang="ru-RU" sz="2600" b="1" dirty="0">
                <a:solidFill>
                  <a:schemeClr val="tx1"/>
                </a:solidFill>
                <a:latin typeface="Book Antiqua" panose="02040602050305030304" pitchFamily="18" charset="0"/>
              </a:rPr>
              <a:t>любыми доступными способами</a:t>
            </a:r>
            <a:r>
              <a:rPr lang="ru-RU" sz="2600" b="1" dirty="0" smtClean="0">
                <a:solidFill>
                  <a:schemeClr val="tx1"/>
                </a:solidFill>
                <a:latin typeface="Book Antiqua" panose="02040602050305030304" pitchFamily="18" charset="0"/>
              </a:rPr>
              <a:t>.</a:t>
            </a:r>
          </a:p>
          <a:p>
            <a:pPr marL="0" indent="0" algn="just">
              <a:buNone/>
            </a:pPr>
            <a:r>
              <a:rPr lang="ru-RU" sz="2600" b="1" dirty="0" smtClean="0">
                <a:solidFill>
                  <a:schemeClr val="tx1"/>
                </a:solidFill>
                <a:latin typeface="Book Antiqua" panose="02040602050305030304" pitchFamily="18" charset="0"/>
              </a:rPr>
              <a:t>т.8(42722)2-99-29, 8(42722)2-99-30</a:t>
            </a:r>
            <a:r>
              <a:rPr lang="ru-RU" sz="2600" b="1" dirty="0">
                <a:solidFill>
                  <a:schemeClr val="tx1"/>
                </a:solidFill>
                <a:latin typeface="Book Antiqua" panose="02040602050305030304" pitchFamily="18" charset="0"/>
              </a:rPr>
              <a:t>, </a:t>
            </a:r>
            <a:r>
              <a:rPr lang="ru-RU" sz="2600" b="1" dirty="0" smtClean="0">
                <a:solidFill>
                  <a:schemeClr val="tx1"/>
                </a:solidFill>
                <a:latin typeface="Book Antiqua" panose="02040602050305030304" pitchFamily="18" charset="0"/>
              </a:rPr>
              <a:t>8(42722)2-99-36</a:t>
            </a:r>
            <a:endParaRPr lang="ru-RU" dirty="0"/>
          </a:p>
        </p:txBody>
      </p:sp>
      <p:pic>
        <p:nvPicPr>
          <p:cNvPr id="4" name="Рисунок 3"/>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5730" y="-119858"/>
            <a:ext cx="866775" cy="866776"/>
          </a:xfrm>
          <a:prstGeom prst="ellipse">
            <a:avLst/>
          </a:prstGeom>
          <a:ln>
            <a:noFill/>
          </a:ln>
          <a:effectLst>
            <a:softEdge rad="112500"/>
          </a:effectLst>
        </p:spPr>
      </p:pic>
      <p:cxnSp>
        <p:nvCxnSpPr>
          <p:cNvPr id="6" name="Прямая соединительная линия 5"/>
          <p:cNvCxnSpPr/>
          <p:nvPr/>
        </p:nvCxnSpPr>
        <p:spPr>
          <a:xfrm>
            <a:off x="0" y="683896"/>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2397878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Группа 48"/>
          <p:cNvGrpSpPr/>
          <p:nvPr/>
        </p:nvGrpSpPr>
        <p:grpSpPr>
          <a:xfrm>
            <a:off x="0" y="0"/>
            <a:ext cx="12199169" cy="7658100"/>
            <a:chOff x="-2381" y="0"/>
            <a:chExt cx="12199169" cy="6851795"/>
          </a:xfrm>
        </p:grpSpPr>
        <p:sp>
          <p:nvSpPr>
            <p:cNvPr id="50" name="Прямоугольник 49"/>
            <p:cNvSpPr/>
            <p:nvPr/>
          </p:nvSpPr>
          <p:spPr>
            <a:xfrm>
              <a:off x="-2381" y="4660398"/>
              <a:ext cx="12187237" cy="2191397"/>
            </a:xfrm>
            <a:prstGeom prst="rect">
              <a:avLst/>
            </a:prstGeom>
            <a:solidFill>
              <a:srgbClr val="8E8C94"/>
            </a:solidFill>
            <a:ln>
              <a:solidFill>
                <a:srgbClr val="6D6D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Candara" panose="020E0502030303020204" pitchFamily="34" charset="0"/>
              </a:endParaRPr>
            </a:p>
          </p:txBody>
        </p:sp>
        <p:pic>
          <p:nvPicPr>
            <p:cNvPr id="51" name="Рисунок 50"/>
            <p:cNvPicPr>
              <a:picLocks noChangeAspect="1"/>
            </p:cNvPicPr>
            <p:nvPr/>
          </p:nvPicPr>
          <p:blipFill>
            <a:blip r:embed="rId3" cstate="print">
              <a:extLst>
                <a:ext uri="{BEBA8EAE-BF5A-486C-A8C5-ECC9F3942E4B}">
                  <a14:imgProps xmlns:a14="http://schemas.microsoft.com/office/drawing/2010/main" xmlns="">
                    <a14:imgLayer r:embed="rId4">
                      <a14:imgEffect>
                        <a14:sharpenSoften amount="-9000"/>
                      </a14:imgEffect>
                      <a14:imgEffect>
                        <a14:saturation sat="21000"/>
                      </a14:imgEffect>
                      <a14:imgEffect>
                        <a14:brightnessContrast bright="20000" contrast="-20000"/>
                      </a14:imgEffect>
                    </a14:imgLayer>
                  </a14:imgProps>
                </a:ext>
                <a:ext uri="{28A0092B-C50C-407E-A947-70E740481C1C}">
                  <a14:useLocalDpi xmlns:a14="http://schemas.microsoft.com/office/drawing/2010/main" xmlns="" val="0"/>
                </a:ext>
              </a:extLst>
            </a:blip>
            <a:stretch>
              <a:fillRect/>
            </a:stretch>
          </p:blipFill>
          <p:spPr>
            <a:xfrm>
              <a:off x="0" y="1296000"/>
              <a:ext cx="12196788" cy="3366821"/>
            </a:xfrm>
            <a:prstGeom prst="rect">
              <a:avLst/>
            </a:prstGeom>
          </p:spPr>
        </p:pic>
        <p:sp>
          <p:nvSpPr>
            <p:cNvPr id="52" name="Прямоугольник 51"/>
            <p:cNvSpPr/>
            <p:nvPr/>
          </p:nvSpPr>
          <p:spPr>
            <a:xfrm>
              <a:off x="0" y="0"/>
              <a:ext cx="12184856" cy="129338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grpSp>
        <p:nvGrpSpPr>
          <p:cNvPr id="2" name="Группа 1"/>
          <p:cNvGrpSpPr/>
          <p:nvPr/>
        </p:nvGrpSpPr>
        <p:grpSpPr>
          <a:xfrm>
            <a:off x="4595812" y="223886"/>
            <a:ext cx="3038211" cy="909053"/>
            <a:chOff x="4691062" y="271511"/>
            <a:chExt cx="3038211" cy="909053"/>
          </a:xfrm>
        </p:grpSpPr>
        <p:grpSp>
          <p:nvGrpSpPr>
            <p:cNvPr id="6" name="Группа 5"/>
            <p:cNvGrpSpPr/>
            <p:nvPr/>
          </p:nvGrpSpPr>
          <p:grpSpPr>
            <a:xfrm>
              <a:off x="5627821" y="319318"/>
              <a:ext cx="2101452" cy="705637"/>
              <a:chOff x="3824605" y="327321"/>
              <a:chExt cx="1791037" cy="626794"/>
            </a:xfrm>
          </p:grpSpPr>
          <p:sp>
            <p:nvSpPr>
              <p:cNvPr id="8" name="TextBox 7"/>
              <p:cNvSpPr txBox="1"/>
              <p:nvPr/>
            </p:nvSpPr>
            <p:spPr>
              <a:xfrm>
                <a:off x="3851666" y="659164"/>
                <a:ext cx="1497646" cy="95686"/>
              </a:xfrm>
              <a:prstGeom prst="rect">
                <a:avLst/>
              </a:prstGeom>
              <a:noFill/>
            </p:spPr>
            <p:txBody>
              <a:bodyPr wrap="none" lIns="0" tIns="0" rIns="0" bIns="0" rtlCol="0">
                <a:spAutoFit/>
              </a:bodyPr>
              <a:lstStyle/>
              <a:p>
                <a:r>
                  <a:rPr lang="ru-RU" sz="700" spc="20" dirty="0">
                    <a:solidFill>
                      <a:schemeClr val="bg1">
                        <a:lumMod val="50000"/>
                      </a:schemeClr>
                    </a:solidFill>
                    <a:latin typeface="Candara" panose="020E0502030303020204" pitchFamily="34" charset="0"/>
                    <a:ea typeface="Dotum" panose="020B0600000101010101" pitchFamily="34" charset="-127"/>
                    <a:cs typeface="Arial" panose="020B0604020202020204" pitchFamily="34" charset="0"/>
                  </a:rPr>
                  <a:t>Центральный</a:t>
                </a:r>
                <a:r>
                  <a:rPr lang="ru-RU" sz="700" spc="20" dirty="0">
                    <a:solidFill>
                      <a:schemeClr val="bg1">
                        <a:lumMod val="50000"/>
                      </a:schemeClr>
                    </a:solidFill>
                    <a:latin typeface="Candara" panose="020E0502030303020204" pitchFamily="34" charset="0"/>
                    <a:cs typeface="Arial" panose="020B0604020202020204" pitchFamily="34" charset="0"/>
                  </a:rPr>
                  <a:t> банк Российской </a:t>
                </a:r>
                <a:r>
                  <a:rPr lang="ru-RU" sz="700" spc="20" dirty="0" smtClean="0">
                    <a:solidFill>
                      <a:schemeClr val="bg1">
                        <a:lumMod val="50000"/>
                      </a:schemeClr>
                    </a:solidFill>
                    <a:latin typeface="Candara" panose="020E0502030303020204" pitchFamily="34" charset="0"/>
                    <a:cs typeface="Arial" panose="020B0604020202020204" pitchFamily="34" charset="0"/>
                  </a:rPr>
                  <a:t>Федерации</a:t>
                </a:r>
                <a:endParaRPr lang="en-US" sz="700" spc="20" dirty="0">
                  <a:solidFill>
                    <a:schemeClr val="bg1">
                      <a:lumMod val="50000"/>
                    </a:schemeClr>
                  </a:solidFill>
                  <a:latin typeface="Candara" panose="020E0502030303020204" pitchFamily="34" charset="0"/>
                  <a:cs typeface="Arial" panose="020B0604020202020204" pitchFamily="34" charset="0"/>
                </a:endParaRPr>
              </a:p>
            </p:txBody>
          </p:sp>
          <p:sp>
            <p:nvSpPr>
              <p:cNvPr id="9" name="TextBox 8"/>
              <p:cNvSpPr txBox="1"/>
              <p:nvPr/>
            </p:nvSpPr>
            <p:spPr>
              <a:xfrm>
                <a:off x="3824605" y="327321"/>
                <a:ext cx="1656000" cy="382743"/>
              </a:xfrm>
              <a:prstGeom prst="rect">
                <a:avLst/>
              </a:prstGeom>
              <a:noFill/>
            </p:spPr>
            <p:txBody>
              <a:bodyPr wrap="square" lIns="0" tIns="0" rIns="0" bIns="0" rtlCol="0">
                <a:spAutoFit/>
              </a:bodyPr>
              <a:lstStyle/>
              <a:p>
                <a:r>
                  <a:rPr lang="ru-RU" sz="2800" dirty="0">
                    <a:solidFill>
                      <a:schemeClr val="bg1">
                        <a:lumMod val="50000"/>
                      </a:schemeClr>
                    </a:solidFill>
                    <a:latin typeface="Candara" panose="020E0502030303020204" pitchFamily="34" charset="0"/>
                    <a:ea typeface="Dotum" panose="020B0600000101010101" pitchFamily="34" charset="-127"/>
                    <a:cs typeface="Levenim MT" panose="02010502060101010101" pitchFamily="2" charset="-79"/>
                  </a:rPr>
                  <a:t>Банк России</a:t>
                </a:r>
              </a:p>
            </p:txBody>
          </p:sp>
          <p:sp>
            <p:nvSpPr>
              <p:cNvPr id="10" name="TextBox 9"/>
              <p:cNvSpPr txBox="1"/>
              <p:nvPr/>
            </p:nvSpPr>
            <p:spPr>
              <a:xfrm>
                <a:off x="3851665" y="762743"/>
                <a:ext cx="1763977" cy="191372"/>
              </a:xfrm>
              <a:prstGeom prst="rect">
                <a:avLst/>
              </a:prstGeom>
              <a:noFill/>
            </p:spPr>
            <p:txBody>
              <a:bodyPr wrap="square" lIns="0" tIns="0" rIns="0" bIns="0" rtlCol="0">
                <a:spAutoFit/>
              </a:bodyPr>
              <a:lstStyle/>
              <a:p>
                <a:r>
                  <a:rPr lang="ru-RU" sz="700" dirty="0" smtClean="0">
                    <a:solidFill>
                      <a:schemeClr val="bg1">
                        <a:lumMod val="50000"/>
                      </a:schemeClr>
                    </a:solidFill>
                    <a:latin typeface="Candara" panose="020E0502030303020204" pitchFamily="34" charset="0"/>
                    <a:ea typeface="Dotum" panose="020B0600000101010101" pitchFamily="34" charset="-127"/>
                    <a:cs typeface="Arial" panose="020B0604020202020204" pitchFamily="34" charset="0"/>
                  </a:rPr>
                  <a:t>Дальневосточное главное управление </a:t>
                </a:r>
              </a:p>
              <a:p>
                <a:r>
                  <a:rPr lang="ru-RU" sz="700" dirty="0">
                    <a:solidFill>
                      <a:schemeClr val="bg1">
                        <a:lumMod val="50000"/>
                      </a:schemeClr>
                    </a:solidFill>
                    <a:latin typeface="Candara" panose="020E0502030303020204" pitchFamily="34" charset="0"/>
                    <a:ea typeface="Dotum" panose="020B0600000101010101" pitchFamily="34" charset="-127"/>
                    <a:cs typeface="Arial" panose="020B0604020202020204" pitchFamily="34" charset="0"/>
                  </a:rPr>
                  <a:t>Отделение по Чукотскому автономному округу</a:t>
                </a:r>
                <a:endParaRPr lang="en-US" sz="700" dirty="0">
                  <a:solidFill>
                    <a:schemeClr val="bg1">
                      <a:lumMod val="50000"/>
                    </a:schemeClr>
                  </a:solidFill>
                  <a:latin typeface="Candara" panose="020E0502030303020204" pitchFamily="34" charset="0"/>
                  <a:cs typeface="Arial" panose="020B0604020202020204" pitchFamily="34" charset="0"/>
                </a:endParaRPr>
              </a:p>
            </p:txBody>
          </p:sp>
        </p:grpSp>
        <p:pic>
          <p:nvPicPr>
            <p:cNvPr id="13" name="Рисунок 12"/>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4691062" y="271511"/>
              <a:ext cx="905929" cy="909053"/>
            </a:xfrm>
            <a:prstGeom prst="rect">
              <a:avLst/>
            </a:prstGeom>
          </p:spPr>
        </p:pic>
      </p:grpSp>
      <p:sp>
        <p:nvSpPr>
          <p:cNvPr id="53" name="Текст 3"/>
          <p:cNvSpPr txBox="1">
            <a:spLocks/>
          </p:cNvSpPr>
          <p:nvPr/>
        </p:nvSpPr>
        <p:spPr>
          <a:xfrm>
            <a:off x="1" y="5646318"/>
            <a:ext cx="5871410" cy="1211682"/>
          </a:xfrm>
          <a:prstGeom prst="rect">
            <a:avLst/>
          </a:prstGeom>
        </p:spPr>
        <p:txBody>
          <a:bodyPr vert="horz" lIns="91440" tIns="45720" rIns="91440" bIns="45720" rtlCol="0" anchor="ctr"/>
          <a:lstStyle>
            <a:defPPr>
              <a:defRPr lang="ru-RU"/>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sz="1600" dirty="0" smtClean="0">
                <a:solidFill>
                  <a:schemeClr val="tx1"/>
                </a:solidFill>
                <a:latin typeface="Arial" panose="020B0604020202020204" pitchFamily="34" charset="0"/>
                <a:cs typeface="Arial" panose="020B0604020202020204" pitchFamily="34" charset="0"/>
              </a:rPr>
              <a:t>Малышев А.Д,</a:t>
            </a:r>
            <a:endParaRPr lang="ru-RU" sz="1600" dirty="0">
              <a:solidFill>
                <a:schemeClr val="tx1"/>
              </a:solidFill>
              <a:latin typeface="Arial" panose="020B0604020202020204" pitchFamily="34" charset="0"/>
              <a:cs typeface="Arial" panose="020B0604020202020204" pitchFamily="34" charset="0"/>
            </a:endParaRPr>
          </a:p>
          <a:p>
            <a:r>
              <a:rPr lang="ru-RU" sz="1600" dirty="0" smtClean="0">
                <a:solidFill>
                  <a:schemeClr val="tx1"/>
                </a:solidFill>
                <a:latin typeface="Arial" panose="020B0604020202020204" pitchFamily="34" charset="0"/>
                <a:cs typeface="Arial" panose="020B0604020202020204" pitchFamily="34" charset="0"/>
              </a:rPr>
              <a:t>Ведущий эксперт сектора информационно-аналитического обеспечения и визуального контроля отдела безопасности</a:t>
            </a:r>
          </a:p>
          <a:p>
            <a:endParaRPr lang="ru-RU" sz="1600" dirty="0">
              <a:solidFill>
                <a:schemeClr val="tx1"/>
              </a:solidFill>
              <a:latin typeface="Arial" panose="020B0604020202020204" pitchFamily="34" charset="0"/>
              <a:cs typeface="Arial" panose="020B0604020202020204" pitchFamily="34" charset="0"/>
            </a:endParaRPr>
          </a:p>
        </p:txBody>
      </p:sp>
      <p:sp>
        <p:nvSpPr>
          <p:cNvPr id="54" name="Заголовок 1"/>
          <p:cNvSpPr txBox="1">
            <a:spLocks/>
          </p:cNvSpPr>
          <p:nvPr/>
        </p:nvSpPr>
        <p:spPr>
          <a:xfrm>
            <a:off x="8656320" y="4657458"/>
            <a:ext cx="3535680" cy="40237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u-RU" sz="1800" dirty="0" smtClean="0">
                <a:solidFill>
                  <a:schemeClr val="bg1"/>
                </a:solidFill>
                <a:latin typeface="Arial" panose="020B0604020202020204" pitchFamily="34" charset="0"/>
                <a:cs typeface="Arial" panose="020B0604020202020204" pitchFamily="34" charset="0"/>
              </a:rPr>
              <a:t>Спасибо за внимание!</a:t>
            </a:r>
            <a:endParaRPr lang="ru-RU" sz="18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935770179"/>
      </p:ext>
    </p:extLst>
  </p:cSld>
  <p:clrMapOvr>
    <a:masterClrMapping/>
  </p:clrMapOvr>
  <p:timing>
    <p:tnLst>
      <p:par>
        <p:cTn id="1" dur="indefinite" restart="never" nodeType="tmRoot"/>
      </p:par>
    </p:tn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2005</TotalTime>
  <Words>697</Words>
  <Application>Microsoft Office PowerPoint</Application>
  <PresentationFormat>Произвольный</PresentationFormat>
  <Paragraphs>51</Paragraphs>
  <Slides>8</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Легкий дым</vt:lpstr>
      <vt:lpstr>Слайд 1</vt:lpstr>
      <vt:lpstr>Найди нелегала</vt:lpstr>
      <vt:lpstr>Найди нелегала                             Как распознать нелегала? </vt:lpstr>
      <vt:lpstr>Найди нелегала                        Как распознать нелегала?</vt:lpstr>
      <vt:lpstr>Найди нелегала                            Как распознать нелегала?</vt:lpstr>
      <vt:lpstr>Найди нелегала</vt:lpstr>
      <vt:lpstr>Найди нелегала</vt:lpstr>
      <vt:lpstr>Слайд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Гасанова Ирина Викторовна</dc:creator>
  <cp:lastModifiedBy>Мащенко Игорь Вадимович</cp:lastModifiedBy>
  <cp:revision>33</cp:revision>
  <dcterms:created xsi:type="dcterms:W3CDTF">2018-12-06T22:51:37Z</dcterms:created>
  <dcterms:modified xsi:type="dcterms:W3CDTF">2020-12-03T00:28:32Z</dcterms:modified>
</cp:coreProperties>
</file>