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49"/>
  </p:notesMasterIdLst>
  <p:sldIdLst>
    <p:sldId id="256" r:id="rId2"/>
    <p:sldId id="315" r:id="rId3"/>
    <p:sldId id="352" r:id="rId4"/>
    <p:sldId id="297" r:id="rId5"/>
    <p:sldId id="260" r:id="rId6"/>
    <p:sldId id="339" r:id="rId7"/>
    <p:sldId id="354" r:id="rId8"/>
    <p:sldId id="329" r:id="rId9"/>
    <p:sldId id="330" r:id="rId10"/>
    <p:sldId id="307" r:id="rId11"/>
    <p:sldId id="270" r:id="rId12"/>
    <p:sldId id="271" r:id="rId13"/>
    <p:sldId id="363" r:id="rId14"/>
    <p:sldId id="340" r:id="rId15"/>
    <p:sldId id="274" r:id="rId16"/>
    <p:sldId id="313" r:id="rId17"/>
    <p:sldId id="326" r:id="rId18"/>
    <p:sldId id="289" r:id="rId19"/>
    <p:sldId id="324" r:id="rId20"/>
    <p:sldId id="355" r:id="rId21"/>
    <p:sldId id="341" r:id="rId22"/>
    <p:sldId id="277" r:id="rId23"/>
    <p:sldId id="325" r:id="rId24"/>
    <p:sldId id="288" r:id="rId25"/>
    <p:sldId id="318" r:id="rId26"/>
    <p:sldId id="356" r:id="rId27"/>
    <p:sldId id="279" r:id="rId28"/>
    <p:sldId id="357" r:id="rId29"/>
    <p:sldId id="362" r:id="rId30"/>
    <p:sldId id="361" r:id="rId31"/>
    <p:sldId id="292" r:id="rId32"/>
    <p:sldId id="316" r:id="rId33"/>
    <p:sldId id="290" r:id="rId34"/>
    <p:sldId id="291" r:id="rId35"/>
    <p:sldId id="342" r:id="rId36"/>
    <p:sldId id="285" r:id="rId37"/>
    <p:sldId id="298" r:id="rId38"/>
    <p:sldId id="343" r:id="rId39"/>
    <p:sldId id="302" r:id="rId40"/>
    <p:sldId id="281" r:id="rId41"/>
    <p:sldId id="345" r:id="rId42"/>
    <p:sldId id="346" r:id="rId43"/>
    <p:sldId id="348" r:id="rId44"/>
    <p:sldId id="349" r:id="rId45"/>
    <p:sldId id="351" r:id="rId46"/>
    <p:sldId id="350" r:id="rId47"/>
    <p:sldId id="32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2EDD6"/>
    <a:srgbClr val="66FFCC"/>
    <a:srgbClr val="F9B268"/>
    <a:srgbClr val="C8B254"/>
    <a:srgbClr val="7EB67F"/>
    <a:srgbClr val="FFFFFF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2473" autoAdjust="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00364143671289E-2"/>
          <c:y val="4.7751946738667332E-2"/>
          <c:w val="0.93512685914260718"/>
          <c:h val="0.88264640023070795"/>
        </c:manualLayout>
      </c:layout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1F497D">
                    <a:lumMod val="60000"/>
                    <a:lumOff val="40000"/>
                  </a:srgbClr>
                </a:gs>
                <a:gs pos="51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</c:spPr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502</c:v>
                </c:pt>
                <c:pt idx="1">
                  <c:v>497.7</c:v>
                </c:pt>
                <c:pt idx="2">
                  <c:v>545.20000000000005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1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</c:spPr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520.1</c:v>
                </c:pt>
                <c:pt idx="1">
                  <c:v>487.2</c:v>
                </c:pt>
                <c:pt idx="2">
                  <c:v>553.9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dLbls>
            <c:dLbl>
              <c:idx val="2"/>
              <c:layout>
                <c:manualLayout>
                  <c:x val="3.2697070651417593E-3"/>
                  <c:y val="-2.3487995986360814E-2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-18.100000000000001</c:v>
                </c:pt>
                <c:pt idx="1">
                  <c:v>10.5</c:v>
                </c:pt>
                <c:pt idx="2">
                  <c:v>-8.7000000000000011</c:v>
                </c:pt>
              </c:numCache>
            </c:numRef>
          </c:val>
        </c:ser>
        <c:gapWidth val="100"/>
        <c:axId val="99866496"/>
        <c:axId val="99868032"/>
      </c:barChart>
      <c:catAx>
        <c:axId val="9986649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99868032"/>
        <c:crosses val="autoZero"/>
        <c:auto val="1"/>
        <c:lblAlgn val="ctr"/>
        <c:lblOffset val="100"/>
      </c:catAx>
      <c:valAx>
        <c:axId val="99868032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866496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162704867785079E-3"/>
          <c:y val="0.19109554958100392"/>
          <c:w val="0.5325720252789875"/>
          <c:h val="0.78596565253387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2017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7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взнос региональному оператору на капитальный ремонт общего имущества</c:v>
                </c:pt>
                <c:pt idx="2">
                  <c:v>проектно - изыскательские работы 36кв. Жилого дома вп. Восточный</c:v>
                </c:pt>
                <c:pt idx="3">
                  <c:v>Резервный фонд Правительства Свердловской области</c:v>
                </c:pt>
                <c:pt idx="4">
                  <c:v>Резервный фонд администрации Сосьвинского городского округа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3.3</c:v>
                </c:pt>
                <c:pt idx="2">
                  <c:v>0.30000000000000004</c:v>
                </c:pt>
                <c:pt idx="3">
                  <c:v>0.5</c:v>
                </c:pt>
                <c:pt idx="4">
                  <c:v>0.30000000000000004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7279409231923821"/>
          <c:h val="0.999486276627550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16270486778507E-3"/>
          <c:y val="0.19109554958100386"/>
          <c:w val="0.5325720252789875"/>
          <c:h val="0.785965652533872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2017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67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</c:v>
                </c:pt>
                <c:pt idx="1">
                  <c:v>10</c:v>
                </c:pt>
                <c:pt idx="2">
                  <c:v>9.8000000000000007</c:v>
                </c:pt>
                <c:pt idx="3">
                  <c:v>62.2</c:v>
                </c:pt>
                <c:pt idx="4">
                  <c:v>9.9</c:v>
                </c:pt>
              </c:numCache>
            </c:numRef>
          </c:val>
        </c:ser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3401197998387"/>
          <c:h val="0.8852013534213484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удельный вес расходов, направленных на </a:t>
            </a:r>
            <a:r>
              <a:rPr lang="ru-RU" sz="1600" dirty="0" smtClean="0"/>
              <a:t>реализацию </a:t>
            </a:r>
            <a:r>
              <a:rPr lang="ru-RU" sz="1600" dirty="0"/>
              <a:t>муниципальных программ в </a:t>
            </a:r>
            <a:r>
              <a:rPr lang="ru-RU" sz="1600" dirty="0" smtClean="0"/>
              <a:t>2017  </a:t>
            </a:r>
            <a:r>
              <a:rPr lang="ru-RU" sz="1600" dirty="0"/>
              <a:t>году</a:t>
            </a:r>
          </a:p>
        </c:rich>
      </c:tx>
      <c:layout>
        <c:manualLayout>
          <c:xMode val="edge"/>
          <c:yMode val="edge"/>
          <c:x val="0.1642360503548167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160493827160656E-2"/>
          <c:y val="2.0758579703582867E-3"/>
          <c:w val="0.61641513560804895"/>
          <c:h val="0.77249830791490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расходов, направленных на реальзацию муниципальных программ в 2015 году</c:v>
                </c:pt>
              </c:strCache>
            </c:strRef>
          </c:tx>
          <c:explosion val="47"/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6234567901234612E-2"/>
                  <c:y val="2.719405086825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1,9%</a:t>
                    </a:r>
                  </a:p>
                  <a:p>
                    <a:endParaRPr lang="en-US" dirty="0"/>
                  </a:p>
                </c:rich>
              </c:tx>
              <c:dLblPos val="inEnd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98,1%</a:t>
                    </a:r>
                    <a:endParaRPr lang="en-US" dirty="0"/>
                  </a:p>
                </c:rich>
              </c:tx>
              <c:dLblPos val="inEnd"/>
              <c:showPercent val="1"/>
            </c:dLbl>
            <c:dLblPos val="inEnd"/>
            <c:showPercent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98.1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Лист1!$C$2:$C$3</c:f>
            </c:numRef>
          </c:val>
        </c:ser>
      </c:pie3DChart>
    </c:plotArea>
    <c:legend>
      <c:legendPos val="r"/>
      <c:layout>
        <c:manualLayout>
          <c:xMode val="edge"/>
          <c:yMode val="edge"/>
          <c:x val="0.69378475260036965"/>
          <c:y val="0.37633218243645888"/>
          <c:w val="0.30004240789346093"/>
          <c:h val="0.350895525206276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4481473959627846E-2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chemeClr val="accent6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3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dirty="0" smtClean="0"/>
                      <a:t>24,1</a:t>
                    </a:r>
                    <a:endParaRPr lang="en-US" sz="2000" dirty="0"/>
                  </a:p>
                </c:rich>
              </c:tx>
              <c:dLblPos val="bestFit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baseline="0" dirty="0" smtClean="0"/>
                      <a:t>1,3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74,6</a:t>
                    </a:r>
                  </a:p>
                  <a:p>
                    <a:endParaRPr lang="en-US" sz="2000" dirty="0"/>
                  </a:p>
                </c:rich>
              </c:tx>
              <c:dLblPos val="bestFit"/>
              <c:showPercent val="1"/>
            </c:dLbl>
            <c:dLblPos val="bestFit"/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24.1</c:v>
                </c:pt>
                <c:pt idx="1">
                  <c:v>1.3</c:v>
                </c:pt>
                <c:pt idx="2">
                  <c:v>74.599999999999994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</c:ser>
      </c:pie3DChart>
    </c:plotArea>
    <c:legend>
      <c:legendPos val="b"/>
      <c:layout>
        <c:manualLayout>
          <c:xMode val="edge"/>
          <c:yMode val="edge"/>
          <c:x val="0.173928663337554"/>
          <c:y val="0.73429298881843352"/>
          <c:w val="0.58469759256421594"/>
          <c:h val="0.26570701118156625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19146">
          <a:noFill/>
        </a:ln>
      </c:spPr>
    </c:sideWall>
    <c:backWall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6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178330.5</c:v>
                </c:pt>
                <c:pt idx="1">
                  <c:v>148236.79999999999</c:v>
                </c:pt>
                <c:pt idx="2">
                  <c:v>138743.4</c:v>
                </c:pt>
                <c:pt idx="3">
                  <c:v>138331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327488.2</c:v>
                </c:pt>
                <c:pt idx="1">
                  <c:v>353727.3</c:v>
                </c:pt>
                <c:pt idx="2">
                  <c:v>358914.5</c:v>
                </c:pt>
                <c:pt idx="3">
                  <c:v>406915</c:v>
                </c:pt>
              </c:numCache>
            </c:numRef>
          </c:val>
        </c:ser>
        <c:gapWidth val="100"/>
        <c:shape val="cone"/>
        <c:axId val="99922304"/>
        <c:axId val="99923840"/>
        <c:axId val="99841792"/>
      </c:bar3DChart>
      <c:catAx>
        <c:axId val="999223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923840"/>
        <c:crosses val="autoZero"/>
        <c:auto val="1"/>
        <c:lblAlgn val="ctr"/>
        <c:lblOffset val="100"/>
      </c:catAx>
      <c:valAx>
        <c:axId val="99923840"/>
        <c:scaling>
          <c:orientation val="minMax"/>
        </c:scaling>
        <c:delete val="1"/>
        <c:axPos val="l"/>
        <c:numFmt formatCode="#,##0" sourceLinked="0"/>
        <c:tickLblPos val="none"/>
        <c:crossAx val="99922304"/>
        <c:crosses val="autoZero"/>
        <c:crossBetween val="between"/>
      </c:valAx>
      <c:serAx>
        <c:axId val="99841792"/>
        <c:scaling>
          <c:orientation val="minMax"/>
        </c:scaling>
        <c:delete val="1"/>
        <c:axPos val="b"/>
        <c:tickLblPos val="nextTo"/>
        <c:crossAx val="99923840"/>
        <c:crosses val="autoZero"/>
      </c:serAx>
    </c:plotArea>
    <c:legend>
      <c:legendPos val="b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plotArea>
      <c:layout>
        <c:manualLayout>
          <c:layoutTarget val="inner"/>
          <c:xMode val="edge"/>
          <c:yMode val="edge"/>
          <c:x val="8.6339919315641084E-2"/>
          <c:y val="3.0168471017993949E-2"/>
          <c:w val="0.79114003110722253"/>
          <c:h val="0.628873160915578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-6.1728395061728392E-3"/>
                  <c:y val="1.07889413351314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95,4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90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100,5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8518518518518583E-2"/>
                  <c:y val="1.2362185804146651E-17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1.0802469135802599E-2"/>
                  <c:y val="2.4724371608293178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95.4</c:v>
                </c:pt>
                <c:pt idx="1">
                  <c:v>100.5</c:v>
                </c:pt>
                <c:pt idx="2">
                  <c:v>101.6</c:v>
                </c:pt>
                <c:pt idx="3">
                  <c:v>99.7</c:v>
                </c:pt>
                <c:pt idx="4">
                  <c:v>100.8</c:v>
                </c:pt>
                <c:pt idx="5">
                  <c:v>96</c:v>
                </c:pt>
                <c:pt idx="6">
                  <c:v>111.5</c:v>
                </c:pt>
                <c:pt idx="7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предусмотрено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4.6296296296296788E-3"/>
                  <c:y val="-3.2366824005394479E-2"/>
                </c:manualLayout>
              </c:layout>
              <c:showVal val="1"/>
            </c:dLbl>
            <c:dLbl>
              <c:idx val="1"/>
              <c:layout>
                <c:manualLayout>
                  <c:x val="1.3888888888889043E-2"/>
                  <c:y val="-1.6183412002697243E-2"/>
                </c:manualLayout>
              </c:layout>
              <c:showVal val="1"/>
            </c:dLbl>
            <c:dLbl>
              <c:idx val="2"/>
              <c:layout>
                <c:manualLayout>
                  <c:x val="4.6296296296296788E-3"/>
                  <c:y val="-1.6183412002697243E-2"/>
                </c:manualLayout>
              </c:layout>
              <c:showVal val="1"/>
            </c:dLbl>
            <c:dLbl>
              <c:idx val="3"/>
              <c:layout>
                <c:manualLayout>
                  <c:x val="4.6296296296297014E-3"/>
                  <c:y val="-1.6183412002697243E-2"/>
                </c:manualLayout>
              </c:layout>
              <c:showVal val="1"/>
            </c:dLbl>
            <c:dLbl>
              <c:idx val="4"/>
              <c:layout>
                <c:manualLayout>
                  <c:x val="-3.0864197530864495E-3"/>
                  <c:y val="-1.6183412002697243E-2"/>
                </c:manualLayout>
              </c:layout>
              <c:showVal val="1"/>
            </c:dLbl>
            <c:dLbl>
              <c:idx val="5"/>
              <c:layout>
                <c:manualLayout>
                  <c:x val="4.6296296296296788E-3"/>
                  <c:y val="-1.6183412002697243E-2"/>
                </c:manualLayout>
              </c:layout>
              <c:showVal val="1"/>
            </c:dLbl>
            <c:dLbl>
              <c:idx val="6"/>
              <c:layout>
                <c:manualLayout>
                  <c:x val="-3.0864197530864495E-3"/>
                  <c:y val="-1.61834120026972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axId val="100855808"/>
        <c:axId val="100857344"/>
      </c:barChart>
      <c:catAx>
        <c:axId val="100855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0857344"/>
        <c:crosses val="autoZero"/>
        <c:auto val="1"/>
        <c:lblAlgn val="ctr"/>
        <c:lblOffset val="100"/>
      </c:catAx>
      <c:valAx>
        <c:axId val="100857344"/>
        <c:scaling>
          <c:orientation val="minMax"/>
        </c:scaling>
        <c:delete val="1"/>
        <c:axPos val="l"/>
        <c:numFmt formatCode="General" sourceLinked="1"/>
        <c:tickLblPos val="nextTo"/>
        <c:crossAx val="100855808"/>
        <c:crosses val="autoZero"/>
        <c:crossBetween val="between"/>
      </c:valAx>
    </c:plotArea>
    <c:legend>
      <c:legendPos val="b"/>
      <c:legendEntry>
        <c:idx val="2"/>
        <c:delete val="1"/>
      </c:legendEntry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backWall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738E-2"/>
          <c:w val="0.87934757668501728"/>
          <c:h val="0.7043958939962793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Val val="1"/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Val val="1"/>
            </c:dLbl>
            <c:dLbl>
              <c:idx val="2"/>
              <c:layout>
                <c:manualLayout>
                  <c:x val="1.959658803342855E-2"/>
                  <c:y val="-8.3985377286121647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11999.5</c:v>
                </c:pt>
                <c:pt idx="1">
                  <c:v>7276.4</c:v>
                </c:pt>
                <c:pt idx="2">
                  <c:v>6923.5</c:v>
                </c:pt>
                <c:pt idx="3">
                  <c:v>7062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Val val="1"/>
            </c:dLbl>
            <c:dLbl>
              <c:idx val="1"/>
              <c:layout>
                <c:manualLayout>
                  <c:x val="3.6520890682928242E-2"/>
                  <c:y val="-6.74634035371735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140360,4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041701127858236E-2"/>
                  <c:y val="-6.086989011802933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131819,9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5813101402353992E-2"/>
                  <c:y val="-5.19825282570942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166330.70000000001</c:v>
                </c:pt>
                <c:pt idx="1">
                  <c:v>140900.4</c:v>
                </c:pt>
                <c:pt idx="2">
                  <c:v>131819.9</c:v>
                </c:pt>
                <c:pt idx="3">
                  <c:v>131269</c:v>
                </c:pt>
              </c:numCache>
            </c:numRef>
          </c:val>
        </c:ser>
        <c:gapWidth val="100"/>
        <c:gapDepth val="100"/>
        <c:shape val="box"/>
        <c:axId val="100926208"/>
        <c:axId val="100927744"/>
        <c:axId val="0"/>
      </c:bar3DChart>
      <c:catAx>
        <c:axId val="100926208"/>
        <c:scaling>
          <c:orientation val="minMax"/>
        </c:scaling>
        <c:axPos val="b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0927744"/>
        <c:crosses val="autoZero"/>
        <c:auto val="1"/>
        <c:lblAlgn val="r"/>
        <c:lblOffset val="100"/>
      </c:catAx>
      <c:valAx>
        <c:axId val="100927744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tickLblPos val="nextTo"/>
        <c:crossAx val="100926208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71"/>
          <c:y val="0.91934651110193655"/>
          <c:w val="0.83342955645517147"/>
          <c:h val="5.8433019384139064E-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27"/>
      <c:perspective val="30"/>
    </c:view3D>
    <c:plotArea>
      <c:layout>
        <c:manualLayout>
          <c:layoutTarget val="inner"/>
          <c:xMode val="edge"/>
          <c:yMode val="edge"/>
          <c:x val="3.7374343089591283E-2"/>
          <c:y val="1.5705164988958737E-3"/>
          <c:w val="0.96262576048882809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8"/>
          <c:dLbls>
            <c:dLbl>
              <c:idx val="0"/>
              <c:delete val="1"/>
            </c:dLbl>
            <c:dLbl>
              <c:idx val="1"/>
              <c:layout>
                <c:manualLayout>
                  <c:x val="-9.2945861345370764E-2"/>
                  <c:y val="8.728876402846592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111,7</a:t>
                    </a:r>
                    <a:r>
                      <a:rPr lang="ru-RU" sz="1100" b="1" baseline="0" dirty="0" smtClean="0"/>
                      <a:t> </a:t>
                    </a:r>
                  </a:p>
                  <a:p>
                    <a:r>
                      <a:rPr lang="ru-RU" sz="1100" b="1" baseline="0" dirty="0" smtClean="0"/>
                      <a:t>80,5%</a:t>
                    </a:r>
                  </a:p>
                  <a:p>
                    <a:endParaRPr lang="en-US" sz="1100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100" dirty="0" smtClean="0"/>
                      <a:t>9,3 </a:t>
                    </a:r>
                  </a:p>
                  <a:p>
                    <a:r>
                      <a:rPr lang="ru-RU" sz="1100" dirty="0" smtClean="0"/>
                      <a:t>6,7%</a:t>
                    </a:r>
                  </a:p>
                  <a:p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dLblPos val="inEnd"/>
              <c:showVal val="1"/>
              <c:showPercent val="1"/>
              <c:separator>
</c:separator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100" b="1" dirty="0" smtClean="0"/>
                      <a:t>1,2</a:t>
                    </a:r>
                  </a:p>
                  <a:p>
                    <a:r>
                      <a:rPr lang="en-US" dirty="0"/>
                      <a:t>
</a:t>
                    </a:r>
                    <a:r>
                      <a:rPr lang="ru-RU" dirty="0" smtClean="0"/>
                      <a:t>0,9 %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inEnd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2.8071632510570332E-2"/>
                  <c:y val="-0.10808460136155421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2,5 1,8%</a:t>
                    </a:r>
                  </a:p>
                  <a:p>
                    <a:endParaRPr lang="ru-RU" sz="1100" b="1" dirty="0" smtClean="0"/>
                  </a:p>
                  <a:p>
                    <a:endParaRPr lang="en-US" sz="1000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5"/>
              <c:delete val="1"/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215,9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3.0447131480528758E-2"/>
                  <c:y val="6.747320696343342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186,2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305,3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 b="1" dirty="0"/>
                      <a:t>8</a:t>
                    </a:r>
                    <a:r>
                      <a:rPr lang="en-US" sz="1400" dirty="0"/>
                      <a:t>06,5</a:t>
                    </a:r>
                    <a:r>
                      <a:rPr lang="en-US" dirty="0"/>
                      <a:t>
3,0%</a:t>
                    </a:r>
                  </a:p>
                </c:rich>
              </c:tx>
              <c:dLblPos val="inEnd"/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showPercent val="1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</c:v>
                </c:pt>
                <c:pt idx="1">
                  <c:v>111.7</c:v>
                </c:pt>
                <c:pt idx="2">
                  <c:v>9.3000000000000007</c:v>
                </c:pt>
                <c:pt idx="3">
                  <c:v>1.2</c:v>
                </c:pt>
                <c:pt idx="4">
                  <c:v>2.5</c:v>
                </c:pt>
                <c:pt idx="5">
                  <c:v>3.2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4946803562025349"/>
          <c:y val="0.76107354249248704"/>
          <c:w val="0.83302858006158265"/>
          <c:h val="0.23560380083554658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061968878295918E-2"/>
          <c:y val="1.1122603618020161E-2"/>
          <c:w val="0.9646869983948636"/>
          <c:h val="0.93318147304479915"/>
        </c:manualLayout>
      </c:layout>
      <c:bar3DChart>
        <c:barDir val="col"/>
        <c:grouping val="clustered"/>
        <c:ser>
          <c:idx val="1"/>
          <c:order val="0"/>
          <c:dLbls>
            <c:dLbl>
              <c:idx val="0"/>
              <c:layout>
                <c:manualLayout>
                  <c:x val="-1.9261637239165349E-2"/>
                  <c:y val="-4.5558086560364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421E"/>
                        </a:solidFill>
                      </a:rPr>
                      <a:t>10051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3.6918138041733488E-2"/>
                  <c:y val="-6.07441154138192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421E"/>
                        </a:solidFill>
                      </a:rPr>
                      <a:t>9691</a:t>
                    </a:r>
                  </a:p>
                  <a:p>
                    <a:endParaRPr lang="en-US" dirty="0"/>
                  </a:p>
                </c:rich>
              </c:tx>
            </c:dLbl>
            <c:dLbl>
              <c:idx val="2"/>
              <c:layout>
                <c:manualLayout>
                  <c:x val="3.691813804173355E-2"/>
                  <c:y val="-4.8595292331055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9853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798" b="1">
                    <a:solidFill>
                      <a:srgbClr val="00421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Лист1!$C$38:$E$38</c:f>
              <c:numCache>
                <c:formatCode>General</c:formatCode>
                <c:ptCount val="3"/>
                <c:pt idx="0">
                  <c:v>10051</c:v>
                </c:pt>
                <c:pt idx="1">
                  <c:v>9691</c:v>
                </c:pt>
                <c:pt idx="2" formatCode="#,##0.00">
                  <c:v>9853</c:v>
                </c:pt>
              </c:numCache>
            </c:numRef>
          </c:val>
        </c:ser>
        <c:shape val="cylinder"/>
        <c:axId val="101156352"/>
        <c:axId val="101157888"/>
        <c:axId val="0"/>
      </c:bar3DChart>
      <c:catAx>
        <c:axId val="101156352"/>
        <c:scaling>
          <c:orientation val="minMax"/>
        </c:scaling>
        <c:delete val="1"/>
        <c:axPos val="b"/>
        <c:tickLblPos val="none"/>
        <c:crossAx val="101157888"/>
        <c:crosses val="autoZero"/>
        <c:auto val="1"/>
        <c:lblAlgn val="ctr"/>
        <c:lblOffset val="100"/>
      </c:catAx>
      <c:valAx>
        <c:axId val="101157888"/>
        <c:scaling>
          <c:orientation val="minMax"/>
        </c:scaling>
        <c:delete val="1"/>
        <c:axPos val="l"/>
        <c:numFmt formatCode="General" sourceLinked="1"/>
        <c:tickLblPos val="none"/>
        <c:crossAx val="10115635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6142751405575903E-4"/>
          <c:y val="0.11564611850649321"/>
          <c:w val="0.67175904062942404"/>
          <c:h val="0.68081671292207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25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88B23C"/>
              </a:solidFill>
            </c:spPr>
          </c:dPt>
          <c:dPt>
            <c:idx val="4"/>
            <c:spPr>
              <a:solidFill>
                <a:srgbClr val="A4C1E0"/>
              </a:solidFill>
            </c:spPr>
          </c:dPt>
          <c:dPt>
            <c:idx val="5"/>
            <c:spPr>
              <a:solidFill>
                <a:srgbClr val="2F6291"/>
              </a:solidFill>
            </c:spPr>
          </c:dPt>
          <c:dPt>
            <c:idx val="6"/>
            <c:spPr>
              <a:solidFill>
                <a:srgbClr val="A78ADC"/>
              </a:solidFill>
            </c:spPr>
          </c:dPt>
          <c:dPt>
            <c:idx val="7"/>
            <c:spPr>
              <a:solidFill>
                <a:schemeClr val="accent4">
                  <a:lumMod val="50000"/>
                  <a:lumOff val="50000"/>
                </a:schemeClr>
              </a:solidFill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1.8884662419930743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-2.5179673808348683E-2"/>
                  <c:y val="7.2081849949716822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5"/>
              <c:layout>
                <c:manualLayout>
                  <c:x val="-2.8326993629896057E-2"/>
                  <c:y val="-1.5679451866750623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6"/>
              <c:layout>
                <c:manualLayout>
                  <c:x val="1.5737218683275586E-2"/>
                  <c:y val="-4.6518512329118702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4.0916768576516528E-2"/>
                  <c:y val="-3.6040775766112698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8"/>
              <c:layout>
                <c:manualLayout>
                  <c:x val="4.7211656049827133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9"/>
              <c:layout>
                <c:manualLayout>
                  <c:x val="4.8785377918154321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Соц. политика</c:v>
                </c:pt>
                <c:pt idx="3">
                  <c:v>Национальная безопасность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Обслуживание государственного и муниципального долга</c:v>
                </c:pt>
                <c:pt idx="7">
                  <c:v>Жилищно-коммунальное хозяйство</c:v>
                </c:pt>
                <c:pt idx="8">
                  <c:v>Физическая культура и спорт</c:v>
                </c:pt>
                <c:pt idx="9">
                  <c:v>Другие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303.10000000000002</c:v>
                </c:pt>
                <c:pt idx="1">
                  <c:v>44.9</c:v>
                </c:pt>
                <c:pt idx="2">
                  <c:v>39.5</c:v>
                </c:pt>
                <c:pt idx="3">
                  <c:v>7.7</c:v>
                </c:pt>
                <c:pt idx="4">
                  <c:v>94.1</c:v>
                </c:pt>
                <c:pt idx="5">
                  <c:v>37.6</c:v>
                </c:pt>
                <c:pt idx="6">
                  <c:v>1.0000000000000004E-2</c:v>
                </c:pt>
                <c:pt idx="7">
                  <c:v>24.8</c:v>
                </c:pt>
                <c:pt idx="8">
                  <c:v>0.70000000000000018</c:v>
                </c:pt>
                <c:pt idx="9">
                  <c:v>1.6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26398453242053"/>
          <c:y val="1.9508446707112371E-2"/>
          <c:w val="0.30634519388165288"/>
          <c:h val="0.9255611343479403"/>
        </c:manualLayout>
      </c:layout>
      <c:txPr>
        <a:bodyPr/>
        <a:lstStyle/>
        <a:p>
          <a:pPr>
            <a:defRPr sz="1200" b="1" i="1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8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95</c:v>
                </c:pt>
                <c:pt idx="1">
                  <c:v>94.5</c:v>
                </c:pt>
                <c:pt idx="2">
                  <c:v>100</c:v>
                </c:pt>
                <c:pt idx="3">
                  <c:v>94.8</c:v>
                </c:pt>
                <c:pt idx="4">
                  <c:v>81.5</c:v>
                </c:pt>
                <c:pt idx="5">
                  <c:v>90.1</c:v>
                </c:pt>
                <c:pt idx="6">
                  <c:v>70.099999999999994</c:v>
                </c:pt>
                <c:pt idx="7">
                  <c:v>97.5</c:v>
                </c:pt>
                <c:pt idx="8">
                  <c:v>99.1</c:v>
                </c:pt>
                <c:pt idx="9">
                  <c:v>91.7</c:v>
                </c:pt>
                <c:pt idx="10">
                  <c:v>97.4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</c:v>
                </c:pt>
                <c:pt idx="1">
                  <c:v>5.5</c:v>
                </c:pt>
                <c:pt idx="2">
                  <c:v>0</c:v>
                </c:pt>
                <c:pt idx="3">
                  <c:v>5.2</c:v>
                </c:pt>
                <c:pt idx="4">
                  <c:v>18.5</c:v>
                </c:pt>
                <c:pt idx="5">
                  <c:v>8.5</c:v>
                </c:pt>
                <c:pt idx="6">
                  <c:v>29.9</c:v>
                </c:pt>
                <c:pt idx="7">
                  <c:v>2.5</c:v>
                </c:pt>
                <c:pt idx="8">
                  <c:v>0.9</c:v>
                </c:pt>
                <c:pt idx="9">
                  <c:v>8.3000000000000007</c:v>
                </c:pt>
                <c:pt idx="10">
                  <c:v>2.6</c:v>
                </c:pt>
                <c:pt idx="11">
                  <c:v>0</c:v>
                </c:pt>
              </c:numCache>
            </c:numRef>
          </c:val>
        </c:ser>
        <c:shape val="cylinder"/>
        <c:axId val="107177472"/>
        <c:axId val="107179008"/>
        <c:axId val="0"/>
      </c:bar3DChart>
      <c:catAx>
        <c:axId val="107177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07179008"/>
        <c:crosses val="autoZero"/>
        <c:auto val="1"/>
        <c:lblAlgn val="ctr"/>
        <c:lblOffset val="100"/>
      </c:catAx>
      <c:valAx>
        <c:axId val="107179008"/>
        <c:scaling>
          <c:orientation val="minMax"/>
        </c:scaling>
        <c:delete val="1"/>
        <c:axPos val="l"/>
        <c:numFmt formatCode="General" sourceLinked="1"/>
        <c:tickLblPos val="nextTo"/>
        <c:crossAx val="10717747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76E0B-4605-431D-9B7F-46CD5C1A2A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E029-F3F9-4B9B-82BD-5FF267367B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400" b="1" dirty="0" smtClean="0"/>
        </a:p>
        <a:p>
          <a:r>
            <a:rPr lang="ru-RU" sz="1400" b="1" dirty="0" smtClean="0"/>
            <a:t>Дошкольное </a:t>
          </a:r>
        </a:p>
        <a:p>
          <a:r>
            <a:rPr lang="ru-RU" sz="1400" b="1" dirty="0" smtClean="0"/>
            <a:t>образование</a:t>
          </a:r>
        </a:p>
        <a:p>
          <a:r>
            <a:rPr lang="ru-RU" sz="1400" b="1" dirty="0" smtClean="0"/>
            <a:t>27,8%</a:t>
          </a:r>
        </a:p>
        <a:p>
          <a:endParaRPr lang="ru-RU" sz="1800" dirty="0"/>
        </a:p>
      </dgm:t>
    </dgm:pt>
    <dgm:pt modelId="{7E180444-5F86-4767-A8E6-D00F421DCE4C}" type="parTrans" cxnId="{B7A5F673-3A2B-4B06-A2D4-DDD9E0522D6E}">
      <dgm:prSet/>
      <dgm:spPr/>
      <dgm:t>
        <a:bodyPr/>
        <a:lstStyle/>
        <a:p>
          <a:endParaRPr lang="ru-RU"/>
        </a:p>
      </dgm:t>
    </dgm:pt>
    <dgm:pt modelId="{63BA00C9-8419-4EAE-97EA-DB583B85EB67}" type="sibTrans" cxnId="{B7A5F673-3A2B-4B06-A2D4-DDD9E0522D6E}">
      <dgm:prSet/>
      <dgm:spPr/>
      <dgm:t>
        <a:bodyPr/>
        <a:lstStyle/>
        <a:p>
          <a:endParaRPr lang="ru-RU"/>
        </a:p>
      </dgm:t>
    </dgm:pt>
    <dgm:pt modelId="{9C0E7645-2CD7-4498-B21C-636DEEB9640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2000" b="1" dirty="0" smtClean="0"/>
        </a:p>
        <a:p>
          <a:r>
            <a:rPr lang="ru-RU" sz="1400" b="1" dirty="0" smtClean="0"/>
            <a:t>Общее образование</a:t>
          </a:r>
        </a:p>
        <a:p>
          <a:r>
            <a:rPr lang="ru-RU" sz="1400" b="1" dirty="0" smtClean="0"/>
            <a:t>54,1%</a:t>
          </a:r>
        </a:p>
        <a:p>
          <a:endParaRPr lang="ru-RU" sz="1800" dirty="0" smtClean="0"/>
        </a:p>
        <a:p>
          <a:endParaRPr lang="ru-RU" sz="1800" dirty="0"/>
        </a:p>
      </dgm:t>
    </dgm:pt>
    <dgm:pt modelId="{216E7E62-1934-4ECF-B66D-DAFA7FB0CB39}" type="parTrans" cxnId="{9749FA28-E31C-4D0B-95F7-00EE2FF496FE}">
      <dgm:prSet/>
      <dgm:spPr/>
      <dgm:t>
        <a:bodyPr/>
        <a:lstStyle/>
        <a:p>
          <a:endParaRPr lang="ru-RU"/>
        </a:p>
      </dgm:t>
    </dgm:pt>
    <dgm:pt modelId="{3A57E3FB-525A-4C64-95A2-48B5F6235335}" type="sibTrans" cxnId="{9749FA28-E31C-4D0B-95F7-00EE2FF496FE}">
      <dgm:prSet/>
      <dgm:spPr/>
      <dgm:t>
        <a:bodyPr/>
        <a:lstStyle/>
        <a:p>
          <a:endParaRPr lang="ru-RU"/>
        </a:p>
      </dgm:t>
    </dgm:pt>
    <dgm:pt modelId="{08A59C7A-1754-473D-B3C5-46203CD2EB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endParaRPr lang="ru-RU" sz="1600" dirty="0" smtClean="0"/>
        </a:p>
        <a:p>
          <a:r>
            <a:rPr lang="ru-RU" sz="1400" b="1" dirty="0" smtClean="0"/>
            <a:t>Молодежная политика и оздоровление детей – 2,0 %</a:t>
          </a:r>
        </a:p>
        <a:p>
          <a:endParaRPr lang="ru-RU" sz="2000" dirty="0"/>
        </a:p>
      </dgm:t>
    </dgm:pt>
    <dgm:pt modelId="{CCACAD29-F0D6-4EC6-9A4C-FEA212E561D3}" type="parTrans" cxnId="{C6E28C74-832A-4C84-98C5-49A07E5F5000}">
      <dgm:prSet/>
      <dgm:spPr/>
      <dgm:t>
        <a:bodyPr/>
        <a:lstStyle/>
        <a:p>
          <a:endParaRPr lang="ru-RU"/>
        </a:p>
      </dgm:t>
    </dgm:pt>
    <dgm:pt modelId="{1FB05AF7-8771-4AFE-9780-EBA2E0018482}" type="sibTrans" cxnId="{C6E28C74-832A-4C84-98C5-49A07E5F5000}">
      <dgm:prSet/>
      <dgm:spPr/>
      <dgm:t>
        <a:bodyPr/>
        <a:lstStyle/>
        <a:p>
          <a:endParaRPr lang="ru-RU"/>
        </a:p>
      </dgm:t>
    </dgm:pt>
    <dgm:pt modelId="{0B920923-CDD0-448B-BA15-63245018FF0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chemeClr val="tx1"/>
              </a:solidFill>
            </a:rPr>
            <a:t>Другие вопросы в области   образования </a:t>
          </a:r>
        </a:p>
        <a:p>
          <a:r>
            <a:rPr lang="ru-RU" sz="1400" b="1" dirty="0" smtClean="0">
              <a:solidFill>
                <a:schemeClr val="tx1"/>
              </a:solidFill>
            </a:rPr>
            <a:t>1,8  %</a:t>
          </a:r>
        </a:p>
      </dgm:t>
    </dgm:pt>
    <dgm:pt modelId="{9F62E8B8-262A-4ADB-A169-1E688DCB8D7E}" type="parTrans" cxnId="{106B231E-7C08-4D30-A77C-EDBC9B74D6CC}">
      <dgm:prSet/>
      <dgm:spPr/>
      <dgm:t>
        <a:bodyPr/>
        <a:lstStyle/>
        <a:p>
          <a:endParaRPr lang="ru-RU"/>
        </a:p>
      </dgm:t>
    </dgm:pt>
    <dgm:pt modelId="{B70B1FF6-EF38-4D76-A816-D275EE3C58D1}" type="sibTrans" cxnId="{106B231E-7C08-4D30-A77C-EDBC9B74D6CC}">
      <dgm:prSet/>
      <dgm:spPr/>
      <dgm:t>
        <a:bodyPr/>
        <a:lstStyle/>
        <a:p>
          <a:endParaRPr lang="ru-RU"/>
        </a:p>
      </dgm:t>
    </dgm:pt>
    <dgm:pt modelId="{6D056BC1-B26D-481B-8A43-D1126EA486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Дополнительное образование детей</a:t>
          </a:r>
        </a:p>
        <a:p>
          <a:endParaRPr lang="ru-RU" sz="1400" b="1" dirty="0" smtClean="0">
            <a:solidFill>
              <a:schemeClr val="tx1"/>
            </a:solidFill>
          </a:endParaRPr>
        </a:p>
        <a:p>
          <a:r>
            <a:rPr lang="ru-RU" sz="1400" b="1" dirty="0" smtClean="0">
              <a:solidFill>
                <a:schemeClr val="tx1"/>
              </a:solidFill>
            </a:rPr>
            <a:t>14,3%</a:t>
          </a:r>
          <a:endParaRPr lang="ru-RU" sz="1400" b="1" dirty="0">
            <a:solidFill>
              <a:schemeClr val="tx1"/>
            </a:solidFill>
          </a:endParaRPr>
        </a:p>
      </dgm:t>
    </dgm:pt>
    <dgm:pt modelId="{667B9381-6398-411D-AA04-361B1AE0CA69}" type="parTrans" cxnId="{2A42BB1D-21FD-4616-B1BB-88E39FE9B4CC}">
      <dgm:prSet/>
      <dgm:spPr/>
      <dgm:t>
        <a:bodyPr/>
        <a:lstStyle/>
        <a:p>
          <a:endParaRPr lang="ru-RU"/>
        </a:p>
      </dgm:t>
    </dgm:pt>
    <dgm:pt modelId="{EAFEEB78-2D54-47CE-BED7-E8DE7445553C}" type="sibTrans" cxnId="{2A42BB1D-21FD-4616-B1BB-88E39FE9B4CC}">
      <dgm:prSet/>
      <dgm:spPr/>
      <dgm:t>
        <a:bodyPr/>
        <a:lstStyle/>
        <a:p>
          <a:endParaRPr lang="ru-RU"/>
        </a:p>
      </dgm:t>
    </dgm:pt>
    <dgm:pt modelId="{2AD8C573-BA53-4FE5-AB90-3F1965A61E13}" type="pres">
      <dgm:prSet presAssocID="{10F76E0B-4605-431D-9B7F-46CD5C1A2A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E5F77-11DF-46A0-840F-4C6CA9726928}" type="pres">
      <dgm:prSet presAssocID="{10F76E0B-4605-431D-9B7F-46CD5C1A2AD1}" presName="fgShape" presStyleLbl="fgShp" presStyleIdx="0" presStyleCnt="1" custLinFactNeighborX="337" custLinFactNeighborY="31482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D4AF0B4-2724-4281-B869-1D91473071BD}" type="pres">
      <dgm:prSet presAssocID="{10F76E0B-4605-431D-9B7F-46CD5C1A2AD1}" presName="linComp" presStyleCnt="0"/>
      <dgm:spPr/>
    </dgm:pt>
    <dgm:pt modelId="{FC30FDD3-563E-4D5E-B3AA-4A4FAED8218B}" type="pres">
      <dgm:prSet presAssocID="{8CFFE029-F3F9-4B9B-82BD-5FF267367B72}" presName="compNode" presStyleCnt="0"/>
      <dgm:spPr/>
    </dgm:pt>
    <dgm:pt modelId="{FCE68306-BFE6-4860-AEE5-0E4C1B18EA1F}" type="pres">
      <dgm:prSet presAssocID="{8CFFE029-F3F9-4B9B-82BD-5FF267367B72}" presName="bkgdShape" presStyleLbl="node1" presStyleIdx="0" presStyleCnt="5" custScaleX="307573" custLinFactNeighborX="14409"/>
      <dgm:spPr/>
      <dgm:t>
        <a:bodyPr/>
        <a:lstStyle/>
        <a:p>
          <a:endParaRPr lang="ru-RU"/>
        </a:p>
      </dgm:t>
    </dgm:pt>
    <dgm:pt modelId="{6A55F3BD-DA5C-4C2A-A458-6CB7BE022EE4}" type="pres">
      <dgm:prSet presAssocID="{8CFFE029-F3F9-4B9B-82BD-5FF267367B7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97D7-2FBF-4F46-AB40-CDAFBB3319E9}" type="pres">
      <dgm:prSet presAssocID="{8CFFE029-F3F9-4B9B-82BD-5FF267367B72}" presName="invisiNode" presStyleLbl="node1" presStyleIdx="0" presStyleCnt="5"/>
      <dgm:spPr/>
    </dgm:pt>
    <dgm:pt modelId="{D437D95F-0A4A-4664-A98B-3AE3AF1DEF66}" type="pres">
      <dgm:prSet presAssocID="{8CFFE029-F3F9-4B9B-82BD-5FF267367B72}" presName="imagNode" presStyleLbl="fgImgPlace1" presStyleIdx="0" presStyleCnt="5" custScaleX="260318" custScaleY="133688" custLinFactNeighborX="7229" custLinFactNeighborY="299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3130B02-EA17-45DE-BE2F-A927B97F2189}" type="pres">
      <dgm:prSet presAssocID="{63BA00C9-8419-4EAE-97EA-DB583B85EB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5226F8-CC6F-4AD0-8C6E-C5040D9A6060}" type="pres">
      <dgm:prSet presAssocID="{9C0E7645-2CD7-4498-B21C-636DEEB96408}" presName="compNode" presStyleCnt="0"/>
      <dgm:spPr/>
    </dgm:pt>
    <dgm:pt modelId="{A7D7ED3D-B89D-446E-9D53-5887580BBB16}" type="pres">
      <dgm:prSet presAssocID="{9C0E7645-2CD7-4498-B21C-636DEEB96408}" presName="bkgdShape" presStyleLbl="node1" presStyleIdx="1" presStyleCnt="5" custScaleX="365250" custLinFactNeighborX="9351" custLinFactNeighborY="1389"/>
      <dgm:spPr/>
      <dgm:t>
        <a:bodyPr/>
        <a:lstStyle/>
        <a:p>
          <a:endParaRPr lang="ru-RU"/>
        </a:p>
      </dgm:t>
    </dgm:pt>
    <dgm:pt modelId="{C1737467-9ADC-4C97-8A98-693AF3C1C533}" type="pres">
      <dgm:prSet presAssocID="{9C0E7645-2CD7-4498-B21C-636DEEB9640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EDAE9-F536-464B-882B-89A810DD0FC4}" type="pres">
      <dgm:prSet presAssocID="{9C0E7645-2CD7-4498-B21C-636DEEB96408}" presName="invisiNode" presStyleLbl="node1" presStyleIdx="1" presStyleCnt="5"/>
      <dgm:spPr/>
    </dgm:pt>
    <dgm:pt modelId="{8601A905-8247-4559-821C-BC9C416F3D5B}" type="pres">
      <dgm:prSet presAssocID="{9C0E7645-2CD7-4498-B21C-636DEEB96408}" presName="imagNode" presStyleLbl="fgImgPlace1" presStyleIdx="1" presStyleCnt="5" custScaleX="423854" custScaleY="135069" custLinFactNeighborX="23528" custLinFactNeighborY="3687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598E603C-AE3A-43F7-B744-B83931773FAF}" type="pres">
      <dgm:prSet presAssocID="{3A57E3FB-525A-4C64-95A2-48B5F62353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47266-1710-4518-ADAF-E3564A2A9A04}" type="pres">
      <dgm:prSet presAssocID="{6D056BC1-B26D-481B-8A43-D1126EA4860D}" presName="compNode" presStyleCnt="0"/>
      <dgm:spPr/>
    </dgm:pt>
    <dgm:pt modelId="{237657D7-3336-40A0-BF4A-11FA1B6F90AB}" type="pres">
      <dgm:prSet presAssocID="{6D056BC1-B26D-481B-8A43-D1126EA4860D}" presName="bkgdShape" presStyleLbl="node1" presStyleIdx="2" presStyleCnt="5" custScaleX="449756" custLinFactNeighborX="5179" custLinFactNeighborY="-1389"/>
      <dgm:spPr/>
      <dgm:t>
        <a:bodyPr/>
        <a:lstStyle/>
        <a:p>
          <a:endParaRPr lang="ru-RU"/>
        </a:p>
      </dgm:t>
    </dgm:pt>
    <dgm:pt modelId="{A6125644-9C9A-4FE4-A3B0-D354C02111ED}" type="pres">
      <dgm:prSet presAssocID="{6D056BC1-B26D-481B-8A43-D1126EA4860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8DB21-0059-448D-9C15-2E62675A2E02}" type="pres">
      <dgm:prSet presAssocID="{6D056BC1-B26D-481B-8A43-D1126EA4860D}" presName="invisiNode" presStyleLbl="node1" presStyleIdx="2" presStyleCnt="5"/>
      <dgm:spPr/>
    </dgm:pt>
    <dgm:pt modelId="{02489614-02CB-43C9-A230-8157C8CD711A}" type="pres">
      <dgm:prSet presAssocID="{6D056BC1-B26D-481B-8A43-D1126EA4860D}" presName="imagNode" presStyleLbl="fgImgPlace1" presStyleIdx="2" presStyleCnt="5" custScaleX="464604" custScaleY="116683" custLinFactNeighborX="-7995" custLinFactNeighborY="2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B33D20-409B-403D-AD66-4CB09F438A57}" type="pres">
      <dgm:prSet presAssocID="{EAFEEB78-2D54-47CE-BED7-E8DE744555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D1C5F2-8BEB-43E6-8393-569CFA7016D0}" type="pres">
      <dgm:prSet presAssocID="{08A59C7A-1754-473D-B3C5-46203CD2EB52}" presName="compNode" presStyleCnt="0"/>
      <dgm:spPr/>
    </dgm:pt>
    <dgm:pt modelId="{B5D3211E-0DEA-4AA4-B7F8-2AE0F9AD268F}" type="pres">
      <dgm:prSet presAssocID="{08A59C7A-1754-473D-B3C5-46203CD2EB52}" presName="bkgdShape" presStyleLbl="node1" presStyleIdx="3" presStyleCnt="5" custScaleX="501012" custLinFactNeighborX="10669" custLinFactNeighborY="-8"/>
      <dgm:spPr/>
      <dgm:t>
        <a:bodyPr/>
        <a:lstStyle/>
        <a:p>
          <a:endParaRPr lang="ru-RU"/>
        </a:p>
      </dgm:t>
    </dgm:pt>
    <dgm:pt modelId="{3EC69BCF-4A70-4C8D-8DA5-FAB55B84E979}" type="pres">
      <dgm:prSet presAssocID="{08A59C7A-1754-473D-B3C5-46203CD2EB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502AE-830B-493F-992D-9B38780F8CA7}" type="pres">
      <dgm:prSet presAssocID="{08A59C7A-1754-473D-B3C5-46203CD2EB52}" presName="invisiNode" presStyleLbl="node1" presStyleIdx="3" presStyleCnt="5"/>
      <dgm:spPr/>
    </dgm:pt>
    <dgm:pt modelId="{5AB200BF-F039-49C0-9320-2BAF7026B820}" type="pres">
      <dgm:prSet presAssocID="{08A59C7A-1754-473D-B3C5-46203CD2EB52}" presName="imagNode" presStyleLbl="fgImgPlace1" presStyleIdx="3" presStyleCnt="5" custScaleX="453576" custScaleY="136138" custLinFactNeighborX="-9017" custLinFactNeighborY="8367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9B30BFC1-5E6C-4804-94AD-262A94D81736}" type="pres">
      <dgm:prSet presAssocID="{1FB05AF7-8771-4AFE-9780-EBA2E00184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0ABA95-68BE-4E4E-9501-047997418E3D}" type="pres">
      <dgm:prSet presAssocID="{0B920923-CDD0-448B-BA15-63245018FF07}" presName="compNode" presStyleCnt="0"/>
      <dgm:spPr/>
    </dgm:pt>
    <dgm:pt modelId="{4F168F63-E26A-44EC-873B-487F9BDC3408}" type="pres">
      <dgm:prSet presAssocID="{0B920923-CDD0-448B-BA15-63245018FF07}" presName="bkgdShape" presStyleLbl="node1" presStyleIdx="4" presStyleCnt="5" custScaleX="291701" custLinFactNeighborX="64930" custLinFactNeighborY="-49"/>
      <dgm:spPr/>
      <dgm:t>
        <a:bodyPr/>
        <a:lstStyle/>
        <a:p>
          <a:endParaRPr lang="ru-RU"/>
        </a:p>
      </dgm:t>
    </dgm:pt>
    <dgm:pt modelId="{A2ED626E-8ACC-4945-B592-91E81334136A}" type="pres">
      <dgm:prSet presAssocID="{0B920923-CDD0-448B-BA15-63245018FF0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41B30-B92E-4E89-82D7-C6DAD34BE42D}" type="pres">
      <dgm:prSet presAssocID="{0B920923-CDD0-448B-BA15-63245018FF07}" presName="invisiNode" presStyleLbl="node1" presStyleIdx="4" presStyleCnt="5"/>
      <dgm:spPr/>
    </dgm:pt>
    <dgm:pt modelId="{1558E06D-C960-47B1-9B7A-D2CDA10F3849}" type="pres">
      <dgm:prSet presAssocID="{0B920923-CDD0-448B-BA15-63245018FF07}" presName="imagNode" presStyleLbl="fgImgPlace1" presStyleIdx="4" presStyleCnt="5" custScaleX="270410" custScaleY="136628" custLinFactNeighborX="2522" custLinFactNeighborY="148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</dgm:ptLst>
  <dgm:cxnLst>
    <dgm:cxn modelId="{C6E28C74-832A-4C84-98C5-49A07E5F5000}" srcId="{10F76E0B-4605-431D-9B7F-46CD5C1A2AD1}" destId="{08A59C7A-1754-473D-B3C5-46203CD2EB52}" srcOrd="3" destOrd="0" parTransId="{CCACAD29-F0D6-4EC6-9A4C-FEA212E561D3}" sibTransId="{1FB05AF7-8771-4AFE-9780-EBA2E0018482}"/>
    <dgm:cxn modelId="{08076E24-7628-492E-9FFB-E88E917C591B}" type="presOf" srcId="{9C0E7645-2CD7-4498-B21C-636DEEB96408}" destId="{C1737467-9ADC-4C97-8A98-693AF3C1C533}" srcOrd="1" destOrd="0" presId="urn:microsoft.com/office/officeart/2005/8/layout/hList7"/>
    <dgm:cxn modelId="{B2105798-9E28-47D5-99CA-07D4A8980ED1}" type="presOf" srcId="{6D056BC1-B26D-481B-8A43-D1126EA4860D}" destId="{237657D7-3336-40A0-BF4A-11FA1B6F90AB}" srcOrd="0" destOrd="0" presId="urn:microsoft.com/office/officeart/2005/8/layout/hList7"/>
    <dgm:cxn modelId="{2A42BB1D-21FD-4616-B1BB-88E39FE9B4CC}" srcId="{10F76E0B-4605-431D-9B7F-46CD5C1A2AD1}" destId="{6D056BC1-B26D-481B-8A43-D1126EA4860D}" srcOrd="2" destOrd="0" parTransId="{667B9381-6398-411D-AA04-361B1AE0CA69}" sibTransId="{EAFEEB78-2D54-47CE-BED7-E8DE7445553C}"/>
    <dgm:cxn modelId="{793E5164-A1E8-460D-B630-367F183E528E}" type="presOf" srcId="{08A59C7A-1754-473D-B3C5-46203CD2EB52}" destId="{B5D3211E-0DEA-4AA4-B7F8-2AE0F9AD268F}" srcOrd="0" destOrd="0" presId="urn:microsoft.com/office/officeart/2005/8/layout/hList7"/>
    <dgm:cxn modelId="{27B4AA80-81B7-4FF6-BCB2-1F8A8BD25094}" type="presOf" srcId="{10F76E0B-4605-431D-9B7F-46CD5C1A2AD1}" destId="{2AD8C573-BA53-4FE5-AB90-3F1965A61E13}" srcOrd="0" destOrd="0" presId="urn:microsoft.com/office/officeart/2005/8/layout/hList7"/>
    <dgm:cxn modelId="{106B231E-7C08-4D30-A77C-EDBC9B74D6CC}" srcId="{10F76E0B-4605-431D-9B7F-46CD5C1A2AD1}" destId="{0B920923-CDD0-448B-BA15-63245018FF07}" srcOrd="4" destOrd="0" parTransId="{9F62E8B8-262A-4ADB-A169-1E688DCB8D7E}" sibTransId="{B70B1FF6-EF38-4D76-A816-D275EE3C58D1}"/>
    <dgm:cxn modelId="{0259CA8A-5224-4A44-BFFF-73407148642A}" type="presOf" srcId="{8CFFE029-F3F9-4B9B-82BD-5FF267367B72}" destId="{FCE68306-BFE6-4860-AEE5-0E4C1B18EA1F}" srcOrd="0" destOrd="0" presId="urn:microsoft.com/office/officeart/2005/8/layout/hList7"/>
    <dgm:cxn modelId="{9C4ED14D-D0D7-49CE-9F8E-BCE4AC8F1E90}" type="presOf" srcId="{0B920923-CDD0-448B-BA15-63245018FF07}" destId="{A2ED626E-8ACC-4945-B592-91E81334136A}" srcOrd="1" destOrd="0" presId="urn:microsoft.com/office/officeart/2005/8/layout/hList7"/>
    <dgm:cxn modelId="{9F865322-3DAD-4958-AC14-9C790F643513}" type="presOf" srcId="{6D056BC1-B26D-481B-8A43-D1126EA4860D}" destId="{A6125644-9C9A-4FE4-A3B0-D354C02111ED}" srcOrd="1" destOrd="0" presId="urn:microsoft.com/office/officeart/2005/8/layout/hList7"/>
    <dgm:cxn modelId="{B7A5F673-3A2B-4B06-A2D4-DDD9E0522D6E}" srcId="{10F76E0B-4605-431D-9B7F-46CD5C1A2AD1}" destId="{8CFFE029-F3F9-4B9B-82BD-5FF267367B72}" srcOrd="0" destOrd="0" parTransId="{7E180444-5F86-4767-A8E6-D00F421DCE4C}" sibTransId="{63BA00C9-8419-4EAE-97EA-DB583B85EB67}"/>
    <dgm:cxn modelId="{04A2C8B7-7231-4BB6-9252-CF09E4FECC0A}" type="presOf" srcId="{8CFFE029-F3F9-4B9B-82BD-5FF267367B72}" destId="{6A55F3BD-DA5C-4C2A-A458-6CB7BE022EE4}" srcOrd="1" destOrd="0" presId="urn:microsoft.com/office/officeart/2005/8/layout/hList7"/>
    <dgm:cxn modelId="{A83D6758-552F-45B0-82CD-979B20142B9D}" type="presOf" srcId="{3A57E3FB-525A-4C64-95A2-48B5F6235335}" destId="{598E603C-AE3A-43F7-B744-B83931773FAF}" srcOrd="0" destOrd="0" presId="urn:microsoft.com/office/officeart/2005/8/layout/hList7"/>
    <dgm:cxn modelId="{2CAA9730-9980-4D8F-B2B0-9838CEB8B0B2}" type="presOf" srcId="{08A59C7A-1754-473D-B3C5-46203CD2EB52}" destId="{3EC69BCF-4A70-4C8D-8DA5-FAB55B84E979}" srcOrd="1" destOrd="0" presId="urn:microsoft.com/office/officeart/2005/8/layout/hList7"/>
    <dgm:cxn modelId="{6FB1D6C0-F1BA-4D5A-A120-A7CC20040899}" type="presOf" srcId="{0B920923-CDD0-448B-BA15-63245018FF07}" destId="{4F168F63-E26A-44EC-873B-487F9BDC3408}" srcOrd="0" destOrd="0" presId="urn:microsoft.com/office/officeart/2005/8/layout/hList7"/>
    <dgm:cxn modelId="{DBA3F613-F06F-42C7-99B5-276DF4CC33E8}" type="presOf" srcId="{1FB05AF7-8771-4AFE-9780-EBA2E0018482}" destId="{9B30BFC1-5E6C-4804-94AD-262A94D81736}" srcOrd="0" destOrd="0" presId="urn:microsoft.com/office/officeart/2005/8/layout/hList7"/>
    <dgm:cxn modelId="{A5D88AA3-4F29-4502-AB78-9DB91A6D0981}" type="presOf" srcId="{63BA00C9-8419-4EAE-97EA-DB583B85EB67}" destId="{23130B02-EA17-45DE-BE2F-A927B97F2189}" srcOrd="0" destOrd="0" presId="urn:microsoft.com/office/officeart/2005/8/layout/hList7"/>
    <dgm:cxn modelId="{D35906C4-CC54-4FC9-BAAE-CC3E6373A5F9}" type="presOf" srcId="{9C0E7645-2CD7-4498-B21C-636DEEB96408}" destId="{A7D7ED3D-B89D-446E-9D53-5887580BBB16}" srcOrd="0" destOrd="0" presId="urn:microsoft.com/office/officeart/2005/8/layout/hList7"/>
    <dgm:cxn modelId="{9749FA28-E31C-4D0B-95F7-00EE2FF496FE}" srcId="{10F76E0B-4605-431D-9B7F-46CD5C1A2AD1}" destId="{9C0E7645-2CD7-4498-B21C-636DEEB96408}" srcOrd="1" destOrd="0" parTransId="{216E7E62-1934-4ECF-B66D-DAFA7FB0CB39}" sibTransId="{3A57E3FB-525A-4C64-95A2-48B5F6235335}"/>
    <dgm:cxn modelId="{1DAEF9DB-024D-4739-A962-902DDC0925EB}" type="presOf" srcId="{EAFEEB78-2D54-47CE-BED7-E8DE7445553C}" destId="{C2B33D20-409B-403D-AD66-4CB09F438A57}" srcOrd="0" destOrd="0" presId="urn:microsoft.com/office/officeart/2005/8/layout/hList7"/>
    <dgm:cxn modelId="{2B7CBEED-1611-470C-8D12-507FB71A68A1}" type="presParOf" srcId="{2AD8C573-BA53-4FE5-AB90-3F1965A61E13}" destId="{770E5F77-11DF-46A0-840F-4C6CA9726928}" srcOrd="0" destOrd="0" presId="urn:microsoft.com/office/officeart/2005/8/layout/hList7"/>
    <dgm:cxn modelId="{745D1E9D-ACB0-4F14-8006-BF8E5F162174}" type="presParOf" srcId="{2AD8C573-BA53-4FE5-AB90-3F1965A61E13}" destId="{BD4AF0B4-2724-4281-B869-1D91473071BD}" srcOrd="1" destOrd="0" presId="urn:microsoft.com/office/officeart/2005/8/layout/hList7"/>
    <dgm:cxn modelId="{73A2A5E1-A7B4-422F-84B7-C6E417FF85A6}" type="presParOf" srcId="{BD4AF0B4-2724-4281-B869-1D91473071BD}" destId="{FC30FDD3-563E-4D5E-B3AA-4A4FAED8218B}" srcOrd="0" destOrd="0" presId="urn:microsoft.com/office/officeart/2005/8/layout/hList7"/>
    <dgm:cxn modelId="{18550CAC-77A8-4214-9B77-D5F76647D408}" type="presParOf" srcId="{FC30FDD3-563E-4D5E-B3AA-4A4FAED8218B}" destId="{FCE68306-BFE6-4860-AEE5-0E4C1B18EA1F}" srcOrd="0" destOrd="0" presId="urn:microsoft.com/office/officeart/2005/8/layout/hList7"/>
    <dgm:cxn modelId="{C17C333D-92F6-4A77-8123-7E6A2CBF38B1}" type="presParOf" srcId="{FC30FDD3-563E-4D5E-B3AA-4A4FAED8218B}" destId="{6A55F3BD-DA5C-4C2A-A458-6CB7BE022EE4}" srcOrd="1" destOrd="0" presId="urn:microsoft.com/office/officeart/2005/8/layout/hList7"/>
    <dgm:cxn modelId="{4F888776-B159-4FBA-986D-DB1015E0A155}" type="presParOf" srcId="{FC30FDD3-563E-4D5E-B3AA-4A4FAED8218B}" destId="{4DF797D7-2FBF-4F46-AB40-CDAFBB3319E9}" srcOrd="2" destOrd="0" presId="urn:microsoft.com/office/officeart/2005/8/layout/hList7"/>
    <dgm:cxn modelId="{B54747E8-5953-4313-AB0E-3E8AB1B5403D}" type="presParOf" srcId="{FC30FDD3-563E-4D5E-B3AA-4A4FAED8218B}" destId="{D437D95F-0A4A-4664-A98B-3AE3AF1DEF66}" srcOrd="3" destOrd="0" presId="urn:microsoft.com/office/officeart/2005/8/layout/hList7"/>
    <dgm:cxn modelId="{E55C3B95-399D-4EE8-8498-C43670975544}" type="presParOf" srcId="{BD4AF0B4-2724-4281-B869-1D91473071BD}" destId="{23130B02-EA17-45DE-BE2F-A927B97F2189}" srcOrd="1" destOrd="0" presId="urn:microsoft.com/office/officeart/2005/8/layout/hList7"/>
    <dgm:cxn modelId="{3C92DCD2-3AE1-46A4-932C-0E50299EA50B}" type="presParOf" srcId="{BD4AF0B4-2724-4281-B869-1D91473071BD}" destId="{725226F8-CC6F-4AD0-8C6E-C5040D9A6060}" srcOrd="2" destOrd="0" presId="urn:microsoft.com/office/officeart/2005/8/layout/hList7"/>
    <dgm:cxn modelId="{AAC803DD-D701-4701-9D0D-00F1D1536286}" type="presParOf" srcId="{725226F8-CC6F-4AD0-8C6E-C5040D9A6060}" destId="{A7D7ED3D-B89D-446E-9D53-5887580BBB16}" srcOrd="0" destOrd="0" presId="urn:microsoft.com/office/officeart/2005/8/layout/hList7"/>
    <dgm:cxn modelId="{9A18272B-6C91-46AB-A4FD-E5728B74121C}" type="presParOf" srcId="{725226F8-CC6F-4AD0-8C6E-C5040D9A6060}" destId="{C1737467-9ADC-4C97-8A98-693AF3C1C533}" srcOrd="1" destOrd="0" presId="urn:microsoft.com/office/officeart/2005/8/layout/hList7"/>
    <dgm:cxn modelId="{9213CC20-1806-4E59-BE5B-12C5E39144A8}" type="presParOf" srcId="{725226F8-CC6F-4AD0-8C6E-C5040D9A6060}" destId="{83BEDAE9-F536-464B-882B-89A810DD0FC4}" srcOrd="2" destOrd="0" presId="urn:microsoft.com/office/officeart/2005/8/layout/hList7"/>
    <dgm:cxn modelId="{BB913C71-E5E1-4F31-B2F3-2F3787F9C0DC}" type="presParOf" srcId="{725226F8-CC6F-4AD0-8C6E-C5040D9A6060}" destId="{8601A905-8247-4559-821C-BC9C416F3D5B}" srcOrd="3" destOrd="0" presId="urn:microsoft.com/office/officeart/2005/8/layout/hList7"/>
    <dgm:cxn modelId="{9B9166C1-E2D3-4454-8C12-C3890F322788}" type="presParOf" srcId="{BD4AF0B4-2724-4281-B869-1D91473071BD}" destId="{598E603C-AE3A-43F7-B744-B83931773FAF}" srcOrd="3" destOrd="0" presId="urn:microsoft.com/office/officeart/2005/8/layout/hList7"/>
    <dgm:cxn modelId="{C876E4D3-8142-47E1-8DF7-4976C7B7C057}" type="presParOf" srcId="{BD4AF0B4-2724-4281-B869-1D91473071BD}" destId="{56F47266-1710-4518-ADAF-E3564A2A9A04}" srcOrd="4" destOrd="0" presId="urn:microsoft.com/office/officeart/2005/8/layout/hList7"/>
    <dgm:cxn modelId="{E2C4B4F2-F643-4C02-AAD1-9D75548BAF74}" type="presParOf" srcId="{56F47266-1710-4518-ADAF-E3564A2A9A04}" destId="{237657D7-3336-40A0-BF4A-11FA1B6F90AB}" srcOrd="0" destOrd="0" presId="urn:microsoft.com/office/officeart/2005/8/layout/hList7"/>
    <dgm:cxn modelId="{610A10A3-2EF7-472A-AFF0-512D6BC58E0B}" type="presParOf" srcId="{56F47266-1710-4518-ADAF-E3564A2A9A04}" destId="{A6125644-9C9A-4FE4-A3B0-D354C02111ED}" srcOrd="1" destOrd="0" presId="urn:microsoft.com/office/officeart/2005/8/layout/hList7"/>
    <dgm:cxn modelId="{BED99CAF-3FF9-41BC-BE09-A19629BA9968}" type="presParOf" srcId="{56F47266-1710-4518-ADAF-E3564A2A9A04}" destId="{DBE8DB21-0059-448D-9C15-2E62675A2E02}" srcOrd="2" destOrd="0" presId="urn:microsoft.com/office/officeart/2005/8/layout/hList7"/>
    <dgm:cxn modelId="{D2AB39A8-A1DE-4717-83A3-E934078CDECC}" type="presParOf" srcId="{56F47266-1710-4518-ADAF-E3564A2A9A04}" destId="{02489614-02CB-43C9-A230-8157C8CD711A}" srcOrd="3" destOrd="0" presId="urn:microsoft.com/office/officeart/2005/8/layout/hList7"/>
    <dgm:cxn modelId="{84AF2FE4-1C8E-4814-966F-D1CFED04D422}" type="presParOf" srcId="{BD4AF0B4-2724-4281-B869-1D91473071BD}" destId="{C2B33D20-409B-403D-AD66-4CB09F438A57}" srcOrd="5" destOrd="0" presId="urn:microsoft.com/office/officeart/2005/8/layout/hList7"/>
    <dgm:cxn modelId="{96FCDDB6-79A4-42EB-AACC-AA91365E8B0B}" type="presParOf" srcId="{BD4AF0B4-2724-4281-B869-1D91473071BD}" destId="{86D1C5F2-8BEB-43E6-8393-569CFA7016D0}" srcOrd="6" destOrd="0" presId="urn:microsoft.com/office/officeart/2005/8/layout/hList7"/>
    <dgm:cxn modelId="{15989ADE-B8E7-4CC7-AFFD-16C5F959355F}" type="presParOf" srcId="{86D1C5F2-8BEB-43E6-8393-569CFA7016D0}" destId="{B5D3211E-0DEA-4AA4-B7F8-2AE0F9AD268F}" srcOrd="0" destOrd="0" presId="urn:microsoft.com/office/officeart/2005/8/layout/hList7"/>
    <dgm:cxn modelId="{0720E8F5-E950-49C8-B07C-8F2AEF576A3F}" type="presParOf" srcId="{86D1C5F2-8BEB-43E6-8393-569CFA7016D0}" destId="{3EC69BCF-4A70-4C8D-8DA5-FAB55B84E979}" srcOrd="1" destOrd="0" presId="urn:microsoft.com/office/officeart/2005/8/layout/hList7"/>
    <dgm:cxn modelId="{F345FCF2-F9E7-4919-A76C-E46B908E1B6A}" type="presParOf" srcId="{86D1C5F2-8BEB-43E6-8393-569CFA7016D0}" destId="{2A7502AE-830B-493F-992D-9B38780F8CA7}" srcOrd="2" destOrd="0" presId="urn:microsoft.com/office/officeart/2005/8/layout/hList7"/>
    <dgm:cxn modelId="{52E0438F-631D-4768-ACC8-D42CFBB38982}" type="presParOf" srcId="{86D1C5F2-8BEB-43E6-8393-569CFA7016D0}" destId="{5AB200BF-F039-49C0-9320-2BAF7026B820}" srcOrd="3" destOrd="0" presId="urn:microsoft.com/office/officeart/2005/8/layout/hList7"/>
    <dgm:cxn modelId="{C37E2B89-BC07-4837-B533-712693EEC56B}" type="presParOf" srcId="{BD4AF0B4-2724-4281-B869-1D91473071BD}" destId="{9B30BFC1-5E6C-4804-94AD-262A94D81736}" srcOrd="7" destOrd="0" presId="urn:microsoft.com/office/officeart/2005/8/layout/hList7"/>
    <dgm:cxn modelId="{28E67560-301F-43C2-9D59-C74577070070}" type="presParOf" srcId="{BD4AF0B4-2724-4281-B869-1D91473071BD}" destId="{0C0ABA95-68BE-4E4E-9501-047997418E3D}" srcOrd="8" destOrd="0" presId="urn:microsoft.com/office/officeart/2005/8/layout/hList7"/>
    <dgm:cxn modelId="{6B31CACC-07F1-44EE-8D6F-DE2E12628DB3}" type="presParOf" srcId="{0C0ABA95-68BE-4E4E-9501-047997418E3D}" destId="{4F168F63-E26A-44EC-873B-487F9BDC3408}" srcOrd="0" destOrd="0" presId="urn:microsoft.com/office/officeart/2005/8/layout/hList7"/>
    <dgm:cxn modelId="{1560C469-FB10-48ED-805F-B47086CA4AF3}" type="presParOf" srcId="{0C0ABA95-68BE-4E4E-9501-047997418E3D}" destId="{A2ED626E-8ACC-4945-B592-91E81334136A}" srcOrd="1" destOrd="0" presId="urn:microsoft.com/office/officeart/2005/8/layout/hList7"/>
    <dgm:cxn modelId="{93FB28EA-7B2A-40BB-8A86-77FC0BB9BC94}" type="presParOf" srcId="{0C0ABA95-68BE-4E4E-9501-047997418E3D}" destId="{1F241B30-B92E-4E89-82D7-C6DAD34BE42D}" srcOrd="2" destOrd="0" presId="urn:microsoft.com/office/officeart/2005/8/layout/hList7"/>
    <dgm:cxn modelId="{E171C494-3D71-457B-923B-6F0C1538004A}" type="presParOf" srcId="{0C0ABA95-68BE-4E4E-9501-047997418E3D}" destId="{1558E06D-C960-47B1-9B7A-D2CDA10F3849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 smtClean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 smtClean="0"/>
            <a:t>Мероприятия в области</a:t>
          </a:r>
        </a:p>
        <a:p>
          <a:pPr algn="ctr"/>
          <a:r>
            <a:rPr lang="ru-RU" sz="1600" b="1" baseline="0" dirty="0" smtClean="0"/>
            <a:t> жилищного хозяйства  </a:t>
          </a:r>
        </a:p>
        <a:p>
          <a:pPr algn="ctr"/>
          <a:r>
            <a:rPr lang="ru-RU" sz="1600" b="1" baseline="0" dirty="0" smtClean="0"/>
            <a:t>24,7 %</a:t>
          </a:r>
          <a:endParaRPr lang="ru-RU" sz="1600" b="1" baseline="0" dirty="0"/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 smtClean="0"/>
            <a:t>Мероприятия в области коммунального хозяйства 40,7 %</a:t>
          </a:r>
          <a:endParaRPr lang="ru-RU" sz="1600" b="1" baseline="0" dirty="0"/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 smtClean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 smtClean="0">
              <a:solidFill>
                <a:schemeClr val="tx1"/>
              </a:solidFill>
            </a:rPr>
            <a:t>33,7%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Другие вопросы в области ЖКХ </a:t>
          </a:r>
        </a:p>
        <a:p>
          <a:r>
            <a:rPr lang="ru-RU" sz="1600" b="1" dirty="0" smtClean="0"/>
            <a:t>0,9 %</a:t>
          </a:r>
          <a:endParaRPr lang="ru-RU" sz="1600" b="1" dirty="0"/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  <dgm:t>
        <a:bodyPr/>
        <a:lstStyle/>
        <a:p>
          <a:endParaRPr lang="ru-RU"/>
        </a:p>
      </dgm:t>
    </dgm:pt>
    <dgm:pt modelId="{89914B90-9694-4787-8D04-DC3FFA5DAB3D}" type="pres">
      <dgm:prSet presAssocID="{B17B1B2B-17AF-4814-8940-715F9B86536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94868C6-7D6F-421D-AAFC-AABB7C38A443}" type="pres">
      <dgm:prSet presAssocID="{B17B1B2B-17AF-4814-8940-715F9B86536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86704" custRadScaleInc="-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44983-02DA-4E02-A0B7-8166FBECF753}" type="pres">
      <dgm:prSet presAssocID="{7A6E36A0-A6E1-4697-8D86-AB018A3C567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25574FB-C664-42EC-8E0F-E29BEA2B9EA1}" type="pres">
      <dgm:prSet presAssocID="{7A6E36A0-A6E1-4697-8D86-AB018A3C567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FDAE7-E03B-41F8-B20B-173D8D679262}" type="pres">
      <dgm:prSet presAssocID="{6BB75452-7382-4A31-AD57-4B0BB117B7B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2234AD4-481B-468F-91DF-9726466C3909}" type="pres">
      <dgm:prSet presAssocID="{6BB75452-7382-4A31-AD57-4B0BB117B7B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4D439E6-BE96-4B51-9572-B083C3081BEC}" type="pres">
      <dgm:prSet presAssocID="{8C29D6EA-0946-4F89-A4BF-2CB888FA3D08}" presName="node" presStyleLbl="node1" presStyleIdx="2" presStyleCnt="4" custScaleX="177408" custScaleY="182568" custRadScaleRad="152680" custRadScaleInc="17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3B58D-C81C-4FB0-AF09-E955EF11A426}" type="pres">
      <dgm:prSet presAssocID="{6F587A8F-3927-4107-B182-9EF2A6D00BA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C037878-2894-4AB1-9772-BBFB05278E37}" type="pres">
      <dgm:prSet presAssocID="{6F587A8F-3927-4107-B182-9EF2A6D00BA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499CFC4-3DA7-4CF5-A363-4EEE15B449F5}" type="pres">
      <dgm:prSet presAssocID="{6A9AAD20-366C-4770-836E-9951F145CCB8}" presName="node" presStyleLbl="node1" presStyleIdx="3" presStyleCnt="4" custScaleX="223332" custRadScaleRad="110576" custRadScaleInc="-18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71F73E65-C61E-4516-BFB3-8EC6A81F3444}" type="presOf" srcId="{6BB75452-7382-4A31-AD57-4B0BB117B7B4}" destId="{F2234AD4-481B-468F-91DF-9726466C3909}" srcOrd="1" destOrd="0" presId="urn:microsoft.com/office/officeart/2005/8/layout/radial5"/>
    <dgm:cxn modelId="{B09CCDA4-EF49-4D53-A1DA-E6708BC03AAC}" type="presOf" srcId="{FC8305A6-E9E0-46D0-8E11-FEF2B28FF5C5}" destId="{C4E16FDF-A00A-46EF-919C-88A7AEE0D482}" srcOrd="0" destOrd="0" presId="urn:microsoft.com/office/officeart/2005/8/layout/radial5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5EC5DC92-B103-495D-B07E-36EB49CE9904}" type="presOf" srcId="{B17B1B2B-17AF-4814-8940-715F9B86536C}" destId="{F94868C6-7D6F-421D-AAFC-AABB7C38A443}" srcOrd="1" destOrd="0" presId="urn:microsoft.com/office/officeart/2005/8/layout/radial5"/>
    <dgm:cxn modelId="{8772E975-A2D3-4E97-AE44-C5907A760507}" type="presOf" srcId="{AE29DFA1-BF4B-4FD0-9CCB-DFEEC2D7E506}" destId="{2550CC62-F452-4A1D-88DD-67878C89B4EA}" srcOrd="0" destOrd="0" presId="urn:microsoft.com/office/officeart/2005/8/layout/radial5"/>
    <dgm:cxn modelId="{E10F6258-B362-4943-9834-EE77CCF52238}" type="presOf" srcId="{311D3392-190B-42B4-8434-05FA8C9A8899}" destId="{C03A8C22-0F0D-4918-9651-775401A6E4F0}" srcOrd="0" destOrd="1" presId="urn:microsoft.com/office/officeart/2005/8/layout/radial5"/>
    <dgm:cxn modelId="{FCEA5F32-7398-4CD6-9199-F84752A7D358}" type="presOf" srcId="{7B87C6A4-EE2A-48FC-92B0-A0FD0699DC38}" destId="{C03A8C22-0F0D-4918-9651-775401A6E4F0}" srcOrd="0" destOrd="0" presId="urn:microsoft.com/office/officeart/2005/8/layout/radial5"/>
    <dgm:cxn modelId="{DFFFDD6D-331C-459C-9F15-6AA1326219B1}" type="presOf" srcId="{6A9AAD20-366C-4770-836E-9951F145CCB8}" destId="{9499CFC4-3DA7-4CF5-A363-4EEE15B449F5}" srcOrd="0" destOrd="0" presId="urn:microsoft.com/office/officeart/2005/8/layout/radial5"/>
    <dgm:cxn modelId="{C9374EA1-9DD7-48E6-8AD0-1570503AE37B}" type="presOf" srcId="{7A6E36A0-A6E1-4697-8D86-AB018A3C5679}" destId="{72B44983-02DA-4E02-A0B7-8166FBECF753}" srcOrd="0" destOrd="0" presId="urn:microsoft.com/office/officeart/2005/8/layout/radial5"/>
    <dgm:cxn modelId="{C42B1E24-A8B5-4999-ADF0-C5BC712C6A93}" type="presOf" srcId="{6F587A8F-3927-4107-B182-9EF2A6D00BA3}" destId="{09C3B58D-C81C-4FB0-AF09-E955EF11A426}" srcOrd="0" destOrd="0" presId="urn:microsoft.com/office/officeart/2005/8/layout/radial5"/>
    <dgm:cxn modelId="{8E0D1BF2-9FFA-4038-A06D-FA4C84C0F308}" type="presOf" srcId="{B17B1B2B-17AF-4814-8940-715F9B86536C}" destId="{89914B90-9694-4787-8D04-DC3FFA5DAB3D}" srcOrd="0" destOrd="0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2CFAFA1-4C83-478D-B6D9-76F94E37599C}" type="presOf" srcId="{8C29D6EA-0946-4F89-A4BF-2CB888FA3D08}" destId="{F4D439E6-BE96-4B51-9572-B083C3081BEC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534DE0A4-E763-49CC-A8F3-FDA705B1C1B9}" type="presOf" srcId="{6BB75452-7382-4A31-AD57-4B0BB117B7B4}" destId="{AC0FDAE7-E03B-41F8-B20B-173D8D679262}" srcOrd="0" destOrd="0" presId="urn:microsoft.com/office/officeart/2005/8/layout/radial5"/>
    <dgm:cxn modelId="{678E9833-6733-472C-99EB-7606069493DE}" type="presOf" srcId="{6F587A8F-3927-4107-B182-9EF2A6D00BA3}" destId="{AC037878-2894-4AB1-9772-BBFB05278E37}" srcOrd="1" destOrd="0" presId="urn:microsoft.com/office/officeart/2005/8/layout/radial5"/>
    <dgm:cxn modelId="{DD34DB61-B4ED-4A48-A267-E6CD9FBF0488}" type="presOf" srcId="{7262A075-8147-4969-A52D-C17C4DA910C5}" destId="{FBFAE5C4-FC8E-4CF7-9479-0803FDFF1C28}" srcOrd="0" destOrd="0" presId="urn:microsoft.com/office/officeart/2005/8/layout/radial5"/>
    <dgm:cxn modelId="{607D349F-DA45-4DE5-9417-6751022B6847}" type="presOf" srcId="{7A6E36A0-A6E1-4697-8D86-AB018A3C5679}" destId="{025574FB-C664-42EC-8E0F-E29BEA2B9EA1}" srcOrd="1" destOrd="0" presId="urn:microsoft.com/office/officeart/2005/8/layout/radial5"/>
    <dgm:cxn modelId="{1F8F2720-3591-4093-BEDB-C4AFF9EE7C86}" type="presParOf" srcId="{C4E16FDF-A00A-46EF-919C-88A7AEE0D482}" destId="{FBFAE5C4-FC8E-4CF7-9479-0803FDFF1C28}" srcOrd="0" destOrd="0" presId="urn:microsoft.com/office/officeart/2005/8/layout/radial5"/>
    <dgm:cxn modelId="{6BDE6CEE-607B-4D07-AE87-EA8755D3AF3B}" type="presParOf" srcId="{C4E16FDF-A00A-46EF-919C-88A7AEE0D482}" destId="{89914B90-9694-4787-8D04-DC3FFA5DAB3D}" srcOrd="1" destOrd="0" presId="urn:microsoft.com/office/officeart/2005/8/layout/radial5"/>
    <dgm:cxn modelId="{126DE645-0261-4E39-A962-A9C00F8786AD}" type="presParOf" srcId="{89914B90-9694-4787-8D04-DC3FFA5DAB3D}" destId="{F94868C6-7D6F-421D-AAFC-AABB7C38A443}" srcOrd="0" destOrd="0" presId="urn:microsoft.com/office/officeart/2005/8/layout/radial5"/>
    <dgm:cxn modelId="{526488FC-6EAF-4F9D-BF0C-3600E8426BF4}" type="presParOf" srcId="{C4E16FDF-A00A-46EF-919C-88A7AEE0D482}" destId="{C03A8C22-0F0D-4918-9651-775401A6E4F0}" srcOrd="2" destOrd="0" presId="urn:microsoft.com/office/officeart/2005/8/layout/radial5"/>
    <dgm:cxn modelId="{10560127-F19B-4E21-904D-D0786877CDA1}" type="presParOf" srcId="{C4E16FDF-A00A-46EF-919C-88A7AEE0D482}" destId="{72B44983-02DA-4E02-A0B7-8166FBECF753}" srcOrd="3" destOrd="0" presId="urn:microsoft.com/office/officeart/2005/8/layout/radial5"/>
    <dgm:cxn modelId="{117DFAA8-E927-4C8F-9428-5B92109C1551}" type="presParOf" srcId="{72B44983-02DA-4E02-A0B7-8166FBECF753}" destId="{025574FB-C664-42EC-8E0F-E29BEA2B9EA1}" srcOrd="0" destOrd="0" presId="urn:microsoft.com/office/officeart/2005/8/layout/radial5"/>
    <dgm:cxn modelId="{6C5BAB12-8351-47AF-9786-64103CCBA6DD}" type="presParOf" srcId="{C4E16FDF-A00A-46EF-919C-88A7AEE0D482}" destId="{2550CC62-F452-4A1D-88DD-67878C89B4EA}" srcOrd="4" destOrd="0" presId="urn:microsoft.com/office/officeart/2005/8/layout/radial5"/>
    <dgm:cxn modelId="{2C4A5054-72C5-4091-803F-260B27C89FB0}" type="presParOf" srcId="{C4E16FDF-A00A-46EF-919C-88A7AEE0D482}" destId="{AC0FDAE7-E03B-41F8-B20B-173D8D679262}" srcOrd="5" destOrd="0" presId="urn:microsoft.com/office/officeart/2005/8/layout/radial5"/>
    <dgm:cxn modelId="{E0F6AA5F-42C2-4A8E-9A61-282B20C4F989}" type="presParOf" srcId="{AC0FDAE7-E03B-41F8-B20B-173D8D679262}" destId="{F2234AD4-481B-468F-91DF-9726466C3909}" srcOrd="0" destOrd="0" presId="urn:microsoft.com/office/officeart/2005/8/layout/radial5"/>
    <dgm:cxn modelId="{581565E5-5933-4E37-A0B1-7319E442513E}" type="presParOf" srcId="{C4E16FDF-A00A-46EF-919C-88A7AEE0D482}" destId="{F4D439E6-BE96-4B51-9572-B083C3081BEC}" srcOrd="6" destOrd="0" presId="urn:microsoft.com/office/officeart/2005/8/layout/radial5"/>
    <dgm:cxn modelId="{BC4E1B81-4826-4920-A8D6-B1BB77EC9972}" type="presParOf" srcId="{C4E16FDF-A00A-46EF-919C-88A7AEE0D482}" destId="{09C3B58D-C81C-4FB0-AF09-E955EF11A426}" srcOrd="7" destOrd="0" presId="urn:microsoft.com/office/officeart/2005/8/layout/radial5"/>
    <dgm:cxn modelId="{A88F0CF5-43A0-4345-A290-2BF4F92C79C7}" type="presParOf" srcId="{09C3B58D-C81C-4FB0-AF09-E955EF11A426}" destId="{AC037878-2894-4AB1-9772-BBFB05278E37}" srcOrd="0" destOrd="0" presId="urn:microsoft.com/office/officeart/2005/8/layout/radial5"/>
    <dgm:cxn modelId="{5B811C1D-9B8E-45A9-B2AC-C037C9D2B30F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/>
            <a:t>Предоставление субсидий на компенсацию выпадающих доходов  при предоставлении услуги нецентрализованного холодного водоснабжения в п. Восточный -793,3 тысяч рублей</a:t>
          </a:r>
          <a:endParaRPr lang="ru-RU" sz="1800" b="0" i="1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05CBE8A5-CE21-48F5-84C8-3C5A0587B78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Капитальный ремонт тепловых, водопроводных, канализационных сетей в </a:t>
          </a:r>
          <a:r>
            <a:rPr lang="ru-RU" dirty="0" err="1" smtClean="0"/>
            <a:t>Сосьвинском</a:t>
          </a:r>
          <a:r>
            <a:rPr lang="ru-RU" dirty="0" smtClean="0"/>
            <a:t> городском округе -1498,3 тысяч рублей</a:t>
          </a:r>
          <a:endParaRPr lang="ru-RU" dirty="0"/>
        </a:p>
      </dgm:t>
    </dgm:pt>
    <dgm:pt modelId="{AEA90558-A5B4-4A71-949F-1946377AAD2F}" type="parTrans" cxnId="{05F13F63-F811-4883-862D-0B3B1C4F670E}">
      <dgm:prSet/>
      <dgm:spPr/>
      <dgm:t>
        <a:bodyPr/>
        <a:lstStyle/>
        <a:p>
          <a:endParaRPr lang="ru-RU"/>
        </a:p>
      </dgm:t>
    </dgm:pt>
    <dgm:pt modelId="{D530A2E8-AA61-4AC7-B9DD-E31FBDEF6B67}" type="sibTrans" cxnId="{05F13F63-F811-4883-862D-0B3B1C4F670E}">
      <dgm:prSet/>
      <dgm:spPr/>
      <dgm:t>
        <a:bodyPr/>
        <a:lstStyle/>
        <a:p>
          <a:endParaRPr lang="ru-RU"/>
        </a:p>
      </dgm:t>
    </dgm:pt>
    <dgm:pt modelId="{AE6605EC-DEC0-4B29-ACAB-85801EE617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Предоставления субсидий на компенсацию выпадающих доходов при предоставлении услуги теплоснабжения в п.Восточный -1456,0 тысяч рублей</a:t>
          </a:r>
          <a:endParaRPr lang="ru-RU" sz="1800" dirty="0"/>
        </a:p>
      </dgm:t>
    </dgm:pt>
    <dgm:pt modelId="{0AEDCD27-C40D-4F13-AC5E-289EE68F2E28}" type="parTrans" cxnId="{1A8D1C3A-51C2-489D-9380-A8174011F9FE}">
      <dgm:prSet/>
      <dgm:spPr/>
      <dgm:t>
        <a:bodyPr/>
        <a:lstStyle/>
        <a:p>
          <a:endParaRPr lang="ru-RU"/>
        </a:p>
      </dgm:t>
    </dgm:pt>
    <dgm:pt modelId="{9C41A88D-F5F0-4807-A69B-B626C0FD7FC0}" type="sibTrans" cxnId="{1A8D1C3A-51C2-489D-9380-A8174011F9FE}">
      <dgm:prSet/>
      <dgm:spPr/>
      <dgm:t>
        <a:bodyPr/>
        <a:lstStyle/>
        <a:p>
          <a:endParaRPr lang="ru-RU"/>
        </a:p>
      </dgm:t>
    </dgm:pt>
    <dgm:pt modelId="{C1EA42F8-0BBD-470F-859B-C2FBD393486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Расходы в рамках концессионного соглашения по теплоснабжению -3000,0 тысяч рублей</a:t>
          </a:r>
          <a:endParaRPr lang="ru-RU" dirty="0"/>
        </a:p>
      </dgm:t>
    </dgm:pt>
    <dgm:pt modelId="{3DEA38A1-A277-4436-905A-EBC15D71170B}" type="parTrans" cxnId="{DEC388BE-E0B1-4328-8A4C-41043F6B755D}">
      <dgm:prSet/>
      <dgm:spPr/>
      <dgm:t>
        <a:bodyPr/>
        <a:lstStyle/>
        <a:p>
          <a:endParaRPr lang="ru-RU"/>
        </a:p>
      </dgm:t>
    </dgm:pt>
    <dgm:pt modelId="{C22882DA-CD47-426D-BACE-8B62B0E7361C}" type="sibTrans" cxnId="{DEC388BE-E0B1-4328-8A4C-41043F6B755D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43688-8225-46A9-B3DA-562949D08B0E}" type="pres">
      <dgm:prSet presAssocID="{05CBE8A5-CE21-48F5-84C8-3C5A0587B788}" presName="comp" presStyleCnt="0"/>
      <dgm:spPr/>
    </dgm:pt>
    <dgm:pt modelId="{8976B577-9CDD-4FA7-9984-F78999861B10}" type="pres">
      <dgm:prSet presAssocID="{05CBE8A5-CE21-48F5-84C8-3C5A0587B788}" presName="box" presStyleLbl="node1" presStyleIdx="0" presStyleCnt="4"/>
      <dgm:spPr/>
      <dgm:t>
        <a:bodyPr/>
        <a:lstStyle/>
        <a:p>
          <a:endParaRPr lang="ru-RU"/>
        </a:p>
      </dgm:t>
    </dgm:pt>
    <dgm:pt modelId="{00DCD864-4C81-402A-847B-01BDF717A1B6}" type="pres">
      <dgm:prSet presAssocID="{05CBE8A5-CE21-48F5-84C8-3C5A0587B788}" presName="img" presStyleLbl="fgImgPlace1" presStyleIdx="0" presStyleCnt="4" custLinFactNeighborX="-1040" custLinFactNeighborY="-12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EB7FAD-6E4B-477A-8863-96A11E13C1C9}" type="pres">
      <dgm:prSet presAssocID="{05CBE8A5-CE21-48F5-84C8-3C5A0587B78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B0F-0BC7-443C-A27B-0455A1E6BEB9}" type="pres">
      <dgm:prSet presAssocID="{D530A2E8-AA61-4AC7-B9DD-E31FBDEF6B67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112772" custLinFactNeighborY="-12070"/>
      <dgm:spPr/>
      <dgm:t>
        <a:bodyPr/>
        <a:lstStyle/>
        <a:p>
          <a:endParaRPr lang="ru-RU"/>
        </a:p>
      </dgm:t>
    </dgm:pt>
    <dgm:pt modelId="{FAE7C2F1-25ED-4E3B-9997-746B0F7B9B80}" type="pres">
      <dgm:prSet presAssocID="{4D3884AC-1142-419C-B444-8689260536D6}" presName="img" presStyleLbl="fgImgPlace1" presStyleIdx="1" presStyleCnt="4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1FFE-3395-4B6B-8662-B32AF686B4A8}" type="pres">
      <dgm:prSet presAssocID="{648D9521-C4AB-48F5-9D4E-5416574B4436}" presName="spacer" presStyleCnt="0"/>
      <dgm:spPr/>
    </dgm:pt>
    <dgm:pt modelId="{9A7E6BEF-E3DB-4183-AA9C-223315FAB0B1}" type="pres">
      <dgm:prSet presAssocID="{AE6605EC-DEC0-4B29-ACAB-85801EE6172E}" presName="comp" presStyleCnt="0"/>
      <dgm:spPr/>
    </dgm:pt>
    <dgm:pt modelId="{AAEF32B3-7438-45FC-8187-59072E6DCF3E}" type="pres">
      <dgm:prSet presAssocID="{AE6605EC-DEC0-4B29-ACAB-85801EE6172E}" presName="box" presStyleLbl="node1" presStyleIdx="2" presStyleCnt="4" custScaleY="171406" custLinFactNeighborY="-16405"/>
      <dgm:spPr/>
      <dgm:t>
        <a:bodyPr/>
        <a:lstStyle/>
        <a:p>
          <a:endParaRPr lang="ru-RU"/>
        </a:p>
      </dgm:t>
    </dgm:pt>
    <dgm:pt modelId="{48350576-5886-4D2C-B657-769481A6F182}" type="pres">
      <dgm:prSet presAssocID="{AE6605EC-DEC0-4B29-ACAB-85801EE6172E}" presName="img" presStyleLbl="fgImgPlace1" presStyleIdx="2" presStyleCnt="4" custScaleY="226011" custLinFactNeighborX="-5577" custLinFactNeighborY="-192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13382B-DCF5-4EBC-8C2D-1C8E781C9D39}" type="pres">
      <dgm:prSet presAssocID="{AE6605EC-DEC0-4B29-ACAB-85801EE6172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14CC-5C2E-4B5E-B707-6D8CA3E2F6D0}" type="pres">
      <dgm:prSet presAssocID="{9C41A88D-F5F0-4807-A69B-B626C0FD7FC0}" presName="spacer" presStyleCnt="0"/>
      <dgm:spPr/>
    </dgm:pt>
    <dgm:pt modelId="{DCB55665-4380-4032-BE1E-8D011EA7F710}" type="pres">
      <dgm:prSet presAssocID="{C1EA42F8-0BBD-470F-859B-C2FBD3934863}" presName="comp" presStyleCnt="0"/>
      <dgm:spPr/>
    </dgm:pt>
    <dgm:pt modelId="{48FC3B35-DECD-461B-8A4C-5D9F01E1E741}" type="pres">
      <dgm:prSet presAssocID="{C1EA42F8-0BBD-470F-859B-C2FBD3934863}" presName="box" presStyleLbl="node1" presStyleIdx="3" presStyleCnt="4" custScaleY="145646" custLinFactNeighborX="-1672" custLinFactNeighborY="-21882"/>
      <dgm:spPr/>
      <dgm:t>
        <a:bodyPr/>
        <a:lstStyle/>
        <a:p>
          <a:endParaRPr lang="ru-RU"/>
        </a:p>
      </dgm:t>
    </dgm:pt>
    <dgm:pt modelId="{14E6F507-7039-4315-B4CD-69D3EB3C592B}" type="pres">
      <dgm:prSet presAssocID="{C1EA42F8-0BBD-470F-859B-C2FBD3934863}" presName="img" presStyleLbl="fgImgPlace1" presStyleIdx="3" presStyleCnt="4" custScaleY="17285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4F9963-5F60-48A7-AF90-1F1FE4B3EEF3}" type="pres">
      <dgm:prSet presAssocID="{C1EA42F8-0BBD-470F-859B-C2FBD39348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B4E58B-AA96-48A5-A003-2D10BB0D3590}" type="presOf" srcId="{4D3884AC-1142-419C-B444-8689260536D6}" destId="{53942E44-AD72-49FF-8AC2-1F7849A75D3E}" srcOrd="1" destOrd="0" presId="urn:microsoft.com/office/officeart/2005/8/layout/vList4"/>
    <dgm:cxn modelId="{DEC388BE-E0B1-4328-8A4C-41043F6B755D}" srcId="{78CBE113-85D9-4C23-8100-560CA64B1D2A}" destId="{C1EA42F8-0BBD-470F-859B-C2FBD3934863}" srcOrd="3" destOrd="0" parTransId="{3DEA38A1-A277-4436-905A-EBC15D71170B}" sibTransId="{C22882DA-CD47-426D-BACE-8B62B0E7361C}"/>
    <dgm:cxn modelId="{A3CA175B-CF3E-499B-B1D9-1C4A464A139B}" type="presOf" srcId="{4D3884AC-1142-419C-B444-8689260536D6}" destId="{E683F002-88E7-41F2-BBD7-E3B851FCF30C}" srcOrd="0" destOrd="0" presId="urn:microsoft.com/office/officeart/2005/8/layout/vList4"/>
    <dgm:cxn modelId="{44701FA0-63B2-4CB5-97F0-4C27D0BFE867}" type="presOf" srcId="{05CBE8A5-CE21-48F5-84C8-3C5A0587B788}" destId="{C6EB7FAD-6E4B-477A-8863-96A11E13C1C9}" srcOrd="1" destOrd="0" presId="urn:microsoft.com/office/officeart/2005/8/layout/vList4"/>
    <dgm:cxn modelId="{1A8D1C3A-51C2-489D-9380-A8174011F9FE}" srcId="{78CBE113-85D9-4C23-8100-560CA64B1D2A}" destId="{AE6605EC-DEC0-4B29-ACAB-85801EE6172E}" srcOrd="2" destOrd="0" parTransId="{0AEDCD27-C40D-4F13-AC5E-289EE68F2E28}" sibTransId="{9C41A88D-F5F0-4807-A69B-B626C0FD7FC0}"/>
    <dgm:cxn modelId="{0F326AEA-59AC-480C-B4B2-F84655DA5392}" type="presOf" srcId="{C1EA42F8-0BBD-470F-859B-C2FBD3934863}" destId="{48FC3B35-DECD-461B-8A4C-5D9F01E1E741}" srcOrd="0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05F13F63-F811-4883-862D-0B3B1C4F670E}" srcId="{78CBE113-85D9-4C23-8100-560CA64B1D2A}" destId="{05CBE8A5-CE21-48F5-84C8-3C5A0587B788}" srcOrd="0" destOrd="0" parTransId="{AEA90558-A5B4-4A71-949F-1946377AAD2F}" sibTransId="{D530A2E8-AA61-4AC7-B9DD-E31FBDEF6B67}"/>
    <dgm:cxn modelId="{E963A245-5314-4B51-AAAF-248BDE17575E}" type="presOf" srcId="{C1EA42F8-0BBD-470F-859B-C2FBD3934863}" destId="{324F9963-5F60-48A7-AF90-1F1FE4B3EEF3}" srcOrd="1" destOrd="0" presId="urn:microsoft.com/office/officeart/2005/8/layout/vList4"/>
    <dgm:cxn modelId="{A0C3AED3-C02A-44DE-9649-3701D998FB22}" type="presOf" srcId="{05CBE8A5-CE21-48F5-84C8-3C5A0587B788}" destId="{8976B577-9CDD-4FA7-9984-F78999861B10}" srcOrd="0" destOrd="0" presId="urn:microsoft.com/office/officeart/2005/8/layout/vList4"/>
    <dgm:cxn modelId="{EE6B12B9-DEA0-4DB0-B034-C751308FF55A}" type="presOf" srcId="{AE6605EC-DEC0-4B29-ACAB-85801EE6172E}" destId="{BE13382B-DCF5-4EBC-8C2D-1C8E781C9D39}" srcOrd="1" destOrd="0" presId="urn:microsoft.com/office/officeart/2005/8/layout/vList4"/>
    <dgm:cxn modelId="{8B5DFE71-7EED-4E21-A778-D6947BFE89DB}" type="presOf" srcId="{AE6605EC-DEC0-4B29-ACAB-85801EE6172E}" destId="{AAEF32B3-7438-45FC-8187-59072E6DCF3E}" srcOrd="0" destOrd="0" presId="urn:microsoft.com/office/officeart/2005/8/layout/vList4"/>
    <dgm:cxn modelId="{D1633F3C-3893-4B47-B61D-71C79C7C7F4A}" type="presOf" srcId="{78CBE113-85D9-4C23-8100-560CA64B1D2A}" destId="{005AFDEC-6B15-4D54-BF7D-B5D3AD9628BA}" srcOrd="0" destOrd="0" presId="urn:microsoft.com/office/officeart/2005/8/layout/vList4"/>
    <dgm:cxn modelId="{A158ECCF-CDC4-43BD-B8CC-1D89B79C6A9D}" type="presParOf" srcId="{005AFDEC-6B15-4D54-BF7D-B5D3AD9628BA}" destId="{E2343688-8225-46A9-B3DA-562949D08B0E}" srcOrd="0" destOrd="0" presId="urn:microsoft.com/office/officeart/2005/8/layout/vList4"/>
    <dgm:cxn modelId="{119EC102-F5C0-4FAA-8ECA-2D2019F9EDFA}" type="presParOf" srcId="{E2343688-8225-46A9-B3DA-562949D08B0E}" destId="{8976B577-9CDD-4FA7-9984-F78999861B10}" srcOrd="0" destOrd="0" presId="urn:microsoft.com/office/officeart/2005/8/layout/vList4"/>
    <dgm:cxn modelId="{87E4D078-E828-4E04-8254-5779CC5C8F8A}" type="presParOf" srcId="{E2343688-8225-46A9-B3DA-562949D08B0E}" destId="{00DCD864-4C81-402A-847B-01BDF717A1B6}" srcOrd="1" destOrd="0" presId="urn:microsoft.com/office/officeart/2005/8/layout/vList4"/>
    <dgm:cxn modelId="{0CB4B1AF-AD96-40A2-A99F-280E083C086B}" type="presParOf" srcId="{E2343688-8225-46A9-B3DA-562949D08B0E}" destId="{C6EB7FAD-6E4B-477A-8863-96A11E13C1C9}" srcOrd="2" destOrd="0" presId="urn:microsoft.com/office/officeart/2005/8/layout/vList4"/>
    <dgm:cxn modelId="{DE500162-4FDB-4C95-B929-AAD192DB5C08}" type="presParOf" srcId="{005AFDEC-6B15-4D54-BF7D-B5D3AD9628BA}" destId="{73BE2B0F-0BC7-443C-A27B-0455A1E6BEB9}" srcOrd="1" destOrd="0" presId="urn:microsoft.com/office/officeart/2005/8/layout/vList4"/>
    <dgm:cxn modelId="{CD052779-AEFC-4B4B-93B6-54052EB41771}" type="presParOf" srcId="{005AFDEC-6B15-4D54-BF7D-B5D3AD9628BA}" destId="{ED86A20B-B8A5-42C2-87E5-7417ECE7272A}" srcOrd="2" destOrd="0" presId="urn:microsoft.com/office/officeart/2005/8/layout/vList4"/>
    <dgm:cxn modelId="{A6590C47-FA2A-4E73-ACF5-13AEB0FD53C6}" type="presParOf" srcId="{ED86A20B-B8A5-42C2-87E5-7417ECE7272A}" destId="{E683F002-88E7-41F2-BBD7-E3B851FCF30C}" srcOrd="0" destOrd="0" presId="urn:microsoft.com/office/officeart/2005/8/layout/vList4"/>
    <dgm:cxn modelId="{C84D84C4-EC90-4301-975C-295CE9FA9C0C}" type="presParOf" srcId="{ED86A20B-B8A5-42C2-87E5-7417ECE7272A}" destId="{FAE7C2F1-25ED-4E3B-9997-746B0F7B9B80}" srcOrd="1" destOrd="0" presId="urn:microsoft.com/office/officeart/2005/8/layout/vList4"/>
    <dgm:cxn modelId="{DFE34B5C-0E41-4DD0-899C-4A68165AB988}" type="presParOf" srcId="{ED86A20B-B8A5-42C2-87E5-7417ECE7272A}" destId="{53942E44-AD72-49FF-8AC2-1F7849A75D3E}" srcOrd="2" destOrd="0" presId="urn:microsoft.com/office/officeart/2005/8/layout/vList4"/>
    <dgm:cxn modelId="{26C01FE9-9E13-44A5-9313-E55E37C05B4A}" type="presParOf" srcId="{005AFDEC-6B15-4D54-BF7D-B5D3AD9628BA}" destId="{DE761FFE-3395-4B6B-8662-B32AF686B4A8}" srcOrd="3" destOrd="0" presId="urn:microsoft.com/office/officeart/2005/8/layout/vList4"/>
    <dgm:cxn modelId="{0FCBC011-DAB0-42F4-A872-4CD44EA7BF88}" type="presParOf" srcId="{005AFDEC-6B15-4D54-BF7D-B5D3AD9628BA}" destId="{9A7E6BEF-E3DB-4183-AA9C-223315FAB0B1}" srcOrd="4" destOrd="0" presId="urn:microsoft.com/office/officeart/2005/8/layout/vList4"/>
    <dgm:cxn modelId="{B732CC62-94C9-4A75-901A-722910A91FF4}" type="presParOf" srcId="{9A7E6BEF-E3DB-4183-AA9C-223315FAB0B1}" destId="{AAEF32B3-7438-45FC-8187-59072E6DCF3E}" srcOrd="0" destOrd="0" presId="urn:microsoft.com/office/officeart/2005/8/layout/vList4"/>
    <dgm:cxn modelId="{0F989DE0-93BD-4857-92C8-52E01EF252B3}" type="presParOf" srcId="{9A7E6BEF-E3DB-4183-AA9C-223315FAB0B1}" destId="{48350576-5886-4D2C-B657-769481A6F182}" srcOrd="1" destOrd="0" presId="urn:microsoft.com/office/officeart/2005/8/layout/vList4"/>
    <dgm:cxn modelId="{10C876E2-BCB3-4057-810A-B299DBD64813}" type="presParOf" srcId="{9A7E6BEF-E3DB-4183-AA9C-223315FAB0B1}" destId="{BE13382B-DCF5-4EBC-8C2D-1C8E781C9D39}" srcOrd="2" destOrd="0" presId="urn:microsoft.com/office/officeart/2005/8/layout/vList4"/>
    <dgm:cxn modelId="{600F6224-A467-450C-A479-E723ADC24CB2}" type="presParOf" srcId="{005AFDEC-6B15-4D54-BF7D-B5D3AD9628BA}" destId="{22BC14CC-5C2E-4B5E-B707-6D8CA3E2F6D0}" srcOrd="5" destOrd="0" presId="urn:microsoft.com/office/officeart/2005/8/layout/vList4"/>
    <dgm:cxn modelId="{196C3C5F-0742-4180-931C-EED8721BF937}" type="presParOf" srcId="{005AFDEC-6B15-4D54-BF7D-B5D3AD9628BA}" destId="{DCB55665-4380-4032-BE1E-8D011EA7F710}" srcOrd="6" destOrd="0" presId="urn:microsoft.com/office/officeart/2005/8/layout/vList4"/>
    <dgm:cxn modelId="{D63C6548-31B5-4359-9B0A-FE7AF3BBD826}" type="presParOf" srcId="{DCB55665-4380-4032-BE1E-8D011EA7F710}" destId="{48FC3B35-DECD-461B-8A4C-5D9F01E1E741}" srcOrd="0" destOrd="0" presId="urn:microsoft.com/office/officeart/2005/8/layout/vList4"/>
    <dgm:cxn modelId="{6709EE64-3272-4F1C-ADF1-5777291EE814}" type="presParOf" srcId="{DCB55665-4380-4032-BE1E-8D011EA7F710}" destId="{14E6F507-7039-4315-B4CD-69D3EB3C592B}" srcOrd="1" destOrd="0" presId="urn:microsoft.com/office/officeart/2005/8/layout/vList4"/>
    <dgm:cxn modelId="{B7EB0812-DD6F-4398-B9EE-7978787E9546}" type="presParOf" srcId="{DCB55665-4380-4032-BE1E-8D011EA7F710}" destId="{324F9963-5F60-48A7-AF90-1F1FE4B3EEF3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 smtClean="0"/>
            <a:t> </a:t>
          </a:r>
          <a:r>
            <a:rPr lang="ru-RU" sz="2000" i="1" dirty="0" smtClean="0"/>
            <a:t>Расходы на  уличное освещение составили 5317,4 тысяч рублей или 99,7 % к годовому плану -  5333,6 тысяч рублей </a:t>
          </a:r>
          <a:endParaRPr lang="ru-RU" sz="2000" i="1" dirty="0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0" i="1" dirty="0" smtClean="0"/>
            <a:t>Расходы на озеленение  составили 200,0 тысяч рублей или  100,0 % к годовым назначениям </a:t>
          </a:r>
          <a:endParaRPr lang="ru-RU" sz="1800" b="0" i="1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i="1" dirty="0" smtClean="0"/>
            <a:t>Прочие  мероприятия по благоустройству и  содержанию дворовых территорий -  2766,8 тысяч рублей или 93,3 % к годовым назначениям -2965,5 тысяч рублей</a:t>
          </a:r>
          <a:endParaRPr lang="ru-RU" sz="1800" i="1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1" dirty="0" smtClean="0"/>
            <a:t>Расходы на организацию и содержание мест захоронения составили 76,1 тысяч рублей или  72,5 % к годовым назначениям  105,0 тысяч рублей</a:t>
          </a:r>
          <a:endParaRPr lang="ru-RU" sz="1800" b="0" i="1" dirty="0"/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93987" custLinFactNeighborX="1672" custLinFactNeighborY="-14293"/>
      <dgm:spPr/>
      <dgm:t>
        <a:bodyPr/>
        <a:lstStyle/>
        <a:p>
          <a:endParaRPr lang="ru-RU"/>
        </a:p>
      </dgm:t>
    </dgm:pt>
    <dgm:pt modelId="{7F3CDDCE-A36A-450D-9161-16EA0ECDAFCE}" type="pres">
      <dgm:prSet presAssocID="{17DE0BD9-CED1-4B8B-A765-FEFB03971C5F}" presName="img" presStyleLbl="fgImgPlace1" presStyleIdx="0" presStyleCnt="4" custScaleY="125000" custLinFactNeighborX="-322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112772" custLinFactNeighborY="-12070"/>
      <dgm:spPr/>
      <dgm:t>
        <a:bodyPr/>
        <a:lstStyle/>
        <a:p>
          <a:endParaRPr lang="ru-RU"/>
        </a:p>
      </dgm:t>
    </dgm:pt>
    <dgm:pt modelId="{FAE7C2F1-25ED-4E3B-9997-746B0F7B9B80}" type="pres">
      <dgm:prSet presAssocID="{4D3884AC-1142-419C-B444-8689260536D6}" presName="img" presStyleLbl="fgImgPlace1" presStyleIdx="1" presStyleCnt="4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4" custLinFactNeighborX="-836" custLinFactNeighborY="-35251"/>
      <dgm:spPr/>
      <dgm:t>
        <a:bodyPr/>
        <a:lstStyle/>
        <a:p>
          <a:endParaRPr lang="ru-RU"/>
        </a:p>
      </dgm:t>
    </dgm:pt>
    <dgm:pt modelId="{8C403381-B91B-473A-A88B-FE355DA7E560}" type="pres">
      <dgm:prSet presAssocID="{07D1D2EA-BB66-4683-AF11-D3D2799F3E83}" presName="img" presStyleLbl="fgImgPlace1" presStyleIdx="2" presStyleCnt="4" custLinFactNeighborX="-11813" custLinFactNeighborY="-410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2B1BE6-0614-492B-9715-EB8B39A72026}" type="pres">
      <dgm:prSet presAssocID="{07D1D2EA-BB66-4683-AF11-D3D2799F3E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155366" custLinFactNeighborY="-52667"/>
      <dgm:spPr/>
      <dgm:t>
        <a:bodyPr/>
        <a:lstStyle/>
        <a:p>
          <a:endParaRPr lang="ru-RU"/>
        </a:p>
      </dgm:t>
    </dgm:pt>
    <dgm:pt modelId="{A7BECF33-9903-4E9C-8A9C-D6A62C80C47F}" type="pres">
      <dgm:prSet presAssocID="{BF4DE1F8-E393-46A5-84C7-0751A013E89A}" presName="img" presStyleLbl="fgImgPlace1" presStyleIdx="3" presStyleCnt="4" custScaleX="100669" custScaleY="103854" custLinFactNeighborX="-7298" custLinFactNeighborY="-51440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0E02C-5E54-4F8A-AFEB-9D329E3589AB}" type="presOf" srcId="{17DE0BD9-CED1-4B8B-A765-FEFB03971C5F}" destId="{2C6B1532-3E1D-4153-81B1-1E424D9A4340}" srcOrd="0" destOrd="0" presId="urn:microsoft.com/office/officeart/2005/8/layout/vList4"/>
    <dgm:cxn modelId="{FF28F964-F64A-4167-921B-9FDC266D6E44}" type="presOf" srcId="{07D1D2EA-BB66-4683-AF11-D3D2799F3E83}" destId="{732B1BE6-0614-492B-9715-EB8B39A72026}" srcOrd="1" destOrd="0" presId="urn:microsoft.com/office/officeart/2005/8/layout/vList4"/>
    <dgm:cxn modelId="{10A3E23B-A450-4DFA-9544-6D2438BCB2E9}" type="presOf" srcId="{BF4DE1F8-E393-46A5-84C7-0751A013E89A}" destId="{9F680188-F82A-452C-B788-0205FF94DFED}" srcOrd="0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F9E0627C-58E6-41E5-A039-17F7F05A05D4}" type="presOf" srcId="{4D3884AC-1142-419C-B444-8689260536D6}" destId="{53942E44-AD72-49FF-8AC2-1F7849A75D3E}" srcOrd="1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95C4B0DC-C888-4650-B26C-2C54C9CB7AC2}" type="presOf" srcId="{BF4DE1F8-E393-46A5-84C7-0751A013E89A}" destId="{8E10F517-0E19-43E5-9B84-F01CB6E85308}" srcOrd="1" destOrd="0" presId="urn:microsoft.com/office/officeart/2005/8/layout/vList4"/>
    <dgm:cxn modelId="{BC05F1D6-3584-48E1-83F5-06531662D4E7}" type="presOf" srcId="{17DE0BD9-CED1-4B8B-A765-FEFB03971C5F}" destId="{A71A6EB5-B229-481E-808C-0B9E5AF44B2C}" srcOrd="1" destOrd="0" presId="urn:microsoft.com/office/officeart/2005/8/layout/vList4"/>
    <dgm:cxn modelId="{46E78BCC-B1DF-4F01-B978-44AB2630E2C8}" type="presOf" srcId="{07D1D2EA-BB66-4683-AF11-D3D2799F3E83}" destId="{24CA2AB0-0B83-48C6-8A80-0A4F49AB0483}" srcOrd="0" destOrd="0" presId="urn:microsoft.com/office/officeart/2005/8/layout/vList4"/>
    <dgm:cxn modelId="{2C9D8DD5-1385-46DF-8B9F-D2A6FABBDDA5}" type="presOf" srcId="{78CBE113-85D9-4C23-8100-560CA64B1D2A}" destId="{005AFDEC-6B15-4D54-BF7D-B5D3AD9628BA}" srcOrd="0" destOrd="0" presId="urn:microsoft.com/office/officeart/2005/8/layout/vList4"/>
    <dgm:cxn modelId="{E71767B7-978F-4684-8751-A292FC8004F7}" type="presOf" srcId="{4D3884AC-1142-419C-B444-8689260536D6}" destId="{E683F002-88E7-41F2-BBD7-E3B851FCF30C}" srcOrd="0" destOrd="0" presId="urn:microsoft.com/office/officeart/2005/8/layout/vList4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438F8659-080A-4BE8-AC51-6DD27FB44DF0}" type="presParOf" srcId="{005AFDEC-6B15-4D54-BF7D-B5D3AD9628BA}" destId="{50B2F8D0-BE5A-426A-AD12-F8661D025B00}" srcOrd="0" destOrd="0" presId="urn:microsoft.com/office/officeart/2005/8/layout/vList4"/>
    <dgm:cxn modelId="{C3475F08-93C5-42EF-B304-0A47D7A938F2}" type="presParOf" srcId="{50B2F8D0-BE5A-426A-AD12-F8661D025B00}" destId="{2C6B1532-3E1D-4153-81B1-1E424D9A4340}" srcOrd="0" destOrd="0" presId="urn:microsoft.com/office/officeart/2005/8/layout/vList4"/>
    <dgm:cxn modelId="{C08B66B9-F227-4D83-842C-CF86ED574D3B}" type="presParOf" srcId="{50B2F8D0-BE5A-426A-AD12-F8661D025B00}" destId="{7F3CDDCE-A36A-450D-9161-16EA0ECDAFCE}" srcOrd="1" destOrd="0" presId="urn:microsoft.com/office/officeart/2005/8/layout/vList4"/>
    <dgm:cxn modelId="{195AEA6B-499A-4B95-A575-AFA469233649}" type="presParOf" srcId="{50B2F8D0-BE5A-426A-AD12-F8661D025B00}" destId="{A71A6EB5-B229-481E-808C-0B9E5AF44B2C}" srcOrd="2" destOrd="0" presId="urn:microsoft.com/office/officeart/2005/8/layout/vList4"/>
    <dgm:cxn modelId="{24246BE3-5554-4056-BC78-51EBDCA08A93}" type="presParOf" srcId="{005AFDEC-6B15-4D54-BF7D-B5D3AD9628BA}" destId="{3E414653-A908-471E-8333-033AC2119500}" srcOrd="1" destOrd="0" presId="urn:microsoft.com/office/officeart/2005/8/layout/vList4"/>
    <dgm:cxn modelId="{1751F996-F52A-4077-8729-82E4792C87C8}" type="presParOf" srcId="{005AFDEC-6B15-4D54-BF7D-B5D3AD9628BA}" destId="{ED86A20B-B8A5-42C2-87E5-7417ECE7272A}" srcOrd="2" destOrd="0" presId="urn:microsoft.com/office/officeart/2005/8/layout/vList4"/>
    <dgm:cxn modelId="{3197C39A-44BA-49A8-9707-3C4E4497E5F5}" type="presParOf" srcId="{ED86A20B-B8A5-42C2-87E5-7417ECE7272A}" destId="{E683F002-88E7-41F2-BBD7-E3B851FCF30C}" srcOrd="0" destOrd="0" presId="urn:microsoft.com/office/officeart/2005/8/layout/vList4"/>
    <dgm:cxn modelId="{B5D1CFF0-8053-42E5-AB36-D863FFE0C8E8}" type="presParOf" srcId="{ED86A20B-B8A5-42C2-87E5-7417ECE7272A}" destId="{FAE7C2F1-25ED-4E3B-9997-746B0F7B9B80}" srcOrd="1" destOrd="0" presId="urn:microsoft.com/office/officeart/2005/8/layout/vList4"/>
    <dgm:cxn modelId="{6B69E40C-C888-4135-9885-15270BBE1566}" type="presParOf" srcId="{ED86A20B-B8A5-42C2-87E5-7417ECE7272A}" destId="{53942E44-AD72-49FF-8AC2-1F7849A75D3E}" srcOrd="2" destOrd="0" presId="urn:microsoft.com/office/officeart/2005/8/layout/vList4"/>
    <dgm:cxn modelId="{E764776E-E361-4661-97FD-A56FFF03E61C}" type="presParOf" srcId="{005AFDEC-6B15-4D54-BF7D-B5D3AD9628BA}" destId="{DE761FFE-3395-4B6B-8662-B32AF686B4A8}" srcOrd="3" destOrd="0" presId="urn:microsoft.com/office/officeart/2005/8/layout/vList4"/>
    <dgm:cxn modelId="{6804C8F1-FF45-4FC2-ADA6-829F1DD48B6A}" type="presParOf" srcId="{005AFDEC-6B15-4D54-BF7D-B5D3AD9628BA}" destId="{1F39847A-099E-4BED-982B-314C48A56F5A}" srcOrd="4" destOrd="0" presId="urn:microsoft.com/office/officeart/2005/8/layout/vList4"/>
    <dgm:cxn modelId="{9EE1D3DA-11AA-4618-A9BA-903755225AC5}" type="presParOf" srcId="{1F39847A-099E-4BED-982B-314C48A56F5A}" destId="{24CA2AB0-0B83-48C6-8A80-0A4F49AB0483}" srcOrd="0" destOrd="0" presId="urn:microsoft.com/office/officeart/2005/8/layout/vList4"/>
    <dgm:cxn modelId="{2B3B1664-1825-42F6-9BBF-4F5155A76A04}" type="presParOf" srcId="{1F39847A-099E-4BED-982B-314C48A56F5A}" destId="{8C403381-B91B-473A-A88B-FE355DA7E560}" srcOrd="1" destOrd="0" presId="urn:microsoft.com/office/officeart/2005/8/layout/vList4"/>
    <dgm:cxn modelId="{D859852B-6A18-4630-B15E-7ED38F2B8170}" type="presParOf" srcId="{1F39847A-099E-4BED-982B-314C48A56F5A}" destId="{732B1BE6-0614-492B-9715-EB8B39A72026}" srcOrd="2" destOrd="0" presId="urn:microsoft.com/office/officeart/2005/8/layout/vList4"/>
    <dgm:cxn modelId="{93045095-7C3E-4AE1-829E-1779C156E5F1}" type="presParOf" srcId="{005AFDEC-6B15-4D54-BF7D-B5D3AD9628BA}" destId="{55CF715F-12B1-4840-B7DE-1588682B9228}" srcOrd="5" destOrd="0" presId="urn:microsoft.com/office/officeart/2005/8/layout/vList4"/>
    <dgm:cxn modelId="{B5923387-A514-4624-A46A-52F1A9005E22}" type="presParOf" srcId="{005AFDEC-6B15-4D54-BF7D-B5D3AD9628BA}" destId="{52E8A37C-1236-4A29-BBCD-ED5CE287E796}" srcOrd="6" destOrd="0" presId="urn:microsoft.com/office/officeart/2005/8/layout/vList4"/>
    <dgm:cxn modelId="{00FC5865-8B02-455A-B25D-3163DA3F8276}" type="presParOf" srcId="{52E8A37C-1236-4A29-BBCD-ED5CE287E796}" destId="{9F680188-F82A-452C-B788-0205FF94DFED}" srcOrd="0" destOrd="0" presId="urn:microsoft.com/office/officeart/2005/8/layout/vList4"/>
    <dgm:cxn modelId="{407036FF-AF98-4F65-9F78-1E35230BF89B}" type="presParOf" srcId="{52E8A37C-1236-4A29-BBCD-ED5CE287E796}" destId="{A7BECF33-9903-4E9C-8A9C-D6A62C80C47F}" srcOrd="1" destOrd="0" presId="urn:microsoft.com/office/officeart/2005/8/layout/vList4"/>
    <dgm:cxn modelId="{2CF3D7EA-9865-462C-A738-017F4FF5ABDF}" type="presParOf" srcId="{52E8A37C-1236-4A29-BBCD-ED5CE287E796}" destId="{8E10F517-0E19-43E5-9B84-F01CB6E85308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 smtClean="0"/>
            <a:t>Расходы, предусмотренные за счет средств дорожного фонда произведены в сумме </a:t>
          </a:r>
          <a:r>
            <a:rPr lang="ru-RU" sz="1600" b="1" i="1" dirty="0" smtClean="0"/>
            <a:t>41 124,8 тысяч рублей </a:t>
          </a:r>
          <a:r>
            <a:rPr lang="ru-RU" sz="1600" i="1" dirty="0" smtClean="0"/>
            <a:t>(предусмотрено –51 171,2 тысяч рублей), в том числе:</a:t>
          </a:r>
          <a:endParaRPr lang="ru-RU" sz="1600" i="1" dirty="0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0" dirty="0" smtClean="0"/>
            <a:t>- строительство, реконструкция, капитальный ремонт автомобильных дорог общего пользования –33362,4 тысяч рублей - средства областного бюджета- капитальный ремонт участка улицы В. Романова от переулка Фадеева до ул. Строителей, средства местного бюджета  -2039,3 тысяч рублей, а также расходы по строительному контролю -645,0 тысяч рублей </a:t>
          </a:r>
        </a:p>
        <a:p>
          <a:pPr algn="just"/>
          <a:endParaRPr lang="ru-RU" sz="1600" b="0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/>
            <a:t>- содержание и ремонт автомобильных дорог общего пользования местного значения- 3123,1 тысяч рублей;</a:t>
          </a:r>
        </a:p>
        <a:p>
          <a:pPr algn="just"/>
          <a:r>
            <a:rPr lang="ru-RU" sz="1600" dirty="0" smtClean="0"/>
            <a:t>- Проектирование дорог местного значения -447,3  тысяч рублей</a:t>
          </a:r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/>
            <a:t>-обеспечение безопасности дорожного движения -установка знаков дорожного движения и пешеходных ограждений -1507,7 тысяч рублей</a:t>
          </a:r>
          <a:endParaRPr lang="ru-RU" sz="1600" b="0" dirty="0"/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93987" custLinFactNeighborY="-3006"/>
      <dgm:spPr/>
      <dgm:t>
        <a:bodyPr/>
        <a:lstStyle/>
        <a:p>
          <a:endParaRPr lang="ru-RU"/>
        </a:p>
      </dgm:t>
    </dgm:pt>
    <dgm:pt modelId="{7F3CDDCE-A36A-450D-9161-16EA0ECDAFCE}" type="pres">
      <dgm:prSet presAssocID="{17DE0BD9-CED1-4B8B-A765-FEFB03971C5F}" presName="img" presStyleLbl="fgImgPlace1" presStyleIdx="0" presStyleCnt="4" custScaleY="125000" custLinFactNeighborX="-6990" custLinFactNeighborY="7476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145723" custLinFactNeighborY="-2774"/>
      <dgm:spPr/>
      <dgm:t>
        <a:bodyPr/>
        <a:lstStyle/>
        <a:p>
          <a:endParaRPr lang="ru-RU"/>
        </a:p>
      </dgm:t>
    </dgm:pt>
    <dgm:pt modelId="{FAE7C2F1-25ED-4E3B-9997-746B0F7B9B80}" type="pres">
      <dgm:prSet presAssocID="{4D3884AC-1142-419C-B444-8689260536D6}" presName="img" presStyleLbl="fgImgPlace1" presStyleIdx="1" presStyleCnt="4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4" custLinFactNeighborX="-2508" custLinFactNeighborY="-28300"/>
      <dgm:spPr/>
      <dgm:t>
        <a:bodyPr/>
        <a:lstStyle/>
        <a:p>
          <a:endParaRPr lang="ru-RU"/>
        </a:p>
      </dgm:t>
    </dgm:pt>
    <dgm:pt modelId="{8C403381-B91B-473A-A88B-FE355DA7E560}" type="pres">
      <dgm:prSet presAssocID="{07D1D2EA-BB66-4683-AF11-D3D2799F3E83}" presName="img" presStyleLbl="fgImgPlace1" presStyleIdx="2" presStyleCnt="4" custLinFactNeighborX="-11813" custLinFactNeighborY="-410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2B1BE6-0614-492B-9715-EB8B39A72026}" type="pres">
      <dgm:prSet presAssocID="{07D1D2EA-BB66-4683-AF11-D3D2799F3E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99113" custLinFactNeighborY="-29385"/>
      <dgm:spPr/>
      <dgm:t>
        <a:bodyPr/>
        <a:lstStyle/>
        <a:p>
          <a:endParaRPr lang="ru-RU"/>
        </a:p>
      </dgm:t>
    </dgm:pt>
    <dgm:pt modelId="{A7BECF33-9903-4E9C-8A9C-D6A62C80C47F}" type="pres">
      <dgm:prSet presAssocID="{BF4DE1F8-E393-46A5-84C7-0751A013E89A}" presName="img" presStyleLbl="fgImgPlace1" presStyleIdx="3" presStyleCnt="4" custScaleX="100669" custScaleY="103854" custLinFactNeighborX="-7298" custLinFactNeighborY="-51440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6D6E1-3692-4EA5-A9AB-DF5A80DCD624}" type="presOf" srcId="{17DE0BD9-CED1-4B8B-A765-FEFB03971C5F}" destId="{2C6B1532-3E1D-4153-81B1-1E424D9A4340}" srcOrd="0" destOrd="0" presId="urn:microsoft.com/office/officeart/2005/8/layout/vList4"/>
    <dgm:cxn modelId="{98034781-B154-49A6-BF83-1216109AC80F}" type="presOf" srcId="{BF4DE1F8-E393-46A5-84C7-0751A013E89A}" destId="{9F680188-F82A-452C-B788-0205FF94DFED}" srcOrd="0" destOrd="0" presId="urn:microsoft.com/office/officeart/2005/8/layout/vList4"/>
    <dgm:cxn modelId="{C0BB1714-87F5-4118-923A-E9AE251DD197}" type="presOf" srcId="{BF4DE1F8-E393-46A5-84C7-0751A013E89A}" destId="{8E10F517-0E19-43E5-9B84-F01CB6E85308}" srcOrd="1" destOrd="0" presId="urn:microsoft.com/office/officeart/2005/8/layout/vList4"/>
    <dgm:cxn modelId="{98D1D95E-F6C7-4A3C-9CC9-5FA5F6AA8064}" type="presOf" srcId="{07D1D2EA-BB66-4683-AF11-D3D2799F3E83}" destId="{24CA2AB0-0B83-48C6-8A80-0A4F49AB0483}" srcOrd="0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53155E06-4980-416A-A437-DE5DF52303A7}" type="presOf" srcId="{4D3884AC-1142-419C-B444-8689260536D6}" destId="{53942E44-AD72-49FF-8AC2-1F7849A75D3E}" srcOrd="1" destOrd="0" presId="urn:microsoft.com/office/officeart/2005/8/layout/vList4"/>
    <dgm:cxn modelId="{93C1DF84-C010-4276-A466-1F1F766164A3}" type="presOf" srcId="{17DE0BD9-CED1-4B8B-A765-FEFB03971C5F}" destId="{A71A6EB5-B229-481E-808C-0B9E5AF44B2C}" srcOrd="1" destOrd="0" presId="urn:microsoft.com/office/officeart/2005/8/layout/vList4"/>
    <dgm:cxn modelId="{AE5763E0-E629-4BDF-8567-65F542C3174F}" type="presOf" srcId="{4D3884AC-1142-419C-B444-8689260536D6}" destId="{E683F002-88E7-41F2-BBD7-E3B851FCF30C}" srcOrd="0" destOrd="0" presId="urn:microsoft.com/office/officeart/2005/8/layout/vList4"/>
    <dgm:cxn modelId="{42353E98-4C82-4919-903B-FCE376B2E8EE}" type="presOf" srcId="{07D1D2EA-BB66-4683-AF11-D3D2799F3E83}" destId="{732B1BE6-0614-492B-9715-EB8B39A72026}" srcOrd="1" destOrd="0" presId="urn:microsoft.com/office/officeart/2005/8/layout/vList4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C879AF05-26AC-4330-AF84-BC937F9B38F1}" type="presOf" srcId="{78CBE113-85D9-4C23-8100-560CA64B1D2A}" destId="{005AFDEC-6B15-4D54-BF7D-B5D3AD9628BA}" srcOrd="0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3C0A8ADA-FB9D-4B98-9C2E-DA0D072B5C79}" type="presParOf" srcId="{005AFDEC-6B15-4D54-BF7D-B5D3AD9628BA}" destId="{50B2F8D0-BE5A-426A-AD12-F8661D025B00}" srcOrd="0" destOrd="0" presId="urn:microsoft.com/office/officeart/2005/8/layout/vList4"/>
    <dgm:cxn modelId="{5BC3AF85-A54C-41CB-8C66-76D1D5C8DEBA}" type="presParOf" srcId="{50B2F8D0-BE5A-426A-AD12-F8661D025B00}" destId="{2C6B1532-3E1D-4153-81B1-1E424D9A4340}" srcOrd="0" destOrd="0" presId="urn:microsoft.com/office/officeart/2005/8/layout/vList4"/>
    <dgm:cxn modelId="{39DBF273-2084-4607-A7AD-98A2C619043E}" type="presParOf" srcId="{50B2F8D0-BE5A-426A-AD12-F8661D025B00}" destId="{7F3CDDCE-A36A-450D-9161-16EA0ECDAFCE}" srcOrd="1" destOrd="0" presId="urn:microsoft.com/office/officeart/2005/8/layout/vList4"/>
    <dgm:cxn modelId="{55DCA373-52FD-4B4A-B549-B906566257F9}" type="presParOf" srcId="{50B2F8D0-BE5A-426A-AD12-F8661D025B00}" destId="{A71A6EB5-B229-481E-808C-0B9E5AF44B2C}" srcOrd="2" destOrd="0" presId="urn:microsoft.com/office/officeart/2005/8/layout/vList4"/>
    <dgm:cxn modelId="{35A231E1-3D7B-4D2C-9F49-DC3A5EE06F4E}" type="presParOf" srcId="{005AFDEC-6B15-4D54-BF7D-B5D3AD9628BA}" destId="{3E414653-A908-471E-8333-033AC2119500}" srcOrd="1" destOrd="0" presId="urn:microsoft.com/office/officeart/2005/8/layout/vList4"/>
    <dgm:cxn modelId="{76667A33-78B8-4784-9274-549365E4B599}" type="presParOf" srcId="{005AFDEC-6B15-4D54-BF7D-B5D3AD9628BA}" destId="{ED86A20B-B8A5-42C2-87E5-7417ECE7272A}" srcOrd="2" destOrd="0" presId="urn:microsoft.com/office/officeart/2005/8/layout/vList4"/>
    <dgm:cxn modelId="{AFD3165D-2489-410B-AF85-EC1FB2A87AF6}" type="presParOf" srcId="{ED86A20B-B8A5-42C2-87E5-7417ECE7272A}" destId="{E683F002-88E7-41F2-BBD7-E3B851FCF30C}" srcOrd="0" destOrd="0" presId="urn:microsoft.com/office/officeart/2005/8/layout/vList4"/>
    <dgm:cxn modelId="{C9B8A23D-6675-4E32-9119-A2E9C14939D1}" type="presParOf" srcId="{ED86A20B-B8A5-42C2-87E5-7417ECE7272A}" destId="{FAE7C2F1-25ED-4E3B-9997-746B0F7B9B80}" srcOrd="1" destOrd="0" presId="urn:microsoft.com/office/officeart/2005/8/layout/vList4"/>
    <dgm:cxn modelId="{BF1D273A-EFBE-4C2B-BAD7-9A2B7EBDFF5F}" type="presParOf" srcId="{ED86A20B-B8A5-42C2-87E5-7417ECE7272A}" destId="{53942E44-AD72-49FF-8AC2-1F7849A75D3E}" srcOrd="2" destOrd="0" presId="urn:microsoft.com/office/officeart/2005/8/layout/vList4"/>
    <dgm:cxn modelId="{1D01107B-9D07-40FD-BDA4-548E62A8878D}" type="presParOf" srcId="{005AFDEC-6B15-4D54-BF7D-B5D3AD9628BA}" destId="{DE761FFE-3395-4B6B-8662-B32AF686B4A8}" srcOrd="3" destOrd="0" presId="urn:microsoft.com/office/officeart/2005/8/layout/vList4"/>
    <dgm:cxn modelId="{AC024090-3752-4910-AD76-DF89C37998BF}" type="presParOf" srcId="{005AFDEC-6B15-4D54-BF7D-B5D3AD9628BA}" destId="{1F39847A-099E-4BED-982B-314C48A56F5A}" srcOrd="4" destOrd="0" presId="urn:microsoft.com/office/officeart/2005/8/layout/vList4"/>
    <dgm:cxn modelId="{2ED3D35E-00CB-4040-B7ED-2F68AD91D449}" type="presParOf" srcId="{1F39847A-099E-4BED-982B-314C48A56F5A}" destId="{24CA2AB0-0B83-48C6-8A80-0A4F49AB0483}" srcOrd="0" destOrd="0" presId="urn:microsoft.com/office/officeart/2005/8/layout/vList4"/>
    <dgm:cxn modelId="{FCCE6E4C-BDEA-4203-8708-A87817DE7637}" type="presParOf" srcId="{1F39847A-099E-4BED-982B-314C48A56F5A}" destId="{8C403381-B91B-473A-A88B-FE355DA7E560}" srcOrd="1" destOrd="0" presId="urn:microsoft.com/office/officeart/2005/8/layout/vList4"/>
    <dgm:cxn modelId="{26A1CF26-D28F-4E6E-807B-F364909B32A6}" type="presParOf" srcId="{1F39847A-099E-4BED-982B-314C48A56F5A}" destId="{732B1BE6-0614-492B-9715-EB8B39A72026}" srcOrd="2" destOrd="0" presId="urn:microsoft.com/office/officeart/2005/8/layout/vList4"/>
    <dgm:cxn modelId="{84538850-4BAB-493C-BF82-26459652DB76}" type="presParOf" srcId="{005AFDEC-6B15-4D54-BF7D-B5D3AD9628BA}" destId="{55CF715F-12B1-4840-B7DE-1588682B9228}" srcOrd="5" destOrd="0" presId="urn:microsoft.com/office/officeart/2005/8/layout/vList4"/>
    <dgm:cxn modelId="{017B4373-9E5B-470C-9B46-08D6049E255B}" type="presParOf" srcId="{005AFDEC-6B15-4D54-BF7D-B5D3AD9628BA}" destId="{52E8A37C-1236-4A29-BBCD-ED5CE287E796}" srcOrd="6" destOrd="0" presId="urn:microsoft.com/office/officeart/2005/8/layout/vList4"/>
    <dgm:cxn modelId="{6374F022-E4A4-4B62-9313-C64C34C089D7}" type="presParOf" srcId="{52E8A37C-1236-4A29-BBCD-ED5CE287E796}" destId="{9F680188-F82A-452C-B788-0205FF94DFED}" srcOrd="0" destOrd="0" presId="urn:microsoft.com/office/officeart/2005/8/layout/vList4"/>
    <dgm:cxn modelId="{0FB00CBF-5021-4896-B1CC-E29DD7CD71DF}" type="presParOf" srcId="{52E8A37C-1236-4A29-BBCD-ED5CE287E796}" destId="{A7BECF33-9903-4E9C-8A9C-D6A62C80C47F}" srcOrd="1" destOrd="0" presId="urn:microsoft.com/office/officeart/2005/8/layout/vList4"/>
    <dgm:cxn modelId="{0A5434E3-336D-4D3C-9A59-CBF452F1136F}" type="presParOf" srcId="{52E8A37C-1236-4A29-BBCD-ED5CE287E796}" destId="{8E10F517-0E19-43E5-9B84-F01CB6E8530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0.21188</cdr:x>
      <cdr:y>0.89686</cdr:y>
    </cdr:from>
    <cdr:to>
      <cdr:x>0.32745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rPr>
            <a:t>2015 год</a:t>
          </a:r>
          <a:endParaRPr lang="ru-RU" sz="2400" b="1" dirty="0">
            <a:solidFill>
              <a:srgbClr val="00421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0.45425</cdr:x>
      <cdr:y>0.89686</cdr:y>
    </cdr:from>
    <cdr:to>
      <cdr:x>0.56982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41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0.67416</cdr:x>
      <cdr:y>0.89686</cdr:y>
    </cdr:from>
    <cdr:to>
      <cdr:x>0.78973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smtClean="0">
              <a:latin typeface="Times New Roman" pitchFamily="18" charset="0"/>
              <a:cs typeface="Times New Roman" pitchFamily="18" charset="0"/>
            </a:rPr>
            <a:t>2017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5"/>
            <a:ext cx="5487041" cy="4115019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1" cy="4115019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7" r:id="rId19"/>
    <p:sldLayoutId id="2147484079" r:id="rId20"/>
    <p:sldLayoutId id="2147484080" r:id="rId21"/>
    <p:sldLayoutId id="2147484081" r:id="rId22"/>
    <p:sldLayoutId id="2147484082" r:id="rId23"/>
    <p:sldLayoutId id="2147484084" r:id="rId24"/>
    <p:sldLayoutId id="2147484085" r:id="rId25"/>
    <p:sldLayoutId id="2147484086" r:id="rId26"/>
    <p:sldLayoutId id="2147484088" r:id="rId27"/>
    <p:sldLayoutId id="2147484089" r:id="rId28"/>
    <p:sldLayoutId id="2147484090" r:id="rId29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Бюджет  для граждан </a:t>
            </a:r>
            <a:b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за 2017 год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2250095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48" y="4643422"/>
            <a:ext cx="3709952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5357826"/>
          </a:xfrm>
          <a:solidFill>
            <a:srgbClr val="F2EDD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cs typeface="Times New Roman" pitchFamily="18" charset="0"/>
              </a:rPr>
              <a:t>Численность постоянного населения по состоянию на 01.01.2018 года -  </a:t>
            </a:r>
            <a:r>
              <a:rPr lang="ru-RU" sz="1600" b="1" dirty="0" smtClean="0">
                <a:cs typeface="Times New Roman" pitchFamily="18" charset="0"/>
              </a:rPr>
              <a:t>14040,0 человек </a:t>
            </a:r>
            <a:r>
              <a:rPr lang="ru-RU" sz="1600" dirty="0" smtClean="0">
                <a:cs typeface="Times New Roman" pitchFamily="18" charset="0"/>
              </a:rPr>
              <a:t>(2016 год – 14317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человек),что на 277 человек меньше уровня 2016 года.</a:t>
            </a:r>
            <a:r>
              <a:rPr lang="ru-RU" sz="16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За 2017 год средняя  статистическая заработная плата одного занятого в экономике Сосьвинского городского округа составила 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25699,0 рублей 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(или 109,9  % к аналогичному периоду 2016 года).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1 работника промышленности по видам экономической деятельности  в 2017 году составила: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обрабатывающие производства –   20190,2  рубля (2016 год – 18022,7 рублей)  или 112,0 % к аналогичному периоду 2016 года).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 1 работника бюджетной сферы в 2017 году составила: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дошкольного образования –20082,0 рублей ( в том числе педагогических работников – 29339,0 рублей 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общего образования – 30810,0 рублей  (в том числе  педагогических работников- 34251,0 рубль);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дополнительного образования – 24166,0  рублей (педагогических работников- 28612,0 рублей);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в учреждениях  культуры – 28028,9 рублей</a:t>
            </a:r>
            <a:r>
              <a:rPr lang="ru-RU" sz="16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501063" cy="1500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Итоги  социально – экономического  развития Сосьвинского городского округа за 2017 год </a:t>
            </a:r>
            <a:br>
              <a:rPr lang="ru-RU" sz="20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Основные характеристики бюджета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Сосьвинского городского округа в 2017 году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>
            <a:off x="-221977" y="-280583"/>
            <a:ext cx="9215502" cy="11969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+mj-lt"/>
              </a:rPr>
              <a:t>         66</a:t>
            </a:r>
            <a:endParaRPr lang="ru-RU" sz="1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2017,</a:t>
            </a:r>
          </a:p>
          <a:p>
            <a:pPr algn="ctr"/>
            <a:r>
              <a:rPr lang="ru-RU" sz="1400" b="1" dirty="0" smtClean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p:oleObj spid="_x0000_s1026" name="Диаграмма" r:id="rId3" imgW="6598768" imgH="4404208" progId="MSGraph.Chart.8">
              <p:embed followColorScheme="full"/>
            </p:oleObj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-5400000">
            <a:off x="5620977" y="2094271"/>
            <a:ext cx="939801" cy="1323242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545246,3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ДОХОДЫ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ПРОФИЦИТ(+)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Факт 2017,</a:t>
            </a:r>
          </a:p>
          <a:p>
            <a:pPr algn="ctr">
              <a:defRPr/>
            </a:pPr>
            <a:r>
              <a:rPr lang="ru-RU" sz="1400" b="1" dirty="0" smtClean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-5400000">
            <a:off x="3500433" y="2143115"/>
            <a:ext cx="1000132" cy="1285885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559000,7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/>
              <a:t>583384,1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-24383,4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/>
              <a:t>97,5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611454" y="3532557"/>
            <a:ext cx="1001712" cy="1366104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553950,7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95,0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-5400000">
            <a:off x="5572932" y="5142712"/>
            <a:ext cx="898876" cy="1329103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-8704,4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286644" y="1428736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+mn-cs"/>
              </a:rPr>
              <a:t>Исполнено,</a:t>
            </a:r>
          </a:p>
          <a:p>
            <a:pPr algn="ctr">
              <a:defRPr/>
            </a:pPr>
            <a:r>
              <a:rPr lang="ru-RU" sz="1600" b="1" dirty="0" smtClean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215074" y="3286124"/>
            <a:ext cx="2500331" cy="615950"/>
          </a:xfrm>
          <a:prstGeom prst="homePlate">
            <a:avLst>
              <a:gd name="adj" fmla="val 1109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37634,2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215073" y="2571744"/>
            <a:ext cx="251240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39524,0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286512" y="1714488"/>
            <a:ext cx="2428894" cy="796926"/>
          </a:xfrm>
          <a:prstGeom prst="homePlate">
            <a:avLst>
              <a:gd name="adj" fmla="val 991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24787,6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215073" y="1071546"/>
            <a:ext cx="2512401" cy="602610"/>
          </a:xfrm>
          <a:prstGeom prst="homePlate">
            <a:avLst>
              <a:gd name="adj" fmla="val 11589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303148,8</a:t>
            </a:r>
            <a:r>
              <a:rPr lang="en-US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1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6492875"/>
            <a:ext cx="762000" cy="365125"/>
          </a:xfrm>
        </p:spPr>
        <p:txBody>
          <a:bodyPr/>
          <a:lstStyle/>
          <a:p>
            <a:pPr>
              <a:defRPr/>
            </a:pPr>
            <a:fld id="{A2625C55-6A5F-48F6-830F-6F56EFFE691A}" type="slidenum">
              <a:rPr lang="ru-RU" sz="1200"/>
              <a:pPr>
                <a:defRPr/>
              </a:pPr>
              <a:t>12</a:t>
            </a:fld>
            <a:endParaRPr lang="ru-RU" sz="12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3335817" y="2450605"/>
            <a:ext cx="2060575" cy="2159977"/>
          </a:xfrm>
          <a:prstGeom prst="upDownArrowCallout">
            <a:avLst>
              <a:gd name="adj1" fmla="val 31916"/>
              <a:gd name="adj2" fmla="val 25000"/>
              <a:gd name="adj3" fmla="val 14195"/>
              <a:gd name="adj4" fmla="val 50000"/>
            </a:avLst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БЮДЖЕТ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Сосьвинского</a:t>
            </a: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городского округа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38226"/>
            <a:ext cx="2158512" cy="13684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Доходы в расчете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1 жителя  за 2017 год – 38835,2 рублей 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86116" y="4643446"/>
            <a:ext cx="2158512" cy="15843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Расходы в расчете на 1 </a:t>
            </a: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жителя   за 2017 год -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39455,2 руб</a:t>
            </a:r>
            <a:r>
              <a:rPr lang="ru-RU" sz="1400" b="1" dirty="0" smtClean="0">
                <a:solidFill>
                  <a:srgbClr val="000000"/>
                </a:solidFill>
              </a:rPr>
              <a:t>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0800000">
            <a:off x="2555631" y="1001713"/>
            <a:ext cx="6477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Доходы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бюджета  545246,3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10800000">
            <a:off x="5572132" y="1071545"/>
            <a:ext cx="642942" cy="51133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Расходы бюджета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553950,7 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57157" y="4643446"/>
            <a:ext cx="2143141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358912,3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57158" y="2786058"/>
            <a:ext cx="2166780" cy="1368425"/>
          </a:xfrm>
          <a:prstGeom prst="homePlate">
            <a:avLst>
              <a:gd name="adj" fmla="val 41328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6923,5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207367" y="4014788"/>
            <a:ext cx="2508037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cs typeface="+mn-cs"/>
              </a:rPr>
              <a:t>Национальная </a:t>
            </a:r>
            <a:r>
              <a:rPr lang="ru-RU" sz="1100" b="1" dirty="0">
                <a:solidFill>
                  <a:srgbClr val="000000"/>
                </a:solidFill>
                <a:cs typeface="+mn-cs"/>
              </a:rPr>
              <a:t>экономика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cs typeface="+mn-cs"/>
              </a:rPr>
              <a:t>44936,9  тысяч рублей</a:t>
            </a:r>
            <a:endParaRPr lang="ru-RU" sz="11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162" y="4759325"/>
            <a:ext cx="2499242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</a:rPr>
              <a:t>Общегосударственные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вопросы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 94108,9 тысяч 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215072" y="5500702"/>
            <a:ext cx="250033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9810,3 тысяч 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57159" y="1142984"/>
            <a:ext cx="2143139" cy="1368425"/>
          </a:xfrm>
          <a:prstGeom prst="homePlate">
            <a:avLst>
              <a:gd name="adj" fmla="val 4129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131819,9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0"/>
            <a:ext cx="82868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Основные параметры исполнения бюджета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Сосьвинского  городского округа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за 2017  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Grp="1"/>
          </p:cNvGraphicFramePr>
          <p:nvPr/>
        </p:nvGraphicFramePr>
        <p:xfrm>
          <a:off x="683568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109,5%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2016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113,7%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2016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44" y="-214338"/>
            <a:ext cx="6786610" cy="3071834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бюджета Сосьвинского городского округа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доходам</a:t>
            </a:r>
            <a:endParaRPr lang="ru-RU" i="1" dirty="0"/>
          </a:p>
        </p:txBody>
      </p:sp>
      <p:pic>
        <p:nvPicPr>
          <p:cNvPr id="84998" name="Picture 6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3286116" cy="268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/>
                <a:gridCol w="1500866"/>
                <a:gridCol w="1483311"/>
                <a:gridCol w="1194998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145034,7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138331,0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112817,7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113373,6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6993,7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7108,7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5503,9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5486,3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3421,0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3285,6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14433,7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7062,0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358188" cy="10001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effectLst/>
                <a:cs typeface="Tahoma" pitchFamily="34" charset="0"/>
              </a:rPr>
              <a:t>Доходы бюджета Сосьвинского городского округа </a:t>
            </a:r>
            <a:br>
              <a:rPr lang="ru-RU" sz="2000" b="1" dirty="0" smtClean="0">
                <a:effectLst/>
                <a:cs typeface="Tahoma" pitchFamily="34" charset="0"/>
              </a:rPr>
            </a:br>
            <a:r>
              <a:rPr lang="ru-RU" sz="2000" b="1" dirty="0" smtClean="0">
                <a:effectLst/>
                <a:cs typeface="Tahoma" pitchFamily="34" charset="0"/>
              </a:rPr>
              <a:t>за 2017  год</a:t>
            </a:r>
            <a:endParaRPr lang="ru-RU" sz="2000" b="1" dirty="0">
              <a:effectLst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Исполнение бюджета Сосьвинского городского округа  в структуре  доходов  за 2017 год , в %</a:t>
            </a:r>
            <a:endParaRPr lang="ru-RU" sz="2000" b="1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81835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/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12858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 Исполнение бюджета Сосьвинского городского округа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по налоговым и неналоговым доходам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за 2017  год,  в %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2017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 smtClean="0">
                <a:latin typeface="Calibri"/>
                <a:cs typeface="Calibri"/>
              </a:rPr>
              <a:t>млн.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Структура налоговых и неналоговых доходов  бюджета за 2017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2014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1142984"/>
            <a:ext cx="8286808" cy="464347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основные сведения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Отчета  об исполнении бюджета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Сосьвинского городского округа за 2017 год  в виде открытой и понятной гражданам информации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429625" cy="107156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cs typeface="Tahoma" pitchFamily="34" charset="0"/>
              </a:rPr>
              <a:t/>
            </a:r>
            <a:br>
              <a:rPr lang="ru-RU" sz="2800" dirty="0" smtClean="0">
                <a:effectLst/>
                <a:cs typeface="Tahoma" pitchFamily="34" charset="0"/>
              </a:rPr>
            </a:br>
            <a:r>
              <a:rPr lang="ru-RU" sz="2800" dirty="0" smtClean="0">
                <a:effectLst/>
                <a:cs typeface="Tahoma" pitchFamily="34" charset="0"/>
              </a:rPr>
              <a:t>Бюджет</a:t>
            </a:r>
            <a:r>
              <a:rPr lang="ru-RU" sz="2800" dirty="0" smtClean="0">
                <a:effectLst/>
                <a:cs typeface="Times New Roman" pitchFamily="18" charset="0"/>
              </a:rPr>
              <a:t> для граждан </a:t>
            </a:r>
            <a:r>
              <a:rPr lang="ru-RU" sz="2800" dirty="0" smtClean="0">
                <a:effectLst/>
                <a:cs typeface="Tahoma" pitchFamily="34" charset="0"/>
              </a:rPr>
              <a:t>-</a:t>
            </a:r>
            <a:endParaRPr lang="ru-RU" sz="2800" dirty="0">
              <a:effectLst/>
              <a:cs typeface="Tahoma" pitchFamily="34" charset="0"/>
            </a:endParaRPr>
          </a:p>
        </p:txBody>
      </p:sp>
      <p:pic>
        <p:nvPicPr>
          <p:cNvPr id="10246" name="Picture 6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000528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8C0AD-170D-47D0-B32C-68FF9E3F972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1877437"/>
          </a:xfrm>
          <a:prstGeom prst="rect">
            <a:avLst/>
          </a:prstGeom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Собственные доходы </a:t>
            </a:r>
            <a:r>
              <a:rPr lang="ru-RU" sz="24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в расчете на одного жителя </a:t>
            </a:r>
            <a:r>
              <a:rPr lang="ru-RU" sz="2400" b="1" dirty="0" smtClean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 Сосьвинского городского </a:t>
            </a:r>
            <a:r>
              <a:rPr lang="ru-RU" sz="24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округа </a:t>
            </a:r>
            <a:r>
              <a:rPr lang="ru-RU" sz="2400" b="1" dirty="0" smtClean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,</a:t>
            </a:r>
            <a:r>
              <a:rPr lang="ru-RU" sz="2400" b="1" dirty="0" smtClean="0">
                <a:solidFill>
                  <a:srgbClr val="007E3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в </a:t>
            </a:r>
            <a:r>
              <a:rPr lang="ru-RU" sz="2400" b="1" dirty="0" smtClean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рублях</a:t>
            </a:r>
            <a:endParaRPr lang="ru-RU" sz="2400" b="1" dirty="0">
              <a:solidFill>
                <a:srgbClr val="007E39"/>
              </a:solidFill>
              <a:latin typeface="Bookman Old Style" pitchFamily="18" charset="0"/>
              <a:cs typeface="Arial" charset="0"/>
            </a:endParaRPr>
          </a:p>
          <a:p>
            <a:pPr algn="ctr" eaLnBrk="1" hangingPunct="1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Диаграмма 6"/>
          <p:cNvGraphicFramePr>
            <a:graphicFrameLocks/>
          </p:cNvGraphicFramePr>
          <p:nvPr/>
        </p:nvGraphicFramePr>
        <p:xfrm>
          <a:off x="304800" y="1524000"/>
          <a:ext cx="80137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-357214"/>
            <a:ext cx="8143900" cy="3929090"/>
          </a:xfrm>
          <a:prstGeom prst="horizontalScroll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Исполнение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бюджета Сосьвинского городского округа 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расходам</a:t>
            </a:r>
            <a:endParaRPr lang="ru-RU" i="1" dirty="0"/>
          </a:p>
        </p:txBody>
      </p:sp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42" name="Picture 14" descr="Картинки по запросу сосьвинский городской округ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3428992" cy="2643182"/>
          </a:xfrm>
          <a:prstGeom prst="rect">
            <a:avLst/>
          </a:prstGeom>
          <a:noFill/>
        </p:spPr>
      </p:pic>
      <p:pic>
        <p:nvPicPr>
          <p:cNvPr id="73744" name="Picture 16" descr="Картинки по запросу сосьвинский городской округ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42886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Распределение  расходов бюджета Сосьвинского городского округа   в 2017 году 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</p:nvPr>
        </p:nvGraphicFramePr>
        <p:xfrm>
          <a:off x="0" y="1071563"/>
          <a:ext cx="9072594" cy="5779688"/>
        </p:xfrm>
        <a:graphic>
          <a:graphicData uri="http://schemas.openxmlformats.org/drawingml/2006/table">
            <a:tbl>
              <a:tblPr/>
              <a:tblGrid>
                <a:gridCol w="3747555"/>
                <a:gridCol w="1654983"/>
                <a:gridCol w="1669792"/>
                <a:gridCol w="2000264"/>
              </a:tblGrid>
              <a:tr h="6023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583 384,1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553 950,7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99 557,1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94 108,9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8 157,5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7 730,9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55 168,8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44 936,9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27 517,1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24 787,6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310 810,1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303 148,8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37 976,8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37 634,2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41 858,5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39524,0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1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 бюджета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2017 году, млн.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3548" y="1052736"/>
          <a:ext cx="8388932" cy="432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071" y="5025434"/>
            <a:ext cx="336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Всего – 554,0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 млн.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бюджета по расходам за 2017 год по разделам бюджетной классификации расходов, в %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+mn-lt"/>
                <a:cs typeface="Times New Roman" pitchFamily="18" charset="0"/>
              </a:rPr>
              <a:t>Структура расходов бюджета Сосьвинского городского округа</a:t>
            </a:r>
            <a:br>
              <a:rPr lang="ru-RU" sz="20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effectLst/>
                <a:latin typeface="+mn-lt"/>
                <a:cs typeface="Times New Roman" pitchFamily="18" charset="0"/>
              </a:rPr>
              <a:t> в сфере образования, в</a:t>
            </a:r>
            <a:r>
              <a:rPr lang="ru-RU" sz="2000" dirty="0" smtClean="0">
                <a:effectLst/>
                <a:latin typeface="+mn-lt"/>
              </a:rPr>
              <a:t> %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71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асходы на 1 жителя в 2017 году – 21,7 тысяч рублей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2DFC2-9E33-4253-BD71-F5167B328A08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Прямоугольник 2"/>
          <p:cNvSpPr>
            <a:spLocks noChangeArrowheads="1"/>
          </p:cNvSpPr>
          <p:nvPr/>
        </p:nvSpPr>
        <p:spPr bwMode="auto">
          <a:xfrm>
            <a:off x="142844" y="0"/>
            <a:ext cx="8786874" cy="6832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году из резервного фонда Правительства Свердловской области </a:t>
            </a:r>
            <a:r>
              <a:rPr lang="ru-RU" alt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были выделены и израсходованы денежные  средства в сумме 2033,0 тысяч рублей,  в </a:t>
            </a:r>
            <a:r>
              <a:rPr lang="ru-RU" alt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том числе:</a:t>
            </a:r>
          </a:p>
          <a:p>
            <a:pPr algn="just"/>
            <a:r>
              <a:rPr lang="ru-RU" alt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smtClean="0"/>
              <a:t> на капитальный ремонт крыши Муниципального бюджетного образовательного учреждения дополнительного образования детей Дома детского творчества п. Сосьва (распоряжение Правительства Свердловской области от 31.10.2016 № 996-РП) </a:t>
            </a:r>
            <a:r>
              <a:rPr lang="ru-RU" i="1" dirty="0" smtClean="0"/>
              <a:t>- </a:t>
            </a:r>
            <a:r>
              <a:rPr lang="ru-RU" b="1" dirty="0" smtClean="0"/>
              <a:t>1 479,8 тысяч  рублей</a:t>
            </a:r>
            <a:r>
              <a:rPr lang="ru-RU" dirty="0" smtClean="0"/>
              <a:t> </a:t>
            </a:r>
            <a:endParaRPr lang="ru-RU" i="1" dirty="0" smtClean="0"/>
          </a:p>
          <a:p>
            <a:pPr algn="just"/>
            <a:r>
              <a:rPr lang="ru-RU" altLang="ru-RU" sz="2000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/>
              <a:t>на приобретение снаряжения для страйкбола Муниципальному бюджетному образовательному учреждения дополнительного образования детей Дому детского творчества п. Восточный </a:t>
            </a:r>
          </a:p>
          <a:p>
            <a:pPr algn="just"/>
            <a:r>
              <a:rPr lang="ru-RU" dirty="0" smtClean="0"/>
              <a:t>(распоряжение Правительства Свердловской области от 28.08.2017 № 687- РП « О выделении средств из резервного фонда Правительства Свердловской области для предоставления иного межбюджетного трансферта бюджету Сосьвинского городского округа») – </a:t>
            </a:r>
            <a:r>
              <a:rPr lang="ru-RU" b="1" dirty="0" smtClean="0"/>
              <a:t>90,2 тысяч рублей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sz="2000" i="1" dirty="0" smtClean="0"/>
              <a:t>ремонт крыши п.Восточный ул.Береговая 3, ул. Бажова 11, ул.Бажова 12 </a:t>
            </a:r>
            <a:r>
              <a:rPr lang="ru-RU" dirty="0" smtClean="0"/>
              <a:t>(распоряжение Правительства Свердловской области от 28.08.2017 № 698- РП  « О выделении средств из резервного фонда Правительства Свердловской области для предоставления иного межбюджетного трансферта бюджету Сосьвинского городского округа») -</a:t>
            </a:r>
            <a:r>
              <a:rPr lang="ru-RU" b="1" dirty="0" smtClean="0"/>
              <a:t>463,0 тысяч рублей.</a:t>
            </a:r>
          </a:p>
          <a:p>
            <a:endParaRPr lang="ru-RU" dirty="0" smtClean="0"/>
          </a:p>
          <a:p>
            <a:pPr algn="just"/>
            <a:r>
              <a:rPr lang="ru-RU" altLang="ru-RU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661720"/>
            <a:ext cx="9144000" cy="13234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</a:rPr>
              <a:t>Расходы на жилищно – коммунальное хозяйство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в 2017 году</a:t>
            </a:r>
            <a:br>
              <a:rPr lang="ru-RU" sz="2000" dirty="0" smtClean="0">
                <a:effectLst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50070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1 жителя в 2017 году – 1,8 тысяч  рублей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Мероприятия в области</a:t>
            </a:r>
          </a:p>
          <a:p>
            <a:pPr lvl="0" algn="ctr"/>
            <a:r>
              <a:rPr lang="ru-RU" sz="1600" b="1" dirty="0" smtClean="0"/>
              <a:t> жилищного хозяйства  </a:t>
            </a:r>
          </a:p>
          <a:p>
            <a:pPr lvl="0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  <a:p>
            <a:pPr lvl="1" algn="ctr"/>
            <a:endParaRPr lang="ru-RU" sz="16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8675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2017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/>
              <a:t>ЖИЛИЩНОЕ ХОЗЯЙСТВО, млн.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18676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4395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2017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/>
              <a:t>КОММУНАЛЬНОЕ ХОЗЯЙСТВО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200" dirty="0" smtClean="0"/>
              <a:t>В этой брошюре подведены итоги исполнения бюджета Сосьвинского городского округа за 2017 год.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Прозрачность расходования средств – один из ключевых приоритетов  работы  городского округа.  И опубликованный здесь материал  является еще одним подтверждением этому.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В брошюре каждый сможет увидеть, как, где и когда сработали  муниципальные финансы. Каким образом они поддержали успешное выполнение  комплекса мероприятий, направленных на экономическое и социальное развитие муниципального образования.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endParaRPr lang="ru-RU" dirty="0"/>
          </a:p>
        </p:txBody>
      </p:sp>
      <p:pic>
        <p:nvPicPr>
          <p:cNvPr id="81922" name="Picture 2" descr="Картинки по запросу финансы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232"/>
            <a:ext cx="47625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439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2017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БЛАГОУСТРОЙСТВО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2285993"/>
          <a:ext cx="9144000" cy="584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2249321"/>
                <a:gridCol w="1751207"/>
                <a:gridCol w="1214414"/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Предусмотрено,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тысяч рублей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 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тысяч рублей 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4604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</a:t>
                      </a:r>
                      <a:r>
                        <a:rPr lang="ru-RU" baseline="0" dirty="0" smtClean="0"/>
                        <a:t> культуры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28702,9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28535,7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3886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6780,4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6720,0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1685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 укреплению материально- технической</a:t>
                      </a:r>
                      <a:r>
                        <a:rPr lang="ru-RU" baseline="0" dirty="0" smtClean="0"/>
                        <a:t> базы учреждений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458,0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458,0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168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проведение</a:t>
                      </a:r>
                    </a:p>
                    <a:p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культурно-массовых мероприятий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2017 году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0"/>
            <a:ext cx="5686425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</a:rPr>
              <a:t>Расходы, произведенные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 области  культуры  в 2017 году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63492" name="Picture 4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439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643938" cy="1357313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cs typeface="Times New Roman" pitchFamily="18" charset="0"/>
              </a:rPr>
            </a:br>
            <a:r>
              <a:rPr lang="ru-RU" sz="1600" dirty="0" smtClean="0"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cs typeface="Times New Roman" pitchFamily="18" charset="0"/>
              </a:rPr>
            </a:b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в области дорожного хозяйства, произведенные в рамках муниципальной программы «</a:t>
            </a:r>
            <a:r>
              <a:rPr lang="ru-RU" sz="16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</a:r>
            <a:endPara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1 жителя  в  2017 году - 2,8  тысяч  рублей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Расходы на социальную политику,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произведенные в 2017 году, в процентах </a:t>
            </a: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142984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5"/>
            <a:ext cx="3643306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Публичные нормативные</a:t>
            </a:r>
          </a:p>
          <a:p>
            <a:pPr marL="174625" indent="-38100" algn="ctr"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расходные обязательства</a:t>
            </a:r>
            <a:r>
              <a:rPr lang="ru-RU" sz="1400" b="1" dirty="0" smtClean="0">
                <a:solidFill>
                  <a:schemeClr val="tx2"/>
                </a:solidFill>
              </a:rPr>
              <a:t> - </a:t>
            </a:r>
            <a:r>
              <a:rPr lang="ru-RU" sz="1400" dirty="0" smtClean="0">
                <a:solidFill>
                  <a:schemeClr val="tx2"/>
                </a:solidFill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  <a:endParaRPr lang="ru-RU" sz="1400" u="sng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571868" y="1428736"/>
          <a:ext cx="5143536" cy="378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24"/>
                <a:gridCol w="1343012"/>
              </a:tblGrid>
              <a:tr h="1127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Публичное нормативное обязательство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/>
                        <a:t>(тыс.</a:t>
                      </a:r>
                      <a:r>
                        <a:rPr lang="ru-RU" sz="1400" baseline="0" dirty="0" smtClean="0"/>
                        <a:t> руб.)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</a:t>
                      </a:r>
                      <a:r>
                        <a:rPr lang="ru-RU" sz="1200" baseline="0" dirty="0" smtClean="0"/>
                        <a:t> отдельным категориям граждан оплаты взноса  на капитальный ремонт общего имущества в многоквартирном доме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23,8</a:t>
                      </a:r>
                      <a:endParaRPr lang="ru-RU" sz="1200" baseline="0" dirty="0"/>
                    </a:p>
                  </a:txBody>
                  <a:tcPr/>
                </a:tc>
              </a:tr>
              <a:tr h="463436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- к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омпенсация  расходов  на оплату жилого помещения и коммунальных услуг</a:t>
                      </a:r>
                      <a:endParaRPr lang="ru-R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3 883,7</a:t>
                      </a:r>
                      <a:endParaRPr lang="ru-RU" sz="1200" baseline="0" dirty="0"/>
                    </a:p>
                  </a:txBody>
                  <a:tcPr/>
                </a:tc>
              </a:tr>
              <a:tr h="117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-п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редоставление мер социальной поддержки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оплате жилого помещения и коммунальных услуг</a:t>
                      </a:r>
                    </a:p>
                    <a:p>
                      <a:r>
                        <a:rPr lang="ru-RU" sz="1200" dirty="0" smtClean="0"/>
                        <a:t>- предоставление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оплату жилого помещения и коммунальных услуг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24 699,6</a:t>
                      </a:r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4 250,3</a:t>
                      </a:r>
                      <a:endParaRPr lang="ru-RU" sz="1200" baseline="0" dirty="0"/>
                    </a:p>
                  </a:txBody>
                  <a:tcPr/>
                </a:tc>
              </a:tr>
              <a:tr h="38496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r>
                        <a:rPr lang="ru-RU" sz="1200" b="1" baseline="0" dirty="0" smtClean="0"/>
                        <a:t>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32 857,4</a:t>
                      </a:r>
                      <a:endParaRPr lang="ru-RU" sz="1200" b="1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публичных  нормативных обязательств</a:t>
            </a:r>
            <a:endParaRPr lang="ru-RU" sz="20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929058" y="5141464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Меры социальной поддержки получили 2884 человека, что составляет 20,5 % от общей численности населения округа: федеральный регистр –   756  человек, областной регистр –2125 человек</a:t>
            </a:r>
            <a:endParaRPr lang="ru-RU" sz="1600" b="1" i="1" dirty="0"/>
          </a:p>
        </p:txBody>
      </p:sp>
      <p:pic>
        <p:nvPicPr>
          <p:cNvPr id="58370" name="Picture 2" descr="Картинки по запросу расходы социальная политика 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3429024" cy="2500330"/>
          </a:xfrm>
          <a:prstGeom prst="rect">
            <a:avLst/>
          </a:prstGeom>
          <a:noFill/>
        </p:spPr>
      </p:pic>
      <p:sp>
        <p:nvSpPr>
          <p:cNvPr id="58372" name="AutoShape 4" descr="https://img3.eadaily.com/r650x400/o/aa2/f0020fb2e97f880d7e98020d77e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38150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1285852" y="0"/>
            <a:ext cx="6286544" cy="3429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дефицита бюджета Сосьвинского городского округа</a:t>
            </a:r>
            <a:endParaRPr lang="ru-RU" sz="24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9"/>
          <a:ext cx="8401080" cy="507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/>
                <a:gridCol w="4258665"/>
              </a:tblGrid>
              <a:tr h="1998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Предельный объем  муниципального долга Сосьвинского городского</a:t>
                      </a:r>
                      <a:r>
                        <a:rPr lang="ru-RU" sz="1800" b="1" baseline="0" dirty="0" smtClean="0"/>
                        <a:t> округа по состоянию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/>
                        <a:t>1 января 2018 года</a:t>
                      </a:r>
                      <a:endParaRPr lang="ru-RU" sz="1800" b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Объем  муниципального долга по состоянию на </a:t>
                      </a:r>
                    </a:p>
                    <a:p>
                      <a:pPr algn="ctr"/>
                      <a:r>
                        <a:rPr lang="ru-RU" sz="1800" dirty="0" smtClean="0"/>
                        <a:t>1 января 2018 года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509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1116,0 тысяч рублей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350,3 тысяч рублей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2522540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>
                          <a:effectLst/>
                        </a:rPr>
                        <a:t>Расходы на обслуживание муниципального долга в 2017 году составили  0,7 тысяч рублей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540750" cy="107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Данные о муниципальном долге  Сосьвинского городского округа  за 2017  год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7786742" cy="138499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cs typeface="Times New Roman" pitchFamily="18" charset="0"/>
              </a:rPr>
              <a:t>Предельный объем  муниципального долга по состоянию на 1 января 2018 года не превышает ограничения, установленные Бюджетным кодексом Российской Федерации.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31949"/>
          <a:ext cx="8786874" cy="473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524"/>
                <a:gridCol w="2058772"/>
                <a:gridCol w="1512578"/>
              </a:tblGrid>
              <a:tr h="5994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Предусмотрено тыс. руб.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 тыс. руб.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Погашение бюджетом</a:t>
                      </a:r>
                      <a:r>
                        <a:rPr lang="ru-RU" sz="1600" baseline="0" dirty="0" smtClean="0"/>
                        <a:t> ГО кредитов, полученных от  других бюджетов бюджетной системы РФ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-765,7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-765,7</a:t>
                      </a:r>
                      <a:endParaRPr lang="ru-RU" sz="1600" dirty="0"/>
                    </a:p>
                  </a:txBody>
                  <a:tcPr/>
                </a:tc>
              </a:tr>
              <a:tr h="5838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</a:t>
                      </a:r>
                      <a:r>
                        <a:rPr lang="ru-RU" sz="1600" baseline="0" dirty="0" smtClean="0"/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423,2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404,6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Изменение</a:t>
                      </a:r>
                      <a:r>
                        <a:rPr lang="ru-RU" sz="1600" baseline="0" dirty="0" smtClean="0"/>
                        <a:t> остатков средств на счетах по учету средств бюджета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24725,9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9065,5</a:t>
                      </a:r>
                    </a:p>
                  </a:txBody>
                  <a:tcPr/>
                </a:tc>
              </a:tr>
              <a:tr h="2113874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Итого источников внутреннего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 финансирования </a:t>
                      </a:r>
                    </a:p>
                    <a:p>
                      <a:r>
                        <a:rPr lang="ru-RU" sz="1600" b="1" baseline="0" dirty="0" smtClean="0"/>
                        <a:t>дефицита  местного бюджета                                                                24383,4                        8704,4</a:t>
                      </a:r>
                    </a:p>
                    <a:p>
                      <a:endParaRPr lang="ru-RU" sz="1600" b="1" baseline="0" dirty="0" smtClean="0"/>
                    </a:p>
                    <a:p>
                      <a:pPr algn="ctr"/>
                      <a:r>
                        <a:rPr lang="ru-RU" sz="1600" b="1" dirty="0" smtClean="0"/>
                        <a:t>дефицит бюджета</a:t>
                      </a:r>
                      <a:r>
                        <a:rPr lang="ru-RU" sz="1600" b="1" baseline="0" dirty="0" smtClean="0"/>
                        <a:t> Сосьвинского  городского округа в 2017 году составил   8704,4 т</a:t>
                      </a:r>
                      <a:r>
                        <a:rPr lang="ru-RU" sz="1600" b="1" dirty="0" smtClean="0"/>
                        <a:t>ысяч рублей</a:t>
                      </a:r>
                      <a:r>
                        <a:rPr lang="ru-RU" sz="1600" b="1" baseline="0" dirty="0" smtClean="0"/>
                        <a:t> (превышение  расходов  бюджета  над  его доходами) </a:t>
                      </a:r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7153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бюджета по источникам финансирования  дефицита бюджета в 2017 году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83880" cy="4187952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Итоги реализации муниципальных программ</a:t>
            </a:r>
            <a:endParaRPr lang="ru-RU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i="1" dirty="0"/>
          </a:p>
        </p:txBody>
      </p:sp>
      <p:pic>
        <p:nvPicPr>
          <p:cNvPr id="82946" name="Picture 2" descr="Картинки по запросу муниципальный долг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4714908" cy="255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229600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286750" cy="1050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 муниципальных программ  Сосьвинского городского округа в 2017 году 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286808" cy="1169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  <a:endParaRPr lang="ru-RU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Контактная информация о Финансовом управлении администрации Сосьвинского городского округа</a:t>
            </a:r>
            <a:endParaRPr lang="ru-RU" sz="20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 об исполнении бюджета Сосьвинского городского округа 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/>
                <a:gridCol w="4178971"/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9072594" cy="532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231"/>
                <a:gridCol w="1391535"/>
                <a:gridCol w="1245058"/>
                <a:gridCol w="1455770"/>
              </a:tblGrid>
              <a:tr h="9094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 год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20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Профинансировано расходов 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в рамках программ, всего 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572 566,4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543 556,8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94,9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«Реализация и развитие муниципального управления в Сосьвинском городском округе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105 453,0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100 515,8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95,3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«Повышение эффективности управлением муниципальным имуществом Сосьвинского городского округа до 2020 года»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7 184,2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4 483,6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62,1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81735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112 928,3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99 630,6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88,2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2467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образования в Сосьвинском городском округе до 2020 года»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287 943,1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281 144,4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2020 года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50 553,7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49 427,9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«Управление муниципальными финансами Сосьвинского городского округа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8 504,1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8 354,5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00090"/>
            <a:ext cx="9001092" cy="785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Итоги реализации  муниципальных программ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Сосьвинского городского округа в 2017году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3999" cy="571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/>
                <a:gridCol w="1110288"/>
                <a:gridCol w="1336557"/>
                <a:gridCol w="1375646"/>
              </a:tblGrid>
              <a:tr h="386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612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«Защита населения Сосьвинского городского округа от чрезвычайных ситуаций, обеспечение первичных мер пожарной безопасности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7675,5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7432,2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954,9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954,9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мер социальной поддержки отдельных категорий граждан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41685,7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39384,0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94,5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информационных технологий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Сосьвинском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городском округе»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499,8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179,8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96,0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591,0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591,0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Экономическое развитие и инвестиционная политика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1110,9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1033,1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93,0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 Обеспечение деятельности органов местного самоуправления Сосьвинского городского округа, подведомственных учреждений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52838,2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50545,8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Подпрограмма «Профилактика социально –значимых заболеваний и укрепление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здоровья населения  Сосьвинского городского округа»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4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Подпрограмма «Противодействие угрозам безопасности населения  Сосьвинского городского округа»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77,0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97,1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429684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357322"/>
                <a:gridCol w="1232147"/>
                <a:gridCol w="1268183"/>
              </a:tblGrid>
              <a:tr h="1495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«Управление муниципальной собственностью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2 966,0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394,7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«Создание системы кадастра недвижимости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1 594,5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1 484,1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93,1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«Повышение эффективности управлением муниципальным имуществом Сосьвинского городского округа до 2020 года»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2 623,7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2 604,8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99,3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2020 года»</a:t>
            </a:r>
          </a:p>
          <a:p>
            <a:pPr algn="ctr"/>
            <a:endParaRPr lang="ru-RU" b="1" dirty="0" smtClean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285720" y="1492185"/>
          <a:ext cx="8501122" cy="519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212"/>
                <a:gridCol w="1224738"/>
                <a:gridCol w="864521"/>
                <a:gridCol w="1080651"/>
              </a:tblGrid>
              <a:tr h="6145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4 432,8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4 209,4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капитальных ремонтов многоквартирных домов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5 223,4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4 884,2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93,5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1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815,0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312,9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38,4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1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«Повышение энергетической эффективности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1 940,9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757,4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51 171,2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41 124,8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9 665,6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9 535,9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98,7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715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«Предоставление  субсидий предприятиям ЖКХ Сосьвинского городского округа  и подведомственных учреждений»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30 406,7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30 154,0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Подпрограмма «Благоустройство населенных пунктов и дворовых территорий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9 135,3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8 652,0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94,7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2020 года»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572560" cy="598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76"/>
                <a:gridCol w="1142845"/>
                <a:gridCol w="1214273"/>
                <a:gridCol w="114406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дошкольного образования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72 676,8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70 636,5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97,2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общего образования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155 335,0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151 775,9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97,7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дополнительного образования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Сосьвинском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городском округе»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30 443,6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29 940,0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98,4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«Развитие отдыха и оздоровления детей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Сосьвинском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городском округе»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5367,4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5354,3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99,8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17952,9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17528,8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97,6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«Создание безопасных условий в муниципальных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Обеспечение реализации муниципальной программы «Развитие образования в Сосьвинском городском округе до 2020 года»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5 639,7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53 81,2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0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393,7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393,7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</a:t>
            </a:r>
            <a:r>
              <a:rPr lang="ru-RU" b="1" dirty="0" smtClean="0"/>
              <a:t>Развитие образования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142843" y="968791"/>
          <a:ext cx="9001157" cy="588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108"/>
                <a:gridCol w="1525620"/>
                <a:gridCol w="1002544"/>
                <a:gridCol w="1285885"/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7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культурно-досуговой деятельности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29 726,5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29 559,2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99,4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7 245,2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7 184,8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5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678,0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потенциала молодежи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Патриотическое воспитание молодых граждан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112,3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83,7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5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172,8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«Развитие дополнительного образования детей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1 1389,7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10 683,5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93,8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1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2020 года»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1005,2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890,3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88,6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Противодействие угрозам безопасности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dirty="0" smtClean="0"/>
              <a:t>«Развитие культуры, физической культуры и спорта, молодежной политики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4" cy="211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357322"/>
                <a:gridCol w="1232147"/>
                <a:gridCol w="126818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«Развитие информационной системы управления финансами»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507,3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491,5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«Управление муниципальными финансами Сосьвинского городского округа до 2020 года»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7996,8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7863,0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dirty="0" smtClean="0"/>
              <a:t>«Управление муниципальными финансами Сосьвинского городского округа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Спасибо за внимание!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Вводная часть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Исполнение бюджета Сосьвинского городского округа по доходам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Исполнение бюджета Сосьвинского городского округа  по расходам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01063" cy="1214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>Структура  Бюджета  для граждан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5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0570"/>
            <a:ext cx="3057525" cy="2357430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143272" cy="2428868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3000364" cy="23574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-357214"/>
            <a:ext cx="5429288" cy="4000528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Вводная часть</a:t>
            </a:r>
            <a:endParaRPr lang="ru-RU" sz="32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00232" y="3286124"/>
            <a:ext cx="6686568" cy="2721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ки по запросу доходы бюджет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45BC9-CC0C-4D7A-A1B6-99B5B71D7FD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>
                <a:solidFill>
                  <a:srgbClr val="00421E"/>
                </a:solidFill>
                <a:latin typeface="Bookman Old Style" pitchFamily="18" charset="0"/>
              </a:rPr>
              <a:t>Профицит бюджета </a:t>
            </a:r>
            <a:r>
              <a:rPr lang="ru-RU" altLang="ru-RU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>
              <a:latin typeface="Bookman Old Style" pitchFamily="18" charset="0"/>
            </a:endParaRPr>
          </a:p>
          <a:p>
            <a:pPr algn="just" eaLnBrk="1" hangingPunct="1"/>
            <a:endParaRPr lang="ru-RU" altLang="ru-RU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007E39"/>
                </a:solidFill>
                <a:latin typeface="Bookman Old Style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91338"/>
          <a:ext cx="8215370" cy="5566662"/>
        </p:xfrm>
        <a:graphic>
          <a:graphicData uri="http://schemas.openxmlformats.org/drawingml/2006/table">
            <a:tbl>
              <a:tblPr/>
              <a:tblGrid>
                <a:gridCol w="576865"/>
                <a:gridCol w="4671935"/>
                <a:gridCol w="836788"/>
                <a:gridCol w="1064878"/>
                <a:gridCol w="1064904"/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21592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76" name="TextBox 3"/>
          <p:cNvSpPr txBox="1">
            <a:spLocks noChangeArrowheads="1"/>
          </p:cNvSpPr>
          <p:nvPr/>
        </p:nvSpPr>
        <p:spPr bwMode="auto">
          <a:xfrm>
            <a:off x="730250" y="404813"/>
            <a:ext cx="79794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ОСНОВНЫЕ ПОКАЗАТЕЛИ  СОЦИАЛЬНО-ЭКОНОМИЧЕСКОГО </a:t>
            </a:r>
          </a:p>
          <a:p>
            <a:pPr algn="ctr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СОСЬВИНСКОГО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4715</TotalTime>
  <Words>3005</Words>
  <Application>Microsoft Office PowerPoint</Application>
  <PresentationFormat>Экран (4:3)</PresentationFormat>
  <Paragraphs>743</Paragraphs>
  <Slides>47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Открытая</vt:lpstr>
      <vt:lpstr>Диаграмма</vt:lpstr>
      <vt:lpstr>                                 Бюджет  для граждан  об исполнении бюджета Сосьвинского городского округа  за 2017 год </vt:lpstr>
      <vt:lpstr> Бюджет для граждан -</vt:lpstr>
      <vt:lpstr>Слайд 3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Слайд 6</vt:lpstr>
      <vt:lpstr>Слайд 7</vt:lpstr>
      <vt:lpstr>Слайд 8</vt:lpstr>
      <vt:lpstr>Слайд 9</vt:lpstr>
      <vt:lpstr>     Итоги  социально – экономического  развития Сосьвинского городского округа за 2017 год    </vt:lpstr>
      <vt:lpstr>       Основные характеристики бюджета  Сосьвинского городского округа в 2017 году </vt:lpstr>
      <vt:lpstr>Слайд 12</vt:lpstr>
      <vt:lpstr>Слайд 13</vt:lpstr>
      <vt:lpstr>Слайд 14</vt:lpstr>
      <vt:lpstr>Доходы бюджета Сосьвинского городского округа  за 2017  год</vt:lpstr>
      <vt:lpstr>Слайд 16</vt:lpstr>
      <vt:lpstr>Слайд 17</vt:lpstr>
      <vt:lpstr> Исполнение бюджета Сосьвинского городского округа  по налоговым и неналоговым доходам   за 2017  год,  в %</vt:lpstr>
      <vt:lpstr>Слайд 19</vt:lpstr>
      <vt:lpstr>Слайд 20</vt:lpstr>
      <vt:lpstr>Слайд 21</vt:lpstr>
      <vt:lpstr> Распределение  расходов бюджета Сосьвинского городского округа   в 2017 году </vt:lpstr>
      <vt:lpstr>Слайд 23</vt:lpstr>
      <vt:lpstr>Исполнение бюджета по расходам за 2017 год по разделам бюджетной классификации расходов, в %</vt:lpstr>
      <vt:lpstr>Структура расходов бюджета Сосьвинского городского округа  в сфере образования, в %</vt:lpstr>
      <vt:lpstr>Слайд 26</vt:lpstr>
      <vt:lpstr>Расходы на жилищно – коммунальное хозяйство  в 2017 году  </vt:lpstr>
      <vt:lpstr>Слайд 28</vt:lpstr>
      <vt:lpstr>Слайд 29</vt:lpstr>
      <vt:lpstr>Слайд 30</vt:lpstr>
      <vt:lpstr>Расходы, произведенные в области  культуры  в 2017 году </vt:lpstr>
      <vt:lpstr>  Расходы в области дорожного хозяйства, произведенные в рамках муниципальной программы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vt:lpstr>
      <vt:lpstr>Расходы на социальную политику,  произведенные в 2017 году, в процентах </vt:lpstr>
      <vt:lpstr>Исполнение публичных  нормативных обязательств</vt:lpstr>
      <vt:lpstr>Слайд 35</vt:lpstr>
      <vt:lpstr> Данные о муниципальном долге  Сосьвинского городского округа  за 2017  год</vt:lpstr>
      <vt:lpstr>Исполнение бюджета по источникам финансирования  дефицита бюджета в 2017 году</vt:lpstr>
      <vt:lpstr>Слайд 38</vt:lpstr>
      <vt:lpstr>Исполнение  муниципальных программ  Сосьвинского городского округа в 2017 году </vt:lpstr>
      <vt:lpstr> Итоги реализации  муниципальных программ  Сосьвинского городского округа в 2017году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Dmitriy</cp:lastModifiedBy>
  <cp:revision>767</cp:revision>
  <dcterms:created xsi:type="dcterms:W3CDTF">2014-03-11T04:14:15Z</dcterms:created>
  <dcterms:modified xsi:type="dcterms:W3CDTF">2018-03-01T10:32:26Z</dcterms:modified>
</cp:coreProperties>
</file>