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708800"/>
        <c:axId val="20464384"/>
        <c:axId val="0"/>
      </c:bar3DChart>
      <c:catAx>
        <c:axId val="89708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0464384"/>
        <c:crosses val="autoZero"/>
        <c:auto val="1"/>
        <c:lblAlgn val="ctr"/>
        <c:lblOffset val="100"/>
        <c:noMultiLvlLbl val="0"/>
      </c:catAx>
      <c:valAx>
        <c:axId val="20464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708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668480"/>
        <c:axId val="71670016"/>
        <c:axId val="0"/>
      </c:bar3DChart>
      <c:catAx>
        <c:axId val="71668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71670016"/>
        <c:crosses val="autoZero"/>
        <c:auto val="1"/>
        <c:lblAlgn val="ctr"/>
        <c:lblOffset val="100"/>
        <c:noMultiLvlLbl val="0"/>
      </c:catAx>
      <c:valAx>
        <c:axId val="7167001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1668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035937174519854"/>
          <c:y val="1.8893006021306159E-2"/>
          <c:w val="0.39116579177603028"/>
          <c:h val="0.9144404345290219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01.01.2020  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26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26E-3"/>
                  <c:y val="-6.4814814814815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01.01.2020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1 чел  01.01.2020  '!$B$4:$B$8</c:f>
              <c:numCache>
                <c:formatCode>0.0</c:formatCode>
                <c:ptCount val="5"/>
                <c:pt idx="0">
                  <c:v>50.614278435146915</c:v>
                </c:pt>
                <c:pt idx="1">
                  <c:v>50.545286730951396</c:v>
                </c:pt>
                <c:pt idx="2">
                  <c:v>31.628175007757434</c:v>
                </c:pt>
                <c:pt idx="3">
                  <c:v>41.330886459746274</c:v>
                </c:pt>
                <c:pt idx="4">
                  <c:v>33.541575416676274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01.12.19  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82E-2"/>
                  <c:y val="-7.5080451900034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05E-2"/>
                  <c:y val="-7.8703640305831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903E-2"/>
                  <c:y val="-5.193227205294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01.12.19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1 чел  01.12.19  '!$C$4:$C$8</c:f>
              <c:numCache>
                <c:formatCode>0.0</c:formatCode>
                <c:ptCount val="5"/>
                <c:pt idx="0">
                  <c:v>31.534846855007647</c:v>
                </c:pt>
                <c:pt idx="1">
                  <c:v>39.08090646328727</c:v>
                </c:pt>
                <c:pt idx="2">
                  <c:v>28.281395451926059</c:v>
                </c:pt>
                <c:pt idx="3">
                  <c:v>35.905210244953324</c:v>
                </c:pt>
                <c:pt idx="4">
                  <c:v>26.925470849950436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43456"/>
        <c:axId val="26245760"/>
        <c:axId val="0"/>
      </c:bar3DChart>
      <c:catAx>
        <c:axId val="26243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26245760"/>
        <c:crosses val="autoZero"/>
        <c:auto val="1"/>
        <c:lblAlgn val="ctr"/>
        <c:lblOffset val="100"/>
        <c:noMultiLvlLbl val="0"/>
      </c:catAx>
      <c:valAx>
        <c:axId val="262457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6243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189"/>
          <c:y val="3.3172511261026056E-3"/>
          <c:w val="0.463466288930863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164480"/>
        <c:axId val="72166016"/>
        <c:axId val="0"/>
      </c:bar3DChart>
      <c:catAx>
        <c:axId val="7216448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72166016"/>
        <c:crosses val="autoZero"/>
        <c:auto val="1"/>
        <c:lblAlgn val="ctr"/>
        <c:lblOffset val="100"/>
        <c:noMultiLvlLbl val="1"/>
      </c:catAx>
      <c:valAx>
        <c:axId val="72166016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72164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5"/>
          <c:y val="3.3172511261026056E-3"/>
          <c:w val="0.46346628893086322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189824"/>
        <c:axId val="72191360"/>
        <c:axId val="0"/>
      </c:bar3DChart>
      <c:catAx>
        <c:axId val="7218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2191360"/>
        <c:crosses val="autoZero"/>
        <c:auto val="1"/>
        <c:lblAlgn val="ctr"/>
        <c:lblOffset val="100"/>
        <c:noMultiLvlLbl val="0"/>
      </c:catAx>
      <c:valAx>
        <c:axId val="72191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189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73"/>
          <c:y val="3.3172511261026056E-3"/>
          <c:w val="0.46346628893086345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635968"/>
        <c:axId val="81654144"/>
        <c:axId val="0"/>
      </c:bar3DChart>
      <c:catAx>
        <c:axId val="81635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1654144"/>
        <c:crosses val="autoZero"/>
        <c:auto val="1"/>
        <c:lblAlgn val="ctr"/>
        <c:lblOffset val="100"/>
        <c:noMultiLvlLbl val="0"/>
      </c:catAx>
      <c:valAx>
        <c:axId val="8165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635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548416"/>
        <c:axId val="81549952"/>
        <c:axId val="0"/>
      </c:bar3DChart>
      <c:catAx>
        <c:axId val="81548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1549952"/>
        <c:crosses val="autoZero"/>
        <c:auto val="1"/>
        <c:lblAlgn val="ctr"/>
        <c:lblOffset val="100"/>
        <c:noMultiLvlLbl val="0"/>
      </c:catAx>
      <c:valAx>
        <c:axId val="81549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548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57268443854158"/>
          <c:y val="0.11815284362664216"/>
          <c:w val="0.46346628893086389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01.01.2020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01.01.2020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01.01.2020 '!$B$3:$B$7</c:f>
              <c:numCache>
                <c:formatCode>General</c:formatCode>
                <c:ptCount val="5"/>
                <c:pt idx="0">
                  <c:v>977</c:v>
                </c:pt>
                <c:pt idx="1">
                  <c:v>2143</c:v>
                </c:pt>
                <c:pt idx="2">
                  <c:v>1419</c:v>
                </c:pt>
                <c:pt idx="3">
                  <c:v>597</c:v>
                </c:pt>
                <c:pt idx="4">
                  <c:v>1493</c:v>
                </c:pt>
              </c:numCache>
            </c:numRef>
          </c:val>
        </c:ser>
        <c:ser>
          <c:idx val="1"/>
          <c:order val="1"/>
          <c:tx>
            <c:strRef>
              <c:f>'расходы 01.01.2020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01.01.2020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01.01.2020 '!$C$3:$C$7</c:f>
              <c:numCache>
                <c:formatCode>General</c:formatCode>
                <c:ptCount val="5"/>
                <c:pt idx="0">
                  <c:v>736</c:v>
                </c:pt>
                <c:pt idx="1">
                  <c:v>2031</c:v>
                </c:pt>
                <c:pt idx="2">
                  <c:v>1376</c:v>
                </c:pt>
                <c:pt idx="3">
                  <c:v>554</c:v>
                </c:pt>
                <c:pt idx="4">
                  <c:v>1439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002048"/>
        <c:axId val="96003584"/>
        <c:axId val="0"/>
      </c:bar3DChart>
      <c:catAx>
        <c:axId val="96002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96003584"/>
        <c:crosses val="autoZero"/>
        <c:auto val="1"/>
        <c:lblAlgn val="ctr"/>
        <c:lblOffset val="100"/>
        <c:noMultiLvlLbl val="0"/>
      </c:catAx>
      <c:valAx>
        <c:axId val="9600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002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87"/>
          <c:y val="4.5753104391362872E-3"/>
          <c:w val="0.48742470750478489"/>
          <c:h val="0.960019156373228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063744"/>
        <c:axId val="82072320"/>
        <c:axId val="0"/>
      </c:bar3DChart>
      <c:catAx>
        <c:axId val="8206374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82072320"/>
        <c:crosses val="autoZero"/>
        <c:auto val="1"/>
        <c:lblAlgn val="ctr"/>
        <c:lblOffset val="100"/>
        <c:noMultiLvlLbl val="1"/>
      </c:catAx>
      <c:valAx>
        <c:axId val="82072320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82063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53"/>
          <c:y val="4.5753104391362872E-3"/>
          <c:w val="0.4874247075047845"/>
          <c:h val="0.96001915637322799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092032"/>
        <c:axId val="82093568"/>
        <c:axId val="0"/>
      </c:bar3DChart>
      <c:catAx>
        <c:axId val="82092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2093568"/>
        <c:crosses val="autoZero"/>
        <c:auto val="1"/>
        <c:lblAlgn val="ctr"/>
        <c:lblOffset val="100"/>
        <c:noMultiLvlLbl val="0"/>
      </c:catAx>
      <c:valAx>
        <c:axId val="820935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2092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76"/>
          <c:y val="4.5753104391362872E-3"/>
          <c:w val="0.48742470750478473"/>
          <c:h val="0.9600191563732282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800832"/>
        <c:axId val="83802368"/>
        <c:axId val="0"/>
      </c:bar3DChart>
      <c:catAx>
        <c:axId val="83800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802368"/>
        <c:crosses val="autoZero"/>
        <c:auto val="1"/>
        <c:lblAlgn val="ctr"/>
        <c:lblOffset val="100"/>
        <c:noMultiLvlLbl val="0"/>
      </c:catAx>
      <c:valAx>
        <c:axId val="838023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38008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14"/>
          <c:y val="2.4935689009023231E-3"/>
          <c:w val="0.66914628857083036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664320"/>
        <c:axId val="20665856"/>
        <c:axId val="0"/>
      </c:bar3DChart>
      <c:catAx>
        <c:axId val="20664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0665856"/>
        <c:crosses val="autoZero"/>
        <c:auto val="1"/>
        <c:lblAlgn val="ctr"/>
        <c:lblOffset val="100"/>
        <c:noMultiLvlLbl val="0"/>
      </c:catAx>
      <c:valAx>
        <c:axId val="2066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64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232027927202168"/>
          <c:y val="1.8761622408534964E-3"/>
          <c:w val="0.53582963020711516"/>
          <c:h val="0.9954248687664042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684608"/>
        <c:axId val="89689472"/>
        <c:axId val="0"/>
      </c:bar3DChart>
      <c:catAx>
        <c:axId val="89684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9689472"/>
        <c:crosses val="autoZero"/>
        <c:auto val="1"/>
        <c:lblAlgn val="ctr"/>
        <c:lblOffset val="100"/>
        <c:noMultiLvlLbl val="0"/>
      </c:catAx>
      <c:valAx>
        <c:axId val="896894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9684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325952349878918"/>
          <c:y val="4.5750619200768915E-3"/>
          <c:w val="0.5358296302071156"/>
          <c:h val="0.9954248687664040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'расходы на 1 чел 01.01.2020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70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801E-2"/>
                  <c:y val="-5.466970387243741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735E-3"/>
                  <c:y val="-6.074411541381921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801E-2"/>
                  <c:y val="-5.770690964312870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24169986719847E-2"/>
                  <c:y val="-5.163249810174653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'расходы на 1 чел 01.01.2020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01.01.2020 '!$B$3:$B$8</c:f>
              <c:numCache>
                <c:formatCode>0.0</c:formatCode>
                <c:ptCount val="6"/>
                <c:pt idx="0">
                  <c:v>55.369982449187567</c:v>
                </c:pt>
                <c:pt idx="1">
                  <c:v>53.994316387748661</c:v>
                </c:pt>
                <c:pt idx="2">
                  <c:v>31.56168269870118</c:v>
                </c:pt>
                <c:pt idx="3">
                  <c:v>48.192771084337352</c:v>
                </c:pt>
                <c:pt idx="5">
                  <c:v>34.440627953618112</c:v>
                </c:pt>
              </c:numCache>
            </c:numRef>
          </c:val>
        </c:ser>
        <c:ser>
          <c:idx val="1"/>
          <c:order val="1"/>
          <c:tx>
            <c:strRef>
              <c:f>'расходы на 1 чел 01.01.2020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735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74E-2"/>
                  <c:y val="3.037205770690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63E-2"/>
                  <c:y val="-2.39150060684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1 чел 01.01.2020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01.01.2020 '!$C$3:$C$8</c:f>
              <c:numCache>
                <c:formatCode>0.0</c:formatCode>
                <c:ptCount val="6"/>
                <c:pt idx="0">
                  <c:v>33.742852290097943</c:v>
                </c:pt>
                <c:pt idx="1">
                  <c:v>41.121177527871559</c:v>
                </c:pt>
                <c:pt idx="2">
                  <c:v>26.15364156212598</c:v>
                </c:pt>
                <c:pt idx="3">
                  <c:v>35.506263464453845</c:v>
                </c:pt>
                <c:pt idx="5">
                  <c:v>29.484312685861823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493376"/>
        <c:axId val="95632000"/>
        <c:axId val="0"/>
      </c:bar3DChart>
      <c:catAx>
        <c:axId val="55493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5632000"/>
        <c:crosses val="autoZero"/>
        <c:auto val="1"/>
        <c:lblAlgn val="ctr"/>
        <c:lblOffset val="100"/>
        <c:noMultiLvlLbl val="0"/>
      </c:catAx>
      <c:valAx>
        <c:axId val="9563200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55493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95456"/>
        <c:axId val="20596992"/>
        <c:axId val="0"/>
      </c:bar3DChart>
      <c:catAx>
        <c:axId val="20595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20596992"/>
        <c:crosses val="autoZero"/>
        <c:auto val="1"/>
        <c:lblAlgn val="ctr"/>
        <c:lblOffset val="100"/>
        <c:noMultiLvlLbl val="0"/>
      </c:catAx>
      <c:valAx>
        <c:axId val="2059699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0595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36"/>
          <c:y val="2.4935689009023239E-3"/>
          <c:w val="0.669146288570830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33504"/>
        <c:axId val="22935040"/>
        <c:axId val="0"/>
      </c:bar3DChart>
      <c:catAx>
        <c:axId val="2293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2935040"/>
        <c:crosses val="autoZero"/>
        <c:auto val="1"/>
        <c:lblAlgn val="ctr"/>
        <c:lblOffset val="100"/>
        <c:noMultiLvlLbl val="0"/>
      </c:catAx>
      <c:valAx>
        <c:axId val="22935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33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47"/>
          <c:y val="2.4935689009023248E-3"/>
          <c:w val="0.66914628857083103"/>
          <c:h val="0.9975063447647556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01.01.2020'!$B$3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9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01.01.2020'!$A$4:$A$8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01.01.2020'!$B$4:$B$8</c:f>
              <c:numCache>
                <c:formatCode>General</c:formatCode>
                <c:ptCount val="5"/>
                <c:pt idx="0">
                  <c:v>894</c:v>
                </c:pt>
                <c:pt idx="1">
                  <c:v>2081</c:v>
                </c:pt>
                <c:pt idx="2">
                  <c:v>1427</c:v>
                </c:pt>
                <c:pt idx="3">
                  <c:v>518</c:v>
                </c:pt>
                <c:pt idx="4">
                  <c:v>1455</c:v>
                </c:pt>
              </c:numCache>
            </c:numRef>
          </c:val>
        </c:ser>
        <c:ser>
          <c:idx val="1"/>
          <c:order val="1"/>
          <c:tx>
            <c:strRef>
              <c:f>'доходы на 01.01.2020'!$C$3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325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9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01.01.2020'!$A$4:$A$8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01.01.2020'!$C$4:$C$8</c:f>
              <c:numCache>
                <c:formatCode>General</c:formatCode>
                <c:ptCount val="5"/>
                <c:pt idx="0">
                  <c:v>807</c:v>
                </c:pt>
                <c:pt idx="1">
                  <c:v>2043</c:v>
                </c:pt>
                <c:pt idx="2">
                  <c:v>1435</c:v>
                </c:pt>
                <c:pt idx="3">
                  <c:v>498</c:v>
                </c:pt>
                <c:pt idx="4">
                  <c:v>1458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638528"/>
        <c:axId val="25891200"/>
        <c:axId val="0"/>
      </c:bar3DChart>
      <c:catAx>
        <c:axId val="105638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5891200"/>
        <c:crosses val="autoZero"/>
        <c:auto val="1"/>
        <c:lblAlgn val="ctr"/>
        <c:lblOffset val="100"/>
        <c:noMultiLvlLbl val="0"/>
      </c:catAx>
      <c:valAx>
        <c:axId val="25891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38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879872"/>
        <c:axId val="66881408"/>
        <c:axId val="0"/>
      </c:bar3DChart>
      <c:catAx>
        <c:axId val="6687987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66881408"/>
        <c:crosses val="autoZero"/>
        <c:auto val="1"/>
        <c:lblAlgn val="ctr"/>
        <c:lblOffset val="100"/>
        <c:noMultiLvlLbl val="1"/>
      </c:catAx>
      <c:valAx>
        <c:axId val="66881408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66879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215360"/>
        <c:axId val="69216896"/>
        <c:axId val="0"/>
      </c:bar3DChart>
      <c:catAx>
        <c:axId val="69215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69216896"/>
        <c:crosses val="autoZero"/>
        <c:auto val="1"/>
        <c:lblAlgn val="ctr"/>
        <c:lblOffset val="100"/>
        <c:noMultiLvlLbl val="0"/>
      </c:catAx>
      <c:valAx>
        <c:axId val="692168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69215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909504"/>
        <c:axId val="67911040"/>
        <c:axId val="0"/>
      </c:bar3DChart>
      <c:catAx>
        <c:axId val="67909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67911040"/>
        <c:crosses val="autoZero"/>
        <c:auto val="1"/>
        <c:lblAlgn val="ctr"/>
        <c:lblOffset val="100"/>
        <c:noMultiLvlLbl val="0"/>
      </c:catAx>
      <c:valAx>
        <c:axId val="6791104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67909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012672"/>
        <c:axId val="68018560"/>
        <c:axId val="0"/>
      </c:bar3DChart>
      <c:catAx>
        <c:axId val="68012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68018560"/>
        <c:crosses val="autoZero"/>
        <c:auto val="1"/>
        <c:lblAlgn val="ctr"/>
        <c:lblOffset val="100"/>
        <c:noMultiLvlLbl val="0"/>
      </c:catAx>
      <c:valAx>
        <c:axId val="6801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012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.20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20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 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</a:t>
            </a:r>
            <a:r>
              <a:rPr lang="ru-RU" sz="2400" b="1" dirty="0" smtClean="0"/>
              <a:t>01.</a:t>
            </a:r>
            <a:r>
              <a:rPr lang="en-US" sz="2400" b="1" dirty="0" smtClean="0"/>
              <a:t>01.2020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89263"/>
              </p:ext>
            </p:extLst>
          </p:nvPr>
        </p:nvGraphicFramePr>
        <p:xfrm>
          <a:off x="1690687" y="1404937"/>
          <a:ext cx="5762625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34836"/>
              </p:ext>
            </p:extLst>
          </p:nvPr>
        </p:nvGraphicFramePr>
        <p:xfrm>
          <a:off x="1619250" y="1490662"/>
          <a:ext cx="59055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797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05052"/>
              </p:ext>
            </p:extLst>
          </p:nvPr>
        </p:nvGraphicFramePr>
        <p:xfrm>
          <a:off x="1857356" y="1940944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948363"/>
              </p:ext>
            </p:extLst>
          </p:nvPr>
        </p:nvGraphicFramePr>
        <p:xfrm>
          <a:off x="1755245" y="1510770"/>
          <a:ext cx="6417155" cy="422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</a:t>
            </a:r>
            <a:r>
              <a:rPr lang="ru-RU" sz="2400" b="1" dirty="0" smtClean="0"/>
              <a:t>01.</a:t>
            </a:r>
            <a:r>
              <a:rPr lang="en-US" sz="2400" b="1" dirty="0" smtClean="0"/>
              <a:t>01.2020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99119"/>
              </p:ext>
            </p:extLst>
          </p:nvPr>
        </p:nvGraphicFramePr>
        <p:xfrm>
          <a:off x="1990726" y="2060848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099451"/>
              </p:ext>
            </p:extLst>
          </p:nvPr>
        </p:nvGraphicFramePr>
        <p:xfrm>
          <a:off x="1785938" y="2276872"/>
          <a:ext cx="63864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5731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66511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489664"/>
              </p:ext>
            </p:extLst>
          </p:nvPr>
        </p:nvGraphicFramePr>
        <p:xfrm>
          <a:off x="1724025" y="19621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218919"/>
              </p:ext>
            </p:extLst>
          </p:nvPr>
        </p:nvGraphicFramePr>
        <p:xfrm>
          <a:off x="1403648" y="2114550"/>
          <a:ext cx="6840760" cy="347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</a:t>
            </a:r>
            <a:r>
              <a:rPr lang="ru-RU" sz="2400" b="1" dirty="0" smtClean="0"/>
              <a:t>01.</a:t>
            </a:r>
            <a:r>
              <a:rPr lang="en-US" sz="2400" b="1" dirty="0" smtClean="0"/>
              <a:t>01.2020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0542"/>
              </p:ext>
            </p:extLst>
          </p:nvPr>
        </p:nvGraphicFramePr>
        <p:xfrm>
          <a:off x="1857356" y="1928802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50060"/>
              </p:ext>
            </p:extLst>
          </p:nvPr>
        </p:nvGraphicFramePr>
        <p:xfrm>
          <a:off x="1835696" y="1916832"/>
          <a:ext cx="5935365" cy="4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564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46841"/>
              </p:ext>
            </p:extLst>
          </p:nvPr>
        </p:nvGraphicFramePr>
        <p:xfrm>
          <a:off x="1957387" y="17859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500187" y="1543050"/>
          <a:ext cx="6143625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</a:t>
            </a:r>
            <a:r>
              <a:rPr lang="ru-RU" sz="2400" b="1" dirty="0" smtClean="0"/>
              <a:t>01.</a:t>
            </a:r>
            <a:r>
              <a:rPr lang="en-US" sz="2400" b="1" dirty="0" smtClean="0"/>
              <a:t>01.2020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71646"/>
              </p:ext>
            </p:extLst>
          </p:nvPr>
        </p:nvGraphicFramePr>
        <p:xfrm>
          <a:off x="1357290" y="1643050"/>
          <a:ext cx="67866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71816"/>
              </p:ext>
            </p:extLst>
          </p:nvPr>
        </p:nvGraphicFramePr>
        <p:xfrm>
          <a:off x="1685925" y="1116727"/>
          <a:ext cx="7062539" cy="46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53616"/>
              </p:ext>
            </p:extLst>
          </p:nvPr>
        </p:nvGraphicFramePr>
        <p:xfrm>
          <a:off x="1685925" y="1076325"/>
          <a:ext cx="57721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72640"/>
              </p:ext>
            </p:extLst>
          </p:nvPr>
        </p:nvGraphicFramePr>
        <p:xfrm>
          <a:off x="1357333" y="1116726"/>
          <a:ext cx="6858005" cy="483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895350" y="1457325"/>
          <a:ext cx="73533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1117</TotalTime>
  <Words>84</Words>
  <Application>Microsoft Office PowerPoint</Application>
  <PresentationFormat>Экран (4:3)</PresentationFormat>
  <Paragraphs>43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115</cp:revision>
  <dcterms:created xsi:type="dcterms:W3CDTF">2017-02-16T11:20:46Z</dcterms:created>
  <dcterms:modified xsi:type="dcterms:W3CDTF">2020-02-06T05:53:39Z</dcterms:modified>
</cp:coreProperties>
</file>