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9" r:id="rId2"/>
    <p:sldId id="271" r:id="rId3"/>
    <p:sldId id="270" r:id="rId4"/>
    <p:sldId id="265" r:id="rId5"/>
    <p:sldId id="266" r:id="rId6"/>
    <p:sldId id="267" r:id="rId7"/>
    <p:sldId id="275" r:id="rId8"/>
    <p:sldId id="281" r:id="rId9"/>
    <p:sldId id="276" r:id="rId10"/>
    <p:sldId id="277" r:id="rId11"/>
    <p:sldId id="278" r:id="rId12"/>
    <p:sldId id="279" r:id="rId13"/>
    <p:sldId id="280" r:id="rId14"/>
    <p:sldId id="282" r:id="rId15"/>
    <p:sldId id="283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33CE3-605F-424A-A248-CF009CF3EA6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71729B-E512-4A82-B887-086EDC37FA93}">
      <dgm:prSet phldrT="[Текст]" custT="1"/>
      <dgm:spPr/>
      <dgm:t>
        <a:bodyPr/>
        <a:lstStyle/>
        <a:p>
          <a:r>
            <a:rPr lang="ru-RU" sz="2400" dirty="0" smtClean="0">
              <a:latin typeface="+mj-lt"/>
            </a:rPr>
            <a:t>1918 – В.И.Ленин</a:t>
          </a:r>
          <a:endParaRPr lang="ru-RU" sz="2400" dirty="0">
            <a:latin typeface="+mj-lt"/>
          </a:endParaRPr>
        </a:p>
      </dgm:t>
    </dgm:pt>
    <dgm:pt modelId="{7926DBF8-1FEC-4885-B3A7-96ABD50D90E6}" type="parTrans" cxnId="{7099F33E-6729-4D2E-BBE2-1A4FF91ABCC1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F1804D31-5D99-484B-AED9-4A399343EA91}" type="sibTrans" cxnId="{7099F33E-6729-4D2E-BBE2-1A4FF91ABCC1}">
      <dgm:prSet custT="1"/>
      <dgm:spPr/>
      <dgm:t>
        <a:bodyPr/>
        <a:lstStyle/>
        <a:p>
          <a:endParaRPr lang="ru-RU" sz="2400">
            <a:latin typeface="+mj-lt"/>
          </a:endParaRPr>
        </a:p>
      </dgm:t>
    </dgm:pt>
    <dgm:pt modelId="{54F2A7BD-CD56-466C-A2C1-FE0965CAB47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+mj-lt"/>
            </a:rPr>
            <a:t>1936 – И.В.Сталин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latin typeface="+mj-lt"/>
          </a:endParaRPr>
        </a:p>
      </dgm:t>
    </dgm:pt>
    <dgm:pt modelId="{6B1837D9-8DEC-4C48-9C9E-1FE92C491B44}" type="parTrans" cxnId="{1546FC99-8158-4270-A98D-387ED60E8DC1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4F4AF2AD-926C-446E-9184-57D4E08CB025}" type="sibTrans" cxnId="{1546FC99-8158-4270-A98D-387ED60E8DC1}">
      <dgm:prSet custT="1"/>
      <dgm:spPr/>
      <dgm:t>
        <a:bodyPr/>
        <a:lstStyle/>
        <a:p>
          <a:endParaRPr lang="ru-RU" sz="2400">
            <a:latin typeface="+mj-lt"/>
          </a:endParaRPr>
        </a:p>
      </dgm:t>
    </dgm:pt>
    <dgm:pt modelId="{DCFD0656-A525-418B-A958-DF970AA564A0}">
      <dgm:prSet phldrT="[Текст]" custT="1"/>
      <dgm:spPr/>
      <dgm:t>
        <a:bodyPr/>
        <a:lstStyle/>
        <a:p>
          <a:r>
            <a:rPr lang="ru-RU" sz="2400" dirty="0" smtClean="0">
              <a:latin typeface="+mj-lt"/>
            </a:rPr>
            <a:t>1977 – Л.И.Брежнев</a:t>
          </a:r>
          <a:endParaRPr lang="ru-RU" sz="2400" dirty="0">
            <a:latin typeface="+mj-lt"/>
          </a:endParaRPr>
        </a:p>
      </dgm:t>
    </dgm:pt>
    <dgm:pt modelId="{FBB32F16-A113-4A7A-B3AE-DEEC85D376A2}" type="parTrans" cxnId="{26A526C9-B24B-4FC1-BD29-21D9F5248B3C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41F9D1D3-A217-439C-9433-8E03498C4630}" type="sibTrans" cxnId="{26A526C9-B24B-4FC1-BD29-21D9F5248B3C}">
      <dgm:prSet custT="1"/>
      <dgm:spPr/>
      <dgm:t>
        <a:bodyPr/>
        <a:lstStyle/>
        <a:p>
          <a:endParaRPr lang="ru-RU" sz="2400">
            <a:latin typeface="+mj-lt"/>
          </a:endParaRPr>
        </a:p>
      </dgm:t>
    </dgm:pt>
    <dgm:pt modelId="{A6749B6C-3308-480A-AB28-03EF8FCE05D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+mj-lt"/>
            </a:rPr>
            <a:t>1924</a:t>
          </a:r>
        </a:p>
        <a:p>
          <a:pPr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latin typeface="+mj-lt"/>
          </a:endParaRPr>
        </a:p>
      </dgm:t>
    </dgm:pt>
    <dgm:pt modelId="{9DC13933-9AB8-42B5-8659-B863F9F2D830}" type="parTrans" cxnId="{87999DB7-6179-4579-9F15-DB835A83AB17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1F332F2B-FB57-43C9-BACA-51DCE94889C3}" type="sibTrans" cxnId="{87999DB7-6179-4579-9F15-DB835A83AB17}">
      <dgm:prSet custT="1"/>
      <dgm:spPr/>
      <dgm:t>
        <a:bodyPr/>
        <a:lstStyle/>
        <a:p>
          <a:endParaRPr lang="ru-RU" sz="2400">
            <a:latin typeface="+mj-lt"/>
          </a:endParaRPr>
        </a:p>
      </dgm:t>
    </dgm:pt>
    <dgm:pt modelId="{EA4285A1-D805-4438-89F2-7B188DD3DA1B}">
      <dgm:prSet phldrT="[Текст]" custT="1"/>
      <dgm:spPr/>
      <dgm:t>
        <a:bodyPr/>
        <a:lstStyle/>
        <a:p>
          <a:r>
            <a:rPr lang="ru-RU" sz="2400" dirty="0" smtClean="0">
              <a:latin typeface="+mj-lt"/>
            </a:rPr>
            <a:t>1993 – Б.Н.Ельцин</a:t>
          </a:r>
          <a:endParaRPr lang="ru-RU" sz="2400" dirty="0">
            <a:latin typeface="+mj-lt"/>
          </a:endParaRPr>
        </a:p>
      </dgm:t>
    </dgm:pt>
    <dgm:pt modelId="{4300BAE0-4B74-496A-8460-28E19FD79533}" type="parTrans" cxnId="{44F32B14-63F0-49C5-A4D4-F0557C8B8890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40B1E454-7D47-48EB-B6E6-C8B45D9944EC}" type="sibTrans" cxnId="{44F32B14-63F0-49C5-A4D4-F0557C8B8890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2B824C64-628D-4351-BD82-FE48D0D7974C}" type="pres">
      <dgm:prSet presAssocID="{B4D33CE3-605F-424A-A248-CF009CF3EA6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A374AC-B7CF-4539-B60E-FC494556CB7B}" type="pres">
      <dgm:prSet presAssocID="{B4D33CE3-605F-424A-A248-CF009CF3EA65}" presName="dummyMaxCanvas" presStyleCnt="0">
        <dgm:presLayoutVars/>
      </dgm:prSet>
      <dgm:spPr/>
    </dgm:pt>
    <dgm:pt modelId="{A0B59437-8B40-49CD-B81C-1F861225BD45}" type="pres">
      <dgm:prSet presAssocID="{B4D33CE3-605F-424A-A248-CF009CF3EA6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930C4-A761-4A3F-9624-7A0D334E8770}" type="pres">
      <dgm:prSet presAssocID="{B4D33CE3-605F-424A-A248-CF009CF3EA6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9A99E-E7A4-4D7D-87BE-4112163F506B}" type="pres">
      <dgm:prSet presAssocID="{B4D33CE3-605F-424A-A248-CF009CF3EA6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90267-0EDD-4D31-9E49-32CACF9ABC87}" type="pres">
      <dgm:prSet presAssocID="{B4D33CE3-605F-424A-A248-CF009CF3EA6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76E3D-C98C-448D-8828-04B39DC725FE}" type="pres">
      <dgm:prSet presAssocID="{B4D33CE3-605F-424A-A248-CF009CF3EA6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D86BD-4BC3-44F5-BB56-A283F6300466}" type="pres">
      <dgm:prSet presAssocID="{B4D33CE3-605F-424A-A248-CF009CF3EA6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F7234-ADBC-44B2-8CF4-3262D0D6B206}" type="pres">
      <dgm:prSet presAssocID="{B4D33CE3-605F-424A-A248-CF009CF3EA6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DA382-3253-4882-ABE8-3B0FE5A30152}" type="pres">
      <dgm:prSet presAssocID="{B4D33CE3-605F-424A-A248-CF009CF3EA6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FC8BD-72BE-4E6A-8B81-A9AA9267CAB3}" type="pres">
      <dgm:prSet presAssocID="{B4D33CE3-605F-424A-A248-CF009CF3EA6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824BF-F50E-4119-9A90-76C47ED6A28A}" type="pres">
      <dgm:prSet presAssocID="{B4D33CE3-605F-424A-A248-CF009CF3EA6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8FC03-2B6B-4BB9-8A15-1B2131C8087A}" type="pres">
      <dgm:prSet presAssocID="{B4D33CE3-605F-424A-A248-CF009CF3EA6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D56DB-4C9F-452A-A504-0506FB1AA360}" type="pres">
      <dgm:prSet presAssocID="{B4D33CE3-605F-424A-A248-CF009CF3EA6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1472D-21B2-4650-9851-366298D0867A}" type="pres">
      <dgm:prSet presAssocID="{B4D33CE3-605F-424A-A248-CF009CF3EA6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AD478-7863-4CE7-AEDA-8340075E838F}" type="pres">
      <dgm:prSet presAssocID="{B4D33CE3-605F-424A-A248-CF009CF3EA6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6FC99-8158-4270-A98D-387ED60E8DC1}" srcId="{B4D33CE3-605F-424A-A248-CF009CF3EA65}" destId="{54F2A7BD-CD56-466C-A2C1-FE0965CAB472}" srcOrd="2" destOrd="0" parTransId="{6B1837D9-8DEC-4C48-9C9E-1FE92C491B44}" sibTransId="{4F4AF2AD-926C-446E-9184-57D4E08CB025}"/>
    <dgm:cxn modelId="{CE7498C3-49C7-4BA4-A0FE-82B72C366DEB}" type="presOf" srcId="{3371729B-E512-4A82-B887-086EDC37FA93}" destId="{796824BF-F50E-4119-9A90-76C47ED6A28A}" srcOrd="1" destOrd="0" presId="urn:microsoft.com/office/officeart/2005/8/layout/vProcess5"/>
    <dgm:cxn modelId="{495E2511-0B61-4075-B683-5646E857A35C}" type="presOf" srcId="{A6749B6C-3308-480A-AB28-03EF8FCE05D9}" destId="{F3B930C4-A761-4A3F-9624-7A0D334E8770}" srcOrd="0" destOrd="0" presId="urn:microsoft.com/office/officeart/2005/8/layout/vProcess5"/>
    <dgm:cxn modelId="{44F32B14-63F0-49C5-A4D4-F0557C8B8890}" srcId="{B4D33CE3-605F-424A-A248-CF009CF3EA65}" destId="{EA4285A1-D805-4438-89F2-7B188DD3DA1B}" srcOrd="4" destOrd="0" parTransId="{4300BAE0-4B74-496A-8460-28E19FD79533}" sibTransId="{40B1E454-7D47-48EB-B6E6-C8B45D9944EC}"/>
    <dgm:cxn modelId="{F3C3FF18-3AC9-4F27-AD66-39D65FB15E55}" type="presOf" srcId="{4F4AF2AD-926C-446E-9184-57D4E08CB025}" destId="{7AEDA382-3253-4882-ABE8-3B0FE5A30152}" srcOrd="0" destOrd="0" presId="urn:microsoft.com/office/officeart/2005/8/layout/vProcess5"/>
    <dgm:cxn modelId="{A5F1F3C3-BD84-4D9A-A99A-B10055465D7F}" type="presOf" srcId="{DCFD0656-A525-418B-A958-DF970AA564A0}" destId="{45690267-0EDD-4D31-9E49-32CACF9ABC87}" srcOrd="0" destOrd="0" presId="urn:microsoft.com/office/officeart/2005/8/layout/vProcess5"/>
    <dgm:cxn modelId="{6A47C7FE-CC4F-49D1-A67B-11FAA4957C77}" type="presOf" srcId="{54F2A7BD-CD56-466C-A2C1-FE0965CAB472}" destId="{9779A99E-E7A4-4D7D-87BE-4112163F506B}" srcOrd="0" destOrd="0" presId="urn:microsoft.com/office/officeart/2005/8/layout/vProcess5"/>
    <dgm:cxn modelId="{1DE0573A-B54E-48DF-A392-0C2194153156}" type="presOf" srcId="{A6749B6C-3308-480A-AB28-03EF8FCE05D9}" destId="{C028FC03-2B6B-4BB9-8A15-1B2131C8087A}" srcOrd="1" destOrd="0" presId="urn:microsoft.com/office/officeart/2005/8/layout/vProcess5"/>
    <dgm:cxn modelId="{197A3273-EC57-4148-997C-7EFA94A32E59}" type="presOf" srcId="{F1804D31-5D99-484B-AED9-4A399343EA91}" destId="{25CD86BD-4BC3-44F5-BB56-A283F6300466}" srcOrd="0" destOrd="0" presId="urn:microsoft.com/office/officeart/2005/8/layout/vProcess5"/>
    <dgm:cxn modelId="{26A526C9-B24B-4FC1-BD29-21D9F5248B3C}" srcId="{B4D33CE3-605F-424A-A248-CF009CF3EA65}" destId="{DCFD0656-A525-418B-A958-DF970AA564A0}" srcOrd="3" destOrd="0" parTransId="{FBB32F16-A113-4A7A-B3AE-DEEC85D376A2}" sibTransId="{41F9D1D3-A217-439C-9433-8E03498C4630}"/>
    <dgm:cxn modelId="{1E3E58A7-4433-40B2-BA71-88720CF31019}" type="presOf" srcId="{1F332F2B-FB57-43C9-BACA-51DCE94889C3}" destId="{DBBF7234-ADBC-44B2-8CF4-3262D0D6B206}" srcOrd="0" destOrd="0" presId="urn:microsoft.com/office/officeart/2005/8/layout/vProcess5"/>
    <dgm:cxn modelId="{7E0A9421-B9B3-4046-A616-DD80BF2E6073}" type="presOf" srcId="{41F9D1D3-A217-439C-9433-8E03498C4630}" destId="{3EBFC8BD-72BE-4E6A-8B81-A9AA9267CAB3}" srcOrd="0" destOrd="0" presId="urn:microsoft.com/office/officeart/2005/8/layout/vProcess5"/>
    <dgm:cxn modelId="{87999DB7-6179-4579-9F15-DB835A83AB17}" srcId="{B4D33CE3-605F-424A-A248-CF009CF3EA65}" destId="{A6749B6C-3308-480A-AB28-03EF8FCE05D9}" srcOrd="1" destOrd="0" parTransId="{9DC13933-9AB8-42B5-8659-B863F9F2D830}" sibTransId="{1F332F2B-FB57-43C9-BACA-51DCE94889C3}"/>
    <dgm:cxn modelId="{7099F33E-6729-4D2E-BBE2-1A4FF91ABCC1}" srcId="{B4D33CE3-605F-424A-A248-CF009CF3EA65}" destId="{3371729B-E512-4A82-B887-086EDC37FA93}" srcOrd="0" destOrd="0" parTransId="{7926DBF8-1FEC-4885-B3A7-96ABD50D90E6}" sibTransId="{F1804D31-5D99-484B-AED9-4A399343EA91}"/>
    <dgm:cxn modelId="{7D43C097-57B0-4A3F-8DF7-47E5447C5C3F}" type="presOf" srcId="{54F2A7BD-CD56-466C-A2C1-FE0965CAB472}" destId="{D2AD56DB-4C9F-452A-A504-0506FB1AA360}" srcOrd="1" destOrd="0" presId="urn:microsoft.com/office/officeart/2005/8/layout/vProcess5"/>
    <dgm:cxn modelId="{873DBD5B-BE8C-41EF-B3D6-E7F3CF796864}" type="presOf" srcId="{EA4285A1-D805-4438-89F2-7B188DD3DA1B}" destId="{7C2AD478-7863-4CE7-AEDA-8340075E838F}" srcOrd="1" destOrd="0" presId="urn:microsoft.com/office/officeart/2005/8/layout/vProcess5"/>
    <dgm:cxn modelId="{6661CB50-6D86-46C4-A892-1CAB57141A54}" type="presOf" srcId="{3371729B-E512-4A82-B887-086EDC37FA93}" destId="{A0B59437-8B40-49CD-B81C-1F861225BD45}" srcOrd="0" destOrd="0" presId="urn:microsoft.com/office/officeart/2005/8/layout/vProcess5"/>
    <dgm:cxn modelId="{E143C878-AF69-489C-A84B-A0F300689B54}" type="presOf" srcId="{DCFD0656-A525-418B-A958-DF970AA564A0}" destId="{E3C1472D-21B2-4650-9851-366298D0867A}" srcOrd="1" destOrd="0" presId="urn:microsoft.com/office/officeart/2005/8/layout/vProcess5"/>
    <dgm:cxn modelId="{9630C7C5-35F1-44A4-B79A-75C4276DFF80}" type="presOf" srcId="{B4D33CE3-605F-424A-A248-CF009CF3EA65}" destId="{2B824C64-628D-4351-BD82-FE48D0D7974C}" srcOrd="0" destOrd="0" presId="urn:microsoft.com/office/officeart/2005/8/layout/vProcess5"/>
    <dgm:cxn modelId="{63427E94-2FB6-47BA-9DDA-0D0E78CED3DB}" type="presOf" srcId="{EA4285A1-D805-4438-89F2-7B188DD3DA1B}" destId="{8E176E3D-C98C-448D-8828-04B39DC725FE}" srcOrd="0" destOrd="0" presId="urn:microsoft.com/office/officeart/2005/8/layout/vProcess5"/>
    <dgm:cxn modelId="{547396BD-C34A-405D-9E1B-EFAD25FD5631}" type="presParOf" srcId="{2B824C64-628D-4351-BD82-FE48D0D7974C}" destId="{6DA374AC-B7CF-4539-B60E-FC494556CB7B}" srcOrd="0" destOrd="0" presId="urn:microsoft.com/office/officeart/2005/8/layout/vProcess5"/>
    <dgm:cxn modelId="{B46B6BA5-326C-4243-98F3-FF7771E4B2DE}" type="presParOf" srcId="{2B824C64-628D-4351-BD82-FE48D0D7974C}" destId="{A0B59437-8B40-49CD-B81C-1F861225BD45}" srcOrd="1" destOrd="0" presId="urn:microsoft.com/office/officeart/2005/8/layout/vProcess5"/>
    <dgm:cxn modelId="{3F172E86-96C9-4981-910E-DB18449D2E0D}" type="presParOf" srcId="{2B824C64-628D-4351-BD82-FE48D0D7974C}" destId="{F3B930C4-A761-4A3F-9624-7A0D334E8770}" srcOrd="2" destOrd="0" presId="urn:microsoft.com/office/officeart/2005/8/layout/vProcess5"/>
    <dgm:cxn modelId="{16A09B83-5190-4184-B882-5C14995B6471}" type="presParOf" srcId="{2B824C64-628D-4351-BD82-FE48D0D7974C}" destId="{9779A99E-E7A4-4D7D-87BE-4112163F506B}" srcOrd="3" destOrd="0" presId="urn:microsoft.com/office/officeart/2005/8/layout/vProcess5"/>
    <dgm:cxn modelId="{5388F991-90F8-44CF-8665-7457013ED2B5}" type="presParOf" srcId="{2B824C64-628D-4351-BD82-FE48D0D7974C}" destId="{45690267-0EDD-4D31-9E49-32CACF9ABC87}" srcOrd="4" destOrd="0" presId="urn:microsoft.com/office/officeart/2005/8/layout/vProcess5"/>
    <dgm:cxn modelId="{6F22E0D8-3397-4640-8AAD-CC7482DFE6AE}" type="presParOf" srcId="{2B824C64-628D-4351-BD82-FE48D0D7974C}" destId="{8E176E3D-C98C-448D-8828-04B39DC725FE}" srcOrd="5" destOrd="0" presId="urn:microsoft.com/office/officeart/2005/8/layout/vProcess5"/>
    <dgm:cxn modelId="{B7D85000-9C4E-469C-AB32-ACF52DC60DAE}" type="presParOf" srcId="{2B824C64-628D-4351-BD82-FE48D0D7974C}" destId="{25CD86BD-4BC3-44F5-BB56-A283F6300466}" srcOrd="6" destOrd="0" presId="urn:microsoft.com/office/officeart/2005/8/layout/vProcess5"/>
    <dgm:cxn modelId="{6E08AE25-251D-41AE-9967-E55028014916}" type="presParOf" srcId="{2B824C64-628D-4351-BD82-FE48D0D7974C}" destId="{DBBF7234-ADBC-44B2-8CF4-3262D0D6B206}" srcOrd="7" destOrd="0" presId="urn:microsoft.com/office/officeart/2005/8/layout/vProcess5"/>
    <dgm:cxn modelId="{A70E143D-FCB4-4E98-8E4A-034FD19CA6AD}" type="presParOf" srcId="{2B824C64-628D-4351-BD82-FE48D0D7974C}" destId="{7AEDA382-3253-4882-ABE8-3B0FE5A30152}" srcOrd="8" destOrd="0" presId="urn:microsoft.com/office/officeart/2005/8/layout/vProcess5"/>
    <dgm:cxn modelId="{C4C695EF-79F1-471D-8740-921B2484FAA0}" type="presParOf" srcId="{2B824C64-628D-4351-BD82-FE48D0D7974C}" destId="{3EBFC8BD-72BE-4E6A-8B81-A9AA9267CAB3}" srcOrd="9" destOrd="0" presId="urn:microsoft.com/office/officeart/2005/8/layout/vProcess5"/>
    <dgm:cxn modelId="{543A9A5E-4E54-422A-92C5-FB88E27EFC5E}" type="presParOf" srcId="{2B824C64-628D-4351-BD82-FE48D0D7974C}" destId="{796824BF-F50E-4119-9A90-76C47ED6A28A}" srcOrd="10" destOrd="0" presId="urn:microsoft.com/office/officeart/2005/8/layout/vProcess5"/>
    <dgm:cxn modelId="{1F83F36C-1D78-46FB-B9E2-5B86EAB08EF8}" type="presParOf" srcId="{2B824C64-628D-4351-BD82-FE48D0D7974C}" destId="{C028FC03-2B6B-4BB9-8A15-1B2131C8087A}" srcOrd="11" destOrd="0" presId="urn:microsoft.com/office/officeart/2005/8/layout/vProcess5"/>
    <dgm:cxn modelId="{03AB2F1D-07B9-44D3-84DD-42F1C56C4C43}" type="presParOf" srcId="{2B824C64-628D-4351-BD82-FE48D0D7974C}" destId="{D2AD56DB-4C9F-452A-A504-0506FB1AA360}" srcOrd="12" destOrd="0" presId="urn:microsoft.com/office/officeart/2005/8/layout/vProcess5"/>
    <dgm:cxn modelId="{221B5698-58FA-4F28-A1D4-8C46E1424FF4}" type="presParOf" srcId="{2B824C64-628D-4351-BD82-FE48D0D7974C}" destId="{E3C1472D-21B2-4650-9851-366298D0867A}" srcOrd="13" destOrd="0" presId="urn:microsoft.com/office/officeart/2005/8/layout/vProcess5"/>
    <dgm:cxn modelId="{3FB6F43E-8FA9-4FDC-927F-AC9DF936A302}" type="presParOf" srcId="{2B824C64-628D-4351-BD82-FE48D0D7974C}" destId="{7C2AD478-7863-4CE7-AEDA-8340075E838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B59437-8B40-49CD-B81C-1F861225BD45}">
      <dsp:nvSpPr>
        <dsp:cNvPr id="0" name=""/>
        <dsp:cNvSpPr/>
      </dsp:nvSpPr>
      <dsp:spPr>
        <a:xfrm>
          <a:off x="0" y="0"/>
          <a:ext cx="4015529" cy="931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1918 – В.И.Ленин</a:t>
          </a:r>
          <a:endParaRPr lang="ru-RU" sz="2400" kern="1200" dirty="0">
            <a:latin typeface="+mj-lt"/>
          </a:endParaRPr>
        </a:p>
      </dsp:txBody>
      <dsp:txXfrm>
        <a:off x="0" y="0"/>
        <a:ext cx="2955893" cy="931548"/>
      </dsp:txXfrm>
    </dsp:sp>
    <dsp:sp modelId="{F3B930C4-A761-4A3F-9624-7A0D334E8770}">
      <dsp:nvSpPr>
        <dsp:cNvPr id="0" name=""/>
        <dsp:cNvSpPr/>
      </dsp:nvSpPr>
      <dsp:spPr>
        <a:xfrm>
          <a:off x="299861" y="1060930"/>
          <a:ext cx="4015529" cy="931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latin typeface="+mj-lt"/>
            </a:rPr>
            <a:t>1924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+mj-lt"/>
          </a:endParaRPr>
        </a:p>
      </dsp:txBody>
      <dsp:txXfrm>
        <a:off x="299861" y="1060930"/>
        <a:ext cx="3110162" cy="931548"/>
      </dsp:txXfrm>
    </dsp:sp>
    <dsp:sp modelId="{9779A99E-E7A4-4D7D-87BE-4112163F506B}">
      <dsp:nvSpPr>
        <dsp:cNvPr id="0" name=""/>
        <dsp:cNvSpPr/>
      </dsp:nvSpPr>
      <dsp:spPr>
        <a:xfrm>
          <a:off x="599722" y="2121861"/>
          <a:ext cx="4015529" cy="931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latin typeface="+mj-lt"/>
            </a:rPr>
            <a:t>1936 – И.В.Сталин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+mj-lt"/>
          </a:endParaRPr>
        </a:p>
      </dsp:txBody>
      <dsp:txXfrm>
        <a:off x="599722" y="2121861"/>
        <a:ext cx="3110162" cy="931548"/>
      </dsp:txXfrm>
    </dsp:sp>
    <dsp:sp modelId="{45690267-0EDD-4D31-9E49-32CACF9ABC87}">
      <dsp:nvSpPr>
        <dsp:cNvPr id="0" name=""/>
        <dsp:cNvSpPr/>
      </dsp:nvSpPr>
      <dsp:spPr>
        <a:xfrm>
          <a:off x="899583" y="3182792"/>
          <a:ext cx="4015529" cy="931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1977 – Л.И.Брежнев</a:t>
          </a:r>
          <a:endParaRPr lang="ru-RU" sz="2400" kern="1200" dirty="0">
            <a:latin typeface="+mj-lt"/>
          </a:endParaRPr>
        </a:p>
      </dsp:txBody>
      <dsp:txXfrm>
        <a:off x="899583" y="3182792"/>
        <a:ext cx="3110162" cy="931548"/>
      </dsp:txXfrm>
    </dsp:sp>
    <dsp:sp modelId="{8E176E3D-C98C-448D-8828-04B39DC725FE}">
      <dsp:nvSpPr>
        <dsp:cNvPr id="0" name=""/>
        <dsp:cNvSpPr/>
      </dsp:nvSpPr>
      <dsp:spPr>
        <a:xfrm>
          <a:off x="1199444" y="4243723"/>
          <a:ext cx="4015529" cy="931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1993 – Б.Н.Ельцин</a:t>
          </a:r>
          <a:endParaRPr lang="ru-RU" sz="2400" kern="1200" dirty="0">
            <a:latin typeface="+mj-lt"/>
          </a:endParaRPr>
        </a:p>
      </dsp:txBody>
      <dsp:txXfrm>
        <a:off x="1199444" y="4243723"/>
        <a:ext cx="3110162" cy="931548"/>
      </dsp:txXfrm>
    </dsp:sp>
    <dsp:sp modelId="{25CD86BD-4BC3-44F5-BB56-A283F6300466}">
      <dsp:nvSpPr>
        <dsp:cNvPr id="0" name=""/>
        <dsp:cNvSpPr/>
      </dsp:nvSpPr>
      <dsp:spPr>
        <a:xfrm>
          <a:off x="3410023" y="680548"/>
          <a:ext cx="605506" cy="6055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+mj-lt"/>
          </a:endParaRPr>
        </a:p>
      </dsp:txBody>
      <dsp:txXfrm>
        <a:off x="3410023" y="680548"/>
        <a:ext cx="605506" cy="605506"/>
      </dsp:txXfrm>
    </dsp:sp>
    <dsp:sp modelId="{DBBF7234-ADBC-44B2-8CF4-3262D0D6B206}">
      <dsp:nvSpPr>
        <dsp:cNvPr id="0" name=""/>
        <dsp:cNvSpPr/>
      </dsp:nvSpPr>
      <dsp:spPr>
        <a:xfrm>
          <a:off x="3709884" y="1741479"/>
          <a:ext cx="605506" cy="6055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+mj-lt"/>
          </a:endParaRPr>
        </a:p>
      </dsp:txBody>
      <dsp:txXfrm>
        <a:off x="3709884" y="1741479"/>
        <a:ext cx="605506" cy="605506"/>
      </dsp:txXfrm>
    </dsp:sp>
    <dsp:sp modelId="{7AEDA382-3253-4882-ABE8-3B0FE5A30152}">
      <dsp:nvSpPr>
        <dsp:cNvPr id="0" name=""/>
        <dsp:cNvSpPr/>
      </dsp:nvSpPr>
      <dsp:spPr>
        <a:xfrm>
          <a:off x="4009745" y="2786883"/>
          <a:ext cx="605506" cy="6055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+mj-lt"/>
          </a:endParaRPr>
        </a:p>
      </dsp:txBody>
      <dsp:txXfrm>
        <a:off x="4009745" y="2786883"/>
        <a:ext cx="605506" cy="605506"/>
      </dsp:txXfrm>
    </dsp:sp>
    <dsp:sp modelId="{3EBFC8BD-72BE-4E6A-8B81-A9AA9267CAB3}">
      <dsp:nvSpPr>
        <dsp:cNvPr id="0" name=""/>
        <dsp:cNvSpPr/>
      </dsp:nvSpPr>
      <dsp:spPr>
        <a:xfrm>
          <a:off x="4309606" y="3858165"/>
          <a:ext cx="605506" cy="6055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+mj-lt"/>
          </a:endParaRPr>
        </a:p>
      </dsp:txBody>
      <dsp:txXfrm>
        <a:off x="4309606" y="3858165"/>
        <a:ext cx="605506" cy="605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1%8B%D1%81%D1%88%D0%B8%D0%B9_%D0%90%D1%80%D0%B1%D0%B8%D1%82%D1%80%D0%B0%D0%B6%D0%BD%D1%8B%D0%B9_%D0%A1%D1%83%D0%B4_%D0%A0%D0%BE%D1%81%D1%81%D0%B8%D0%B9%D1%81%D0%BA%D0%BE%D0%B9_%D0%A4%D0%B5%D0%B4%D0%B5%D1%80%D0%B0%D1%86%D0%B8%D0%B8" TargetMode="External"/><Relationship Id="rId2" Type="http://schemas.openxmlformats.org/officeDocument/2006/relationships/hyperlink" Target="http://ru.wikipedia.org/wiki/%D0%94%D0%B8%D1%81%D1%86%D0%B8%D0%BF%D0%BB%D0%B8%D0%BD%D0%B0%D1%80%D0%BD%D0%BE%D0%B5_%D1%81%D1%83%D0%B4%D0%B5%D0%B1%D0%BD%D0%BE%D0%B5_%D0%BF%D1%80%D0%B8%D1%81%D1%83%D1%82%D1%81%D1%82%D0%B2%D0%B8%D0%B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//commons.wikimedia.org/wiki/File:%D0%A1%D1%83%D0%B1%D1%8A%D0%B5%D0%BA%D1%82%D1%8B_%D0%A0%D0%BE%D1%81%D1%81%D0%B8%D0%B9%D1%81%D0%BA%D0%BE%D0%B9_%D0%A4%D0%B5%D0%B4%D0%B5%D1%80%D0%B0%D1%86%D0%B8%D0%B8_2013.png?uselang=ru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5286340"/>
            <a:ext cx="9144000" cy="157166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Рисунок 6" descr="_конститу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5"/>
            <a:ext cx="9144000" cy="4348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35729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Раздел 1 Глава 2. Права и свободы человека и гражданина</a:t>
            </a:r>
            <a:endParaRPr lang="ru-RU" sz="40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3214686"/>
            <a:ext cx="4495800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720840"/>
            <a:ext cx="7429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В Российской Федерации признаются и гарантируются права и свободы человека и гражданина согласно общепризнанным принципам и нормам международного права и в соответствии с настоящей Конституцией.</a:t>
            </a:r>
          </a:p>
          <a:p>
            <a:pPr marL="457200" indent="-457200" algn="just"/>
            <a:endParaRPr lang="ru-RU" sz="24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2. Основные права и свободы человека неотчуждаемы и принадлежат каждому от рождения.</a:t>
            </a:r>
          </a:p>
          <a:p>
            <a:pPr algn="just"/>
            <a:endParaRPr lang="ru-RU" sz="24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3. Осуществление прав и свобод человека и гражданина не должно нарушать права и свободы других лиц. (ст.17)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35729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Раздел 1 Глава 3. </a:t>
            </a:r>
            <a:b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Федеративное устройство</a:t>
            </a:r>
            <a:endParaRPr lang="ru-RU" sz="40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716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 Перечислите виды субъектов, которые находятся в составе Российской Федерации (ст.65)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0003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 Сколько субъектов входит в состав Российской Федерации?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4291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 Назовите символы Российской Федерации (ст. 70)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44" name="Picture 4" descr="http://go3.imgsmail.ru/imgpreview?key=http%3A//www.flagcenter.ru/upload/editor/articles/2011/08/flag%5Fbig.jpg&amp;mb=imgdb_preview_1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85926"/>
            <a:ext cx="2766261" cy="2071702"/>
          </a:xfrm>
          <a:prstGeom prst="rect">
            <a:avLst/>
          </a:prstGeom>
          <a:noFill/>
        </p:spPr>
      </p:pic>
      <p:pic>
        <p:nvPicPr>
          <p:cNvPr id="12" name="Picture 2" descr="http://go3.imgsmail.ru/imgpreview?key=http%3A//www.goldenkorona.ru/pic/izgotovlenie%5Fgerbov%5Fb.jpg&amp;mb=imgdb_preview_3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717032"/>
            <a:ext cx="2071702" cy="2418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35729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Раздел 1 Глава 3. </a:t>
            </a:r>
            <a:b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Федеративное устройство</a:t>
            </a:r>
            <a:endParaRPr lang="ru-RU" sz="40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3214686"/>
            <a:ext cx="4495800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071678"/>
            <a:ext cx="7643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 Что написано в конституции про язык на территории РФ?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85720" y="2857496"/>
            <a:ext cx="8858280" cy="221457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1. Государственным языком Российской Федерации на всей ее территории является русский язык.</a:t>
            </a:r>
          </a:p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2. Республики вправе устанавливать свои государственные языки. </a:t>
            </a:r>
          </a:p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З. Российская Федерация гарантирует всем ее народам право на сохранение родного языка, создание условий для его изучения и развития. (ст. 68)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35729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Раздел 1 Глава 4.</a:t>
            </a:r>
            <a:b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Президент</a:t>
            </a:r>
            <a:endParaRPr lang="ru-RU" sz="40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3214686"/>
            <a:ext cx="4495800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071678"/>
            <a:ext cx="559339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Calibri"/>
                <a:cs typeface="Raavi" pitchFamily="2"/>
              </a:rPr>
              <a:t>На какой срок избирается президент РФ?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  <a:ea typeface="Calibri"/>
              <a:cs typeface="Raavi" pitchFamily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500438"/>
            <a:ext cx="3214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Продолжите мысль: При вступлении в должность президент приносит народу … 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194" name="Picture 2" descr="http://www.bbc.co.uk/worldservice/ic/448x252/worldservice/assets/images/2012/05/07/120507090058_putin_swears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1664" y="2928934"/>
            <a:ext cx="5273740" cy="2966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35729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Раздел 1 Глава 5.</a:t>
            </a:r>
            <a:b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Федеральное собрание</a:t>
            </a:r>
            <a:endParaRPr lang="ru-RU" sz="40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714488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Каким органом является Федеральное собрание?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1714488"/>
            <a:ext cx="5357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Федеральное Собрание - парламент Российской Федерации - является представительным и законодательным органом Российской Федерации (ст.94)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4143380"/>
            <a:ext cx="3112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Совета Федерации</a:t>
            </a:r>
          </a:p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 по 2 представителя от каждого субъекта 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4214818"/>
            <a:ext cx="3114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Государственная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Дума</a:t>
            </a:r>
          </a:p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450 депутатов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2928926" y="3502026"/>
            <a:ext cx="1214446" cy="712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00694" y="3500438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tm.ru/catalog_img/1300710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14686"/>
            <a:ext cx="3714776" cy="20295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35729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Раздел 1 Глава 6.</a:t>
            </a:r>
            <a:b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Правительство РФ</a:t>
            </a:r>
            <a:endParaRPr lang="ru-RU" sz="40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3214686"/>
            <a:ext cx="4495800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71612"/>
            <a:ext cx="3929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Какую ветвь власти осуществляет Правительство РФ?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1571612"/>
            <a:ext cx="5786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Исполнительную власть Российской Федерации осуществляет Правительство Российской Федерации. (ст. 110)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928934"/>
            <a:ext cx="2714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Назовите состав Правительства РФ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2857496"/>
            <a:ext cx="49291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Правительство РФ состоит из </a:t>
            </a:r>
          </a:p>
          <a:p>
            <a:pPr>
              <a:buFontTx/>
              <a:buChar char="-"/>
            </a:pPr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Председателя Правительства РФ, </a:t>
            </a:r>
          </a:p>
          <a:p>
            <a:pPr>
              <a:buFontTx/>
              <a:buChar char="-"/>
            </a:pPr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 заместителей Председателя Правительства РФ </a:t>
            </a:r>
          </a:p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- федеральных министров. (ст.110)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072074"/>
            <a:ext cx="4143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Каким образом выбирается или назначается Председатель Правительства РФ?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929198"/>
            <a:ext cx="5000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назначается Президентом Российской Федерации с согласия Государственной Думы. (ст. 111)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35729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Раздел 1 Глава 7.</a:t>
            </a:r>
            <a:b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Судебная власть</a:t>
            </a:r>
            <a:endParaRPr lang="ru-RU" sz="40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3214686"/>
            <a:ext cx="4495800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143116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Кому или чему подчиняются суды?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164305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Судьи независимы и подчиняются только Конституции Российской Федерации и федеральному закону. (ст. 120)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500438"/>
            <a:ext cx="3214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Перечислите высшие федеральные суды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88890" y="4429132"/>
            <a:ext cx="55515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Конституционный Суд РФ,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Верховный Суд РФ;</a:t>
            </a:r>
            <a:endParaRPr kumimoji="0" lang="ru-RU" sz="2400" b="0" i="0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  <a:hlinkClick r:id="rId2" tooltip="Дисциплинарное судебное присутствие"/>
              </a:rPr>
              <a:t>Дисциплинарное судебное присутствие</a:t>
            </a:r>
            <a:r>
              <a:rPr kumimoji="0" lang="ru-RU" sz="2400" b="0" i="0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400" b="0" i="0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hlinkClick r:id="rId3" tooltip="Высший Арбитражный Суд Российской Федерации"/>
              </a:rPr>
              <a:t>Высший Арбитражный Суд </a:t>
            </a:r>
            <a:r>
              <a:rPr kumimoji="0" lang="ru-RU" sz="2400" b="0" i="0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РФ</a:t>
            </a:r>
            <a:endParaRPr kumimoji="0" lang="ru-RU" sz="2400" b="0" i="0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122" name="Picture 2" descr="http://izbiraem.ru/_files/Image/normal_konst-5_res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43314"/>
            <a:ext cx="3143240" cy="2357430"/>
          </a:xfrm>
          <a:prstGeom prst="rect">
            <a:avLst/>
          </a:prstGeom>
          <a:noFill/>
        </p:spPr>
      </p:pic>
      <p:pic>
        <p:nvPicPr>
          <p:cNvPr id="5124" name="Picture 4" descr="http://thumbs.dreamstime.com/thumb_619/1310945786bmi9s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193736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0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zspk.gov.ru/files/municipal/news/photo/2275439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00438"/>
            <a:ext cx="4310066" cy="25860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35729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Раздел 1 Глава 8.</a:t>
            </a:r>
            <a:b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Местное самоуправление</a:t>
            </a:r>
            <a:endParaRPr lang="ru-RU" sz="40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3214686"/>
            <a:ext cx="4495800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857364"/>
            <a:ext cx="4643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Каким образом осуществляется местное самоуправление?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22" y="2357430"/>
            <a:ext cx="47863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Местное самоуправление осуществляется гражданами путем референдума, выборов, других форм прямого волеизъявления, через выборные и другие органы местного самоуправления.  (ст. 130)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 праздником, Днем Конституции!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42792" cy="51125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32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В день Конституции Российской 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                                          </a:t>
            </a:r>
            <a:r>
              <a:rPr lang="ru-RU" sz="3200" b="1" dirty="0" smtClean="0">
                <a:solidFill>
                  <a:schemeClr val="tx2"/>
                </a:solidFill>
              </a:rPr>
              <a:t>Федерации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Я от души хочу вам пожелать,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Лишь счастья, независимо от нации,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И чаще толерантность проявлять.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В России нашей множество 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                                     </a:t>
            </a:r>
            <a:r>
              <a:rPr lang="ru-RU" sz="3200" b="1" dirty="0" smtClean="0">
                <a:solidFill>
                  <a:schemeClr val="tx2"/>
                </a:solidFill>
              </a:rPr>
              <a:t>народностей,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Так пусть же между нами будет мир!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Освободиться нужно от условностей,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Чтоб всех нас флаг России 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                                          </a:t>
            </a:r>
            <a:r>
              <a:rPr lang="ru-RU" sz="3200" b="1" dirty="0" smtClean="0">
                <a:solidFill>
                  <a:schemeClr val="tx2"/>
                </a:solidFill>
              </a:rPr>
              <a:t>объединил!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484784"/>
            <a:ext cx="2286000" cy="2571750"/>
          </a:xfr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7" y="1484784"/>
            <a:ext cx="22145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7072"/>
            <a:ext cx="22145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077072"/>
            <a:ext cx="2286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Пользователь\Desktop\настя\imgpreview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589240"/>
            <a:ext cx="1646372" cy="1040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онституция\Своё\Констит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71075">
            <a:off x="5152432" y="1612433"/>
            <a:ext cx="3991568" cy="45617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Конституция РФ</a:t>
            </a:r>
            <a:endParaRPr lang="ru-RU" sz="4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6000760" cy="507209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+mj-lt"/>
              </a:rPr>
              <a:t>КОНСТИТУЦИЯ — это наш Основной Закон, который выражает волю всего народа и закрепляет основы общественного и государственного строя, основные права и обязанности граждан, материальные и юридические гарантии этих прав.</a:t>
            </a:r>
          </a:p>
          <a:p>
            <a:pPr algn="just">
              <a:buNone/>
            </a:pPr>
            <a:endParaRPr lang="ru-RU" sz="2400" dirty="0" smtClean="0">
              <a:ln>
                <a:solidFill>
                  <a:schemeClr val="accent1">
                    <a:lumMod val="75000"/>
                  </a:schemeClr>
                </a:solidFill>
              </a:ln>
              <a:latin typeface="+mj-lt"/>
            </a:endParaRPr>
          </a:p>
          <a:p>
            <a:pPr algn="just"/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+mj-lt"/>
              </a:rPr>
              <a:t>КОНСТИТУЦИЯ</a:t>
            </a:r>
            <a:r>
              <a:rPr lang="ru-RU" sz="24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+mj-lt"/>
              </a:rPr>
              <a:t> </a:t>
            </a: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+mj-lt"/>
              </a:rPr>
              <a:t>- не только Основной Закон государства, это и важнейший политический документ общества, который придаёт устойчивость общественным отношениям, способствует их дальнейшему развитию.</a:t>
            </a:r>
          </a:p>
          <a:p>
            <a:pPr>
              <a:buNone/>
            </a:pP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Конституции в 20-м веке</a:t>
            </a:r>
            <a:endParaRPr lang="ru-RU" sz="4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357554" y="1397000"/>
          <a:ext cx="5214974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 descr="D:\Конституция\Лени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1214422"/>
            <a:ext cx="1743075" cy="2076450"/>
          </a:xfrm>
          <a:prstGeom prst="rect">
            <a:avLst/>
          </a:prstGeom>
          <a:noFill/>
        </p:spPr>
      </p:pic>
      <p:pic>
        <p:nvPicPr>
          <p:cNvPr id="19459" name="Picture 3" descr="D:\Конституция\стали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2357430"/>
            <a:ext cx="1790700" cy="2019300"/>
          </a:xfrm>
          <a:prstGeom prst="rect">
            <a:avLst/>
          </a:prstGeom>
          <a:noFill/>
        </p:spPr>
      </p:pic>
      <p:pic>
        <p:nvPicPr>
          <p:cNvPr id="19460" name="Picture 4" descr="D:\Конституция\брежнев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08" y="3643314"/>
            <a:ext cx="1638300" cy="2219325"/>
          </a:xfrm>
          <a:prstGeom prst="rect">
            <a:avLst/>
          </a:prstGeom>
          <a:noFill/>
        </p:spPr>
      </p:pic>
      <p:pic>
        <p:nvPicPr>
          <p:cNvPr id="2050" name="Picture 2" descr="D:\Конституция\Своё\Б.Ельцин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0364" y="4838700"/>
            <a:ext cx="1314450" cy="2019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99992" y="2564904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- И.В.Сталин</a:t>
            </a:r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Структура Конституции</a:t>
            </a:r>
            <a:endParaRPr lang="ru-RU" sz="4000" b="1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500726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</a:rPr>
              <a:t>Преамбула</a:t>
            </a:r>
          </a:p>
          <a:p>
            <a:pPr lvl="0"/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Раздел первый</a:t>
            </a:r>
          </a:p>
          <a:p>
            <a:pPr lvl="1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</a:rPr>
              <a:t>Глава 1. Основы конституционного строя (ст. 1—16)</a:t>
            </a:r>
          </a:p>
          <a:p>
            <a:pPr lvl="1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</a:rPr>
              <a:t>Глава 2. Права и свободы человека и гражданина (ст. 17—64)</a:t>
            </a:r>
          </a:p>
          <a:p>
            <a:pPr lvl="1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</a:rPr>
              <a:t>Глава 3. Федеративное устройство (ст. 65—79)</a:t>
            </a:r>
          </a:p>
          <a:p>
            <a:pPr lvl="1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</a:rPr>
              <a:t>Глава 4. Президент Российской Федерации (ст. 80—93)</a:t>
            </a:r>
          </a:p>
          <a:p>
            <a:pPr lvl="1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</a:rPr>
              <a:t>Глава 5. Федеральное Собрание (ст. 94—109)</a:t>
            </a:r>
          </a:p>
          <a:p>
            <a:pPr lvl="1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</a:rPr>
              <a:t>Глава 6. Правительство Российской Федерации (ст. 110—117)</a:t>
            </a:r>
          </a:p>
          <a:p>
            <a:pPr lvl="1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</a:rPr>
              <a:t>Глава 7. Судебная власть (ст.118—129)</a:t>
            </a:r>
          </a:p>
          <a:p>
            <a:pPr lvl="1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</a:rPr>
              <a:t>Глава 8. Местное самоуправление (ст130—133)</a:t>
            </a:r>
          </a:p>
          <a:p>
            <a:pPr lvl="1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</a:rPr>
              <a:t>Глава 9. Конституционные поправки и пересмотр Конституции (ст. 134—137)</a:t>
            </a:r>
          </a:p>
          <a:p>
            <a:pPr lvl="0"/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Раздел второй.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Преамбула</a:t>
            </a:r>
            <a:endParaRPr lang="ru-RU" sz="4000" b="1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5007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+mj-lt"/>
              </a:rPr>
              <a:t>Мы, многонациональный народ Российской Федерации, соединенные общей судьбой на своей земле, утверждая права и свободы человека, гражданский мир и согласие, соединяя исторически сложившееся государственное единство, исходя из общепризнанных принципов равноправия и самоопределения народов, чтя память предков, передавших нам любовь и уважение к Отечеству, веру в добро и справедливость, возрождая суверенную государственность России и утверждая незыблемость ее демократической основы, стремясь обеспечить благополучие и процветание России, исходя из ответственности за свою Родину перед нынешним и будущими поколениями, сознавая себя частью мирового сообщества, принимаем КОНСТИТУЦИЮ РОССИЙСКОЙ ФЕДЕРАЦИИ.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Основополагающие цели</a:t>
            </a:r>
            <a:endParaRPr lang="ru-RU" sz="4000" b="1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26"/>
            <a:ext cx="8429684" cy="4000552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+mj-lt"/>
              </a:rPr>
              <a:t>утверждение прав и свобод человека, </a:t>
            </a:r>
          </a:p>
          <a:p>
            <a:pPr lvl="0"/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+mj-lt"/>
              </a:rPr>
              <a:t>утверждение гражданского мира и согласия в Российской Федерации, </a:t>
            </a:r>
          </a:p>
          <a:p>
            <a:pPr lvl="0"/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+mj-lt"/>
              </a:rPr>
              <a:t>сохранение исторически сложившегося государственного единства, </a:t>
            </a:r>
          </a:p>
          <a:p>
            <a:pPr lvl="0"/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+mj-lt"/>
              </a:rPr>
              <a:t>возрождение суверенной государственности России, </a:t>
            </a:r>
          </a:p>
          <a:p>
            <a:pPr lvl="0"/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+mj-lt"/>
              </a:rPr>
              <a:t>утверждение незыблемости демократических основ Российского государства, </a:t>
            </a:r>
          </a:p>
          <a:p>
            <a:pPr lvl="0"/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+mj-lt"/>
              </a:rPr>
              <a:t>обеспечение благополучия и процветания России. </a:t>
            </a:r>
          </a:p>
          <a:p>
            <a:pPr algn="ctr">
              <a:buNone/>
            </a:pPr>
            <a:endParaRPr lang="ru-RU" sz="2400" dirty="0" smtClean="0">
              <a:ln>
                <a:solidFill>
                  <a:schemeClr val="accent1">
                    <a:lumMod val="75000"/>
                  </a:schemeClr>
                </a:solidFill>
              </a:ln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35729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Раздел 1 Глава 1</a:t>
            </a:r>
            <a:b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Основы конституционного строя</a:t>
            </a:r>
            <a:endParaRPr lang="ru-RU" sz="40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43050"/>
            <a:ext cx="4071934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Назовите правовую форму российской Федерации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643050"/>
            <a:ext cx="4857752" cy="15716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    Россия есть демократическое федеративное правовое государство с республиканской формой правления (ст. 1)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3214686"/>
            <a:ext cx="4495800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429000"/>
            <a:ext cx="4573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Что является высшей ценностью?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3356992"/>
            <a:ext cx="41717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Человек, его права и свободы </a:t>
            </a:r>
          </a:p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(ст. 2)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786322"/>
            <a:ext cx="3834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Что является обязанностью </a:t>
            </a:r>
          </a:p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государства?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4509120"/>
            <a:ext cx="4214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Признание, соблюдение и </a:t>
            </a:r>
          </a:p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защита прав и свобод человека </a:t>
            </a:r>
          </a:p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и гражданина (ст. 2)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35729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Раздел 1 Глава 1</a:t>
            </a:r>
            <a:b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Основы конституционного строя</a:t>
            </a:r>
            <a:endParaRPr lang="ru-RU" sz="40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3214686"/>
            <a:ext cx="4495800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Федеративное устройство России">
            <a:hlinkClick r:id="rId2" tooltip="Федеративное устройство России"/>
          </p:cNvPr>
          <p:cNvPicPr>
            <a:picLocks noChangeAspect="1" noChangeArrowheads="1"/>
          </p:cNvPicPr>
          <p:nvPr/>
        </p:nvPicPr>
        <p:blipFill>
          <a:blip r:embed="rId3" cstate="print"/>
          <a:srcRect b="18246"/>
          <a:stretch>
            <a:fillRect/>
          </a:stretch>
        </p:blipFill>
        <p:spPr bwMode="auto">
          <a:xfrm>
            <a:off x="1043608" y="2636912"/>
            <a:ext cx="6957391" cy="40005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2844" y="17144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Кто или что является носителем суверенитета и единственным источником власти в Российской Федерации 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1785926"/>
            <a:ext cx="29976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Многонациональный</a:t>
            </a:r>
          </a:p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 народ </a:t>
            </a:r>
          </a:p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(ст. 3)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35729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Раздел 1 Глава 1</a:t>
            </a:r>
            <a:b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Основы конституционного строя</a:t>
            </a:r>
            <a:endParaRPr lang="ru-RU" sz="40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1857364"/>
            <a:ext cx="4495800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2500298" cy="11430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    Каким образом прописано  в Конституции отношение к религии?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43174" y="1714488"/>
            <a:ext cx="62150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1 Российская Федерация - светское государство. Никакая религия не может устанавливаться в качестве государственной или обязательной.</a:t>
            </a:r>
          </a:p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2. Религиозные объединения отделены от государства и равны перед законом. (ст. 14)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71934" y="4214818"/>
            <a:ext cx="4786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3. В Российской Федерации признаются политическое многообразие, многопартийность.</a:t>
            </a:r>
          </a:p>
          <a:p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4. Общественные объединения равны перед законом. (ст.13)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Содержимое 2"/>
          <p:cNvSpPr>
            <a:spLocks noGrp="1"/>
          </p:cNvSpPr>
          <p:nvPr>
            <p:ph sz="half" idx="1"/>
          </p:nvPr>
        </p:nvSpPr>
        <p:spPr>
          <a:xfrm>
            <a:off x="0" y="4357694"/>
            <a:ext cx="4214810" cy="11430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    Каким образом прописано  в Конституции отношение к политическим партиям?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  <p:bldP spid="18" grpId="0"/>
      <p:bldP spid="1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1153</TotalTime>
  <Words>787</Words>
  <Application>Microsoft Office PowerPoint</Application>
  <PresentationFormat>Экран (4:3)</PresentationFormat>
  <Paragraphs>116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Конституция РФ</vt:lpstr>
      <vt:lpstr>Конституции в 20-м веке</vt:lpstr>
      <vt:lpstr>Структура Конституции</vt:lpstr>
      <vt:lpstr>Преамбула</vt:lpstr>
      <vt:lpstr>Основополагающие цели</vt:lpstr>
      <vt:lpstr>Раздел 1 Глава 1 Основы конституционного строя</vt:lpstr>
      <vt:lpstr>Раздел 1 Глава 1 Основы конституционного строя</vt:lpstr>
      <vt:lpstr>Раздел 1 Глава 1 Основы конституционного строя</vt:lpstr>
      <vt:lpstr>Раздел 1 Глава 2. Права и свободы человека и гражданина</vt:lpstr>
      <vt:lpstr>Раздел 1 Глава 3.  Федеративное устройство</vt:lpstr>
      <vt:lpstr>Раздел 1 Глава 3.  Федеративное устройство</vt:lpstr>
      <vt:lpstr>Раздел 1 Глава 4. Президент</vt:lpstr>
      <vt:lpstr>Раздел 1 Глава 5. Федеральное собрание</vt:lpstr>
      <vt:lpstr>Раздел 1 Глава 6. Правительство РФ</vt:lpstr>
      <vt:lpstr>Раздел 1 Глава 7. Судебная власть</vt:lpstr>
      <vt:lpstr>Раздел 1 Глава 8. Местное самоуправление</vt:lpstr>
      <vt:lpstr>С праздником, Днем Конституции!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125</cp:revision>
  <dcterms:modified xsi:type="dcterms:W3CDTF">2018-11-26T09:29:43Z</dcterms:modified>
</cp:coreProperties>
</file>