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7"/>
  </p:notesMasterIdLst>
  <p:sldIdLst>
    <p:sldId id="256" r:id="rId2"/>
    <p:sldId id="267" r:id="rId3"/>
    <p:sldId id="268" r:id="rId4"/>
    <p:sldId id="269" r:id="rId5"/>
    <p:sldId id="26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8" autoAdjust="0"/>
    <p:restoredTop sz="81946" autoAdjust="0"/>
  </p:normalViewPr>
  <p:slideViewPr>
    <p:cSldViewPr>
      <p:cViewPr varScale="1">
        <p:scale>
          <a:sx n="75" d="100"/>
          <a:sy n="75" d="100"/>
        </p:scale>
        <p:origin x="-118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89;&#1088;&#1072;&#1074;&#1085;&#1080;%20&#1073;&#1102;&#1076;&#1078;&#1077;&#1090;&#1099;%202020&#1075;&#1086;&#1076;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89;&#1088;&#1072;&#1074;&#1085;&#1080;%20&#1073;&#1102;&#1076;&#1078;&#1077;&#1090;&#1099;%202020&#1075;&#1086;&#1076;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2;&#1054;&#1048;%20&#1044;&#1054;&#1050;&#1059;&#1052;&#1045;&#1053;&#1058;&#1067;\&#1041;&#1070;&#1044;&#1046;&#1045;&#1058;&#1053;&#1067;&#1045;%20&#1044;&#1040;&#1053;&#1053;&#1067;&#1045;%20&#1053;&#1040;%20&#1057;&#1040;&#1049;&#1058;%20&#1043;&#1054;\&#1089;&#1088;&#1072;&#1074;&#1085;&#1080;%20&#1073;&#1102;&#1076;&#1078;&#1077;&#1090;&#1099;%202019&#1075;&#1086;&#1076;.xls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89;&#1088;&#1072;&#1074;&#1085;&#1080;%20&#1073;&#1102;&#1076;&#1078;&#1077;&#1090;&#1099;%202020&#1075;&#1086;&#1076;.xls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89;&#1088;&#1072;&#1074;&#1085;&#1080;%20&#1073;&#1102;&#1076;&#1078;&#1077;&#1090;&#1099;%202020&#1075;&#1086;&#1076;.xls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2;&#1054;&#1048;%20&#1044;&#1054;&#1050;&#1059;&#1052;&#1045;&#1053;&#1058;&#1067;\&#1041;&#1070;&#1044;&#1046;&#1045;&#1058;&#1053;&#1067;&#1045;%20&#1044;&#1040;&#1053;&#1053;&#1067;&#1045;%20&#1053;&#1040;%20&#1057;&#1040;&#1049;&#1058;%20&#1043;&#1054;\&#1089;&#1088;&#1072;&#1074;&#1085;&#1080;%20&#1073;&#1102;&#1076;&#1078;&#1077;&#1090;&#1099;%202019&#1075;&#1086;&#1076;.xls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89;&#1088;&#1072;&#1074;&#1085;&#1080;%20&#1073;&#1102;&#1076;&#1078;&#1077;&#1090;&#1099;%202020&#1075;&#1086;&#1076;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89;&#1088;&#1072;&#1074;&#1085;&#1080;%20&#1073;&#1102;&#1076;&#1078;&#1077;&#1090;&#1099;%202020&#1075;&#1086;&#1076;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89;&#1088;&#1072;&#1074;&#1085;&#1080;%20&#1073;&#1102;&#1076;&#1078;&#1077;&#1090;&#1099;%202020&#1075;&#1086;&#1076;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89;&#1088;&#1072;&#1074;&#1085;&#1080;%20&#1073;&#1102;&#1076;&#1078;&#1077;&#1090;&#1099;%202020&#1075;&#1086;&#1076;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89;&#1088;&#1072;&#1074;&#1085;&#1080;%20&#1073;&#1102;&#1076;&#1078;&#1077;&#1090;&#1099;%202020&#1075;&#1086;&#1076;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2;&#1054;&#1048;%20&#1044;&#1054;&#1050;&#1059;&#1052;&#1045;&#1053;&#1058;&#1067;\&#1041;&#1070;&#1044;&#1046;&#1045;&#1058;&#1053;&#1067;&#1045;%20&#1044;&#1040;&#1053;&#1053;&#1067;&#1045;%20&#1053;&#1040;%20&#1057;&#1040;&#1049;&#1058;%20&#1043;&#1054;\&#1089;&#1088;&#1072;&#1074;&#1085;&#1080;%20&#1073;&#1102;&#1076;&#1078;&#1077;&#1090;&#1099;%202019&#1075;&#1086;&#1076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3085371142917297"/>
          <c:y val="2.4935689009023222E-3"/>
          <c:w val="0.66914628857083014"/>
          <c:h val="0.99750643109909753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2253696"/>
        <c:axId val="82255232"/>
        <c:axId val="0"/>
      </c:bar3DChart>
      <c:catAx>
        <c:axId val="822536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82255232"/>
        <c:crosses val="autoZero"/>
        <c:auto val="1"/>
        <c:lblAlgn val="ctr"/>
        <c:lblOffset val="100"/>
        <c:noMultiLvlLbl val="0"/>
      </c:catAx>
      <c:valAx>
        <c:axId val="822552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225369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830577427821523"/>
          <c:y val="8.1616876542117647E-2"/>
          <c:w val="0.39116579177602995"/>
          <c:h val="0.91444043452902113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1370624"/>
        <c:axId val="91372160"/>
        <c:axId val="0"/>
      </c:bar3DChart>
      <c:catAx>
        <c:axId val="913706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10" b="1" i="0" baseline="0"/>
            </a:pPr>
            <a:endParaRPr lang="ru-RU"/>
          </a:p>
        </c:txPr>
        <c:crossAx val="91372160"/>
        <c:crosses val="autoZero"/>
        <c:auto val="1"/>
        <c:lblAlgn val="ctr"/>
        <c:lblOffset val="100"/>
        <c:noMultiLvlLbl val="0"/>
      </c:catAx>
      <c:valAx>
        <c:axId val="91372160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9137062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830577427821523"/>
          <c:y val="8.1616876542117647E-2"/>
          <c:w val="0.39116579177603006"/>
          <c:h val="0.91444043452902135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2571520"/>
        <c:axId val="92573056"/>
        <c:axId val="0"/>
      </c:bar3DChart>
      <c:catAx>
        <c:axId val="925715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10" b="1" i="0" baseline="0"/>
            </a:pPr>
            <a:endParaRPr lang="ru-RU"/>
          </a:p>
        </c:txPr>
        <c:crossAx val="92573056"/>
        <c:crosses val="autoZero"/>
        <c:auto val="1"/>
        <c:lblAlgn val="ctr"/>
        <c:lblOffset val="100"/>
        <c:noMultiLvlLbl val="0"/>
      </c:catAx>
      <c:valAx>
        <c:axId val="92573056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9257152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1559488798842"/>
          <c:y val="3.3172511261026056E-3"/>
          <c:w val="0.46346628893086367"/>
          <c:h val="0.8818471391538607"/>
        </c:manualLayout>
      </c:layout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2801664"/>
        <c:axId val="92840320"/>
        <c:axId val="0"/>
      </c:bar3DChart>
      <c:catAx>
        <c:axId val="928016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92840320"/>
        <c:crosses val="autoZero"/>
        <c:auto val="1"/>
        <c:lblAlgn val="ctr"/>
        <c:lblOffset val="100"/>
        <c:noMultiLvlLbl val="0"/>
      </c:catAx>
      <c:valAx>
        <c:axId val="928403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280166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7459217597800274"/>
          <c:y val="1.497143739385518E-2"/>
          <c:w val="0.39116579177603017"/>
          <c:h val="0.91444043452902168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2847488"/>
        <c:axId val="92587136"/>
        <c:axId val="0"/>
      </c:bar3DChart>
      <c:catAx>
        <c:axId val="928474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10" b="1" i="0" baseline="0"/>
            </a:pPr>
            <a:endParaRPr lang="ru-RU"/>
          </a:p>
        </c:txPr>
        <c:crossAx val="92587136"/>
        <c:crosses val="autoZero"/>
        <c:auto val="1"/>
        <c:lblAlgn val="ctr"/>
        <c:lblOffset val="100"/>
        <c:noMultiLvlLbl val="0"/>
      </c:catAx>
      <c:valAx>
        <c:axId val="92587136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9284748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7035937174519854"/>
          <c:y val="1.8893006021306159E-2"/>
          <c:w val="0.39116579177603028"/>
          <c:h val="0.91444043452902191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0470144"/>
        <c:axId val="100889728"/>
        <c:axId val="0"/>
      </c:bar3DChart>
      <c:catAx>
        <c:axId val="1004701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0889728"/>
        <c:crosses val="autoZero"/>
        <c:auto val="1"/>
        <c:lblAlgn val="ctr"/>
        <c:lblOffset val="100"/>
        <c:noMultiLvlLbl val="0"/>
      </c:catAx>
      <c:valAx>
        <c:axId val="100889728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0047014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830577427821523"/>
          <c:y val="8.1616876542117647E-2"/>
          <c:w val="0.39116579177602934"/>
          <c:h val="0.91444043452901991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1304960"/>
        <c:axId val="101122432"/>
        <c:axId val="0"/>
      </c:bar3DChart>
      <c:catAx>
        <c:axId val="1013049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10" b="1" i="0" baseline="0"/>
            </a:pPr>
            <a:endParaRPr lang="ru-RU"/>
          </a:p>
        </c:txPr>
        <c:crossAx val="101122432"/>
        <c:crosses val="autoZero"/>
        <c:auto val="1"/>
        <c:lblAlgn val="ctr"/>
        <c:lblOffset val="100"/>
        <c:noMultiLvlLbl val="0"/>
      </c:catAx>
      <c:valAx>
        <c:axId val="101122432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0130496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52472440944881893"/>
          <c:y val="7.0284317908537322E-3"/>
          <c:w val="0.39116579177602945"/>
          <c:h val="0.91444043452902013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'доходы на 1 чел  01.04.20 '!$B$3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7777777777778065E-3"/>
                  <c:y val="-8.3333333333333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777777777778065E-3"/>
                  <c:y val="-6.48148148148152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6.9444444444444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6.0185185185185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6.0185185185185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'доходы на 1 чел  01.04.20 '!$A$4:$A$7</c:f>
              <c:strCache>
                <c:ptCount val="4"/>
                <c:pt idx="0">
                  <c:v>городской округ Нижняя Салда</c:v>
                </c:pt>
                <c:pt idx="1">
                  <c:v>Верхнесалдинский городской округ</c:v>
                </c:pt>
                <c:pt idx="2">
                  <c:v>городской округ Верхний Тагил</c:v>
                </c:pt>
                <c:pt idx="3">
                  <c:v>МО  город Алапаевск</c:v>
                </c:pt>
              </c:strCache>
            </c:strRef>
          </c:cat>
          <c:val>
            <c:numRef>
              <c:f>'доходы на 1 чел  01.04.20 '!$B$4:$B$7</c:f>
              <c:numCache>
                <c:formatCode>0.0</c:formatCode>
                <c:ptCount val="4"/>
                <c:pt idx="0">
                  <c:v>53.501670157957314</c:v>
                </c:pt>
                <c:pt idx="1">
                  <c:v>33.645108382463761</c:v>
                </c:pt>
                <c:pt idx="2">
                  <c:v>44.76182877204181</c:v>
                </c:pt>
                <c:pt idx="3">
                  <c:v>34.025680628875726</c:v>
                </c:pt>
              </c:numCache>
            </c:numRef>
          </c:val>
        </c:ser>
        <c:ser>
          <c:idx val="1"/>
          <c:order val="1"/>
          <c:tx>
            <c:strRef>
              <c:f>'доходы на 1 чел  01.04.20 '!$C$3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5031004590561675E-2"/>
                  <c:y val="-7.5080451900034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7184594953519258E-2"/>
                  <c:y val="-6.5821351135455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5655174577281405E-2"/>
                  <c:y val="-7.8703640305831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3364285639593889E-2"/>
                  <c:y val="-5.1932272052949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6.9444444444444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'доходы на 1 чел  01.04.20 '!$A$4:$A$7</c:f>
              <c:strCache>
                <c:ptCount val="4"/>
                <c:pt idx="0">
                  <c:v>городской округ Нижняя Салда</c:v>
                </c:pt>
                <c:pt idx="1">
                  <c:v>Верхнесалдинский городской округ</c:v>
                </c:pt>
                <c:pt idx="2">
                  <c:v>городской округ Верхний Тагил</c:v>
                </c:pt>
                <c:pt idx="3">
                  <c:v>МО  город Алапаевск</c:v>
                </c:pt>
              </c:strCache>
            </c:strRef>
          </c:cat>
          <c:val>
            <c:numRef>
              <c:f>'доходы на 1 чел  01.04.20 '!$C$4:$C$7</c:f>
              <c:numCache>
                <c:formatCode>0.0</c:formatCode>
                <c:ptCount val="4"/>
                <c:pt idx="0">
                  <c:v>5.718167921644115</c:v>
                </c:pt>
                <c:pt idx="1">
                  <c:v>8.3337027350503128</c:v>
                </c:pt>
                <c:pt idx="2">
                  <c:v>9.8140908002872411</c:v>
                </c:pt>
                <c:pt idx="3">
                  <c:v>8.4603148989142216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5710720"/>
        <c:axId val="105712256"/>
        <c:axId val="0"/>
      </c:bar3DChart>
      <c:catAx>
        <c:axId val="1057107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10" b="1" i="0" baseline="0"/>
            </a:pPr>
            <a:endParaRPr lang="ru-RU"/>
          </a:p>
        </c:txPr>
        <c:crossAx val="105712256"/>
        <c:crosses val="autoZero"/>
        <c:auto val="1"/>
        <c:lblAlgn val="ctr"/>
        <c:lblOffset val="100"/>
        <c:noMultiLvlLbl val="0"/>
      </c:catAx>
      <c:valAx>
        <c:axId val="105712256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0571072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autoTitleDeleted val="1"/>
    <c:view3D>
      <c:rotX val="0"/>
      <c:rotY val="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9155948879884189"/>
          <c:y val="3.3172511261026056E-3"/>
          <c:w val="0.46346628893086356"/>
          <c:h val="0.8818471391538607"/>
        </c:manualLayout>
      </c:layout>
      <c:bar3DChart>
        <c:barDir val="bar"/>
        <c:grouping val="clustered"/>
        <c:varyColors val="1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1132160"/>
        <c:axId val="101133696"/>
        <c:axId val="0"/>
      </c:bar3DChart>
      <c:catAx>
        <c:axId val="101132160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extTo"/>
        <c:crossAx val="101133696"/>
        <c:crosses val="autoZero"/>
        <c:auto val="1"/>
        <c:lblAlgn val="ctr"/>
        <c:lblOffset val="100"/>
        <c:noMultiLvlLbl val="1"/>
      </c:catAx>
      <c:valAx>
        <c:axId val="101133696"/>
        <c:scaling>
          <c:orientation val="minMax"/>
        </c:scaling>
        <c:delete val="1"/>
        <c:axPos val="b"/>
        <c:numFmt formatCode="General" sourceLinked="1"/>
        <c:majorTickMark val="cross"/>
        <c:minorTickMark val="cross"/>
        <c:tickLblPos val="nextTo"/>
        <c:crossAx val="10113216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1"/>
  </c:chart>
  <c:externalData r:id="rId1">
    <c:autoUpdate val="1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15594887988415"/>
          <c:y val="3.3172511261026056E-3"/>
          <c:w val="0.46346628893086322"/>
          <c:h val="0.8818471391538607"/>
        </c:manualLayout>
      </c:layout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1161600"/>
        <c:axId val="101163392"/>
        <c:axId val="0"/>
      </c:bar3DChart>
      <c:catAx>
        <c:axId val="1011616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1163392"/>
        <c:crosses val="autoZero"/>
        <c:auto val="1"/>
        <c:lblAlgn val="ctr"/>
        <c:lblOffset val="100"/>
        <c:noMultiLvlLbl val="0"/>
      </c:catAx>
      <c:valAx>
        <c:axId val="1011633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116160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155948879884173"/>
          <c:y val="3.3172511261026056E-3"/>
          <c:w val="0.46346628893086345"/>
          <c:h val="0.8818471391538607"/>
        </c:manualLayout>
      </c:layout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1178752"/>
        <c:axId val="101602432"/>
        <c:axId val="0"/>
      </c:bar3DChart>
      <c:catAx>
        <c:axId val="1011787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101602432"/>
        <c:crosses val="autoZero"/>
        <c:auto val="1"/>
        <c:lblAlgn val="ctr"/>
        <c:lblOffset val="100"/>
        <c:noMultiLvlLbl val="0"/>
      </c:catAx>
      <c:valAx>
        <c:axId val="1016024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117875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3085371142917314"/>
          <c:y val="2.4935689009023231E-3"/>
          <c:w val="0.66914628857083036"/>
          <c:h val="0.99750643109909753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4294272"/>
        <c:axId val="84312448"/>
        <c:axId val="0"/>
      </c:bar3DChart>
      <c:catAx>
        <c:axId val="842942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84312448"/>
        <c:crosses val="autoZero"/>
        <c:auto val="1"/>
        <c:lblAlgn val="ctr"/>
        <c:lblOffset val="100"/>
        <c:noMultiLvlLbl val="0"/>
      </c:catAx>
      <c:valAx>
        <c:axId val="843124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429427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1559488798842"/>
          <c:y val="3.3172511261026056E-3"/>
          <c:w val="0.46346628893086367"/>
          <c:h val="0.8818471391538607"/>
        </c:manualLayout>
      </c:layout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2023552"/>
        <c:axId val="102025088"/>
        <c:axId val="0"/>
      </c:bar3DChart>
      <c:catAx>
        <c:axId val="1020235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102025088"/>
        <c:crosses val="autoZero"/>
        <c:auto val="1"/>
        <c:lblAlgn val="ctr"/>
        <c:lblOffset val="100"/>
        <c:noMultiLvlLbl val="0"/>
      </c:catAx>
      <c:valAx>
        <c:axId val="1020250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202355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3057268443854158"/>
          <c:y val="0.11815284362664216"/>
          <c:w val="0.46346628893086389"/>
          <c:h val="0.8818471391538607"/>
        </c:manualLayout>
      </c:layout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2245504"/>
        <c:axId val="102247040"/>
        <c:axId val="0"/>
      </c:bar3DChart>
      <c:catAx>
        <c:axId val="1022455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102247040"/>
        <c:crosses val="autoZero"/>
        <c:auto val="1"/>
        <c:lblAlgn val="ctr"/>
        <c:lblOffset val="100"/>
        <c:noMultiLvlLbl val="0"/>
      </c:catAx>
      <c:valAx>
        <c:axId val="1022470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224550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155948879884023"/>
          <c:y val="3.3172511261026056E-3"/>
          <c:w val="0.46346628893086211"/>
          <c:h val="0.8818471391538607"/>
        </c:manualLayout>
      </c:layout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2666624"/>
        <c:axId val="102668160"/>
        <c:axId val="0"/>
      </c:bar3DChart>
      <c:catAx>
        <c:axId val="1026666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102668160"/>
        <c:crosses val="autoZero"/>
        <c:auto val="1"/>
        <c:lblAlgn val="ctr"/>
        <c:lblOffset val="100"/>
        <c:noMultiLvlLbl val="0"/>
      </c:catAx>
      <c:valAx>
        <c:axId val="1026681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266662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15594887988405"/>
          <c:y val="3.3172511261026056E-3"/>
          <c:w val="0.46346628893086234"/>
          <c:h val="0.8818471391538607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'расходы 01.04.20 '!$B$2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'расходы 01.04.20 '!$A$3:$A$6</c:f>
              <c:strCache>
                <c:ptCount val="4"/>
                <c:pt idx="0">
                  <c:v>городской округ Нижняя Салда</c:v>
                </c:pt>
                <c:pt idx="1">
                  <c:v>Верхнесалдинский городской округ</c:v>
                </c:pt>
                <c:pt idx="2">
                  <c:v>городской округ Верхний Тагил</c:v>
                </c:pt>
                <c:pt idx="3">
                  <c:v>МО город Алапаевск</c:v>
                </c:pt>
              </c:strCache>
            </c:strRef>
          </c:cat>
          <c:val>
            <c:numRef>
              <c:f>'расходы 01.04.20 '!$B$3:$B$6</c:f>
              <c:numCache>
                <c:formatCode>General</c:formatCode>
                <c:ptCount val="4"/>
                <c:pt idx="0">
                  <c:v>1104</c:v>
                </c:pt>
                <c:pt idx="1">
                  <c:v>1545</c:v>
                </c:pt>
                <c:pt idx="2">
                  <c:v>572</c:v>
                </c:pt>
                <c:pt idx="3">
                  <c:v>1512</c:v>
                </c:pt>
              </c:numCache>
            </c:numRef>
          </c:val>
        </c:ser>
        <c:ser>
          <c:idx val="1"/>
          <c:order val="1"/>
          <c:tx>
            <c:strRef>
              <c:f>'расходы 01.04.20 '!$C$2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8.3333333333333367E-3"/>
                  <c:y val="-3.0389363722697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'расходы 01.04.20 '!$A$3:$A$6</c:f>
              <c:strCache>
                <c:ptCount val="4"/>
                <c:pt idx="0">
                  <c:v>городской округ Нижняя Салда</c:v>
                </c:pt>
                <c:pt idx="1">
                  <c:v>Верхнесалдинский городской округ</c:v>
                </c:pt>
                <c:pt idx="2">
                  <c:v>городской округ Верхний Тагил</c:v>
                </c:pt>
                <c:pt idx="3">
                  <c:v>МО город Алапаевск</c:v>
                </c:pt>
              </c:strCache>
            </c:strRef>
          </c:cat>
          <c:val>
            <c:numRef>
              <c:f>'расходы 01.04.20 '!$C$3:$C$6</c:f>
              <c:numCache>
                <c:formatCode>General</c:formatCode>
                <c:ptCount val="4"/>
                <c:pt idx="0">
                  <c:v>143</c:v>
                </c:pt>
                <c:pt idx="1">
                  <c:v>314</c:v>
                </c:pt>
                <c:pt idx="2">
                  <c:v>109</c:v>
                </c:pt>
                <c:pt idx="3">
                  <c:v>348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102208"/>
        <c:axId val="29111424"/>
        <c:axId val="0"/>
      </c:bar3DChart>
      <c:catAx>
        <c:axId val="231022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29111424"/>
        <c:crosses val="autoZero"/>
        <c:auto val="1"/>
        <c:lblAlgn val="ctr"/>
        <c:lblOffset val="100"/>
        <c:noMultiLvlLbl val="0"/>
      </c:catAx>
      <c:valAx>
        <c:axId val="291114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10220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autoTitleDeleted val="1"/>
    <c:view3D>
      <c:rotX val="0"/>
      <c:rotY val="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2711681809004687"/>
          <c:y val="4.5753104391362872E-3"/>
          <c:w val="0.48742470750478489"/>
          <c:h val="0.96001915637322832"/>
        </c:manualLayout>
      </c:layout>
      <c:bar3DChart>
        <c:barDir val="bar"/>
        <c:grouping val="stacked"/>
        <c:varyColors val="1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2578432"/>
        <c:axId val="102580224"/>
        <c:axId val="0"/>
      </c:bar3DChart>
      <c:catAx>
        <c:axId val="102578432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extTo"/>
        <c:crossAx val="102580224"/>
        <c:crosses val="autoZero"/>
        <c:auto val="1"/>
        <c:lblAlgn val="ctr"/>
        <c:lblOffset val="100"/>
        <c:noMultiLvlLbl val="1"/>
      </c:catAx>
      <c:valAx>
        <c:axId val="102580224"/>
        <c:scaling>
          <c:orientation val="minMax"/>
        </c:scaling>
        <c:delete val="1"/>
        <c:axPos val="b"/>
        <c:numFmt formatCode="0.0" sourceLinked="1"/>
        <c:majorTickMark val="cross"/>
        <c:minorTickMark val="cross"/>
        <c:tickLblPos val="nextTo"/>
        <c:crossAx val="10257843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1"/>
  </c:chart>
  <c:externalData r:id="rId1">
    <c:autoUpdate val="1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2711681809004653"/>
          <c:y val="4.5753104391362872E-3"/>
          <c:w val="0.4874247075047845"/>
          <c:h val="0.96001915637322799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2587392"/>
        <c:axId val="102593280"/>
        <c:axId val="0"/>
      </c:bar3DChart>
      <c:catAx>
        <c:axId val="1025873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2593280"/>
        <c:crosses val="autoZero"/>
        <c:auto val="1"/>
        <c:lblAlgn val="ctr"/>
        <c:lblOffset val="100"/>
        <c:noMultiLvlLbl val="0"/>
      </c:catAx>
      <c:valAx>
        <c:axId val="102593280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0258739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2711681809004676"/>
          <c:y val="4.5753104391362872E-3"/>
          <c:w val="0.48742470750478473"/>
          <c:h val="0.96001915637322821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2961152"/>
        <c:axId val="102962688"/>
        <c:axId val="0"/>
      </c:bar3DChart>
      <c:catAx>
        <c:axId val="1029611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2962688"/>
        <c:crosses val="autoZero"/>
        <c:auto val="1"/>
        <c:lblAlgn val="ctr"/>
        <c:lblOffset val="100"/>
        <c:noMultiLvlLbl val="0"/>
      </c:catAx>
      <c:valAx>
        <c:axId val="102962688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0296115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6232027927202168"/>
          <c:y val="1.8761622408534964E-3"/>
          <c:w val="0.53582963020711516"/>
          <c:h val="0.99542486876640424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3084800"/>
        <c:axId val="103086336"/>
        <c:axId val="0"/>
      </c:bar3DChart>
      <c:catAx>
        <c:axId val="1030848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3086336"/>
        <c:crosses val="autoZero"/>
        <c:auto val="1"/>
        <c:lblAlgn val="ctr"/>
        <c:lblOffset val="100"/>
        <c:noMultiLvlLbl val="0"/>
      </c:catAx>
      <c:valAx>
        <c:axId val="103086336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0308480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6325952349878918"/>
          <c:y val="4.5750619200768915E-3"/>
          <c:w val="0.5358296302071156"/>
          <c:h val="0.99542486876640401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3364864"/>
        <c:axId val="103669760"/>
        <c:axId val="0"/>
      </c:bar3DChart>
      <c:catAx>
        <c:axId val="1033648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3669760"/>
        <c:crosses val="autoZero"/>
        <c:auto val="1"/>
        <c:lblAlgn val="ctr"/>
        <c:lblOffset val="100"/>
        <c:noMultiLvlLbl val="0"/>
      </c:catAx>
      <c:valAx>
        <c:axId val="103669760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0336486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3121936029182839"/>
          <c:y val="7.3764476122949235E-3"/>
          <c:w val="0.48742470750478323"/>
          <c:h val="0.96001915637322688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3317888"/>
        <c:axId val="103330944"/>
        <c:axId val="0"/>
      </c:bar3DChart>
      <c:catAx>
        <c:axId val="1033178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3330944"/>
        <c:crosses val="autoZero"/>
        <c:auto val="1"/>
        <c:lblAlgn val="ctr"/>
        <c:lblOffset val="100"/>
        <c:noMultiLvlLbl val="0"/>
      </c:catAx>
      <c:valAx>
        <c:axId val="103330944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0331788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7459217597800274"/>
          <c:y val="1.497143739385518E-2"/>
          <c:w val="0.39116579177603017"/>
          <c:h val="0.91444043452902168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3500416"/>
        <c:axId val="84329600"/>
        <c:axId val="0"/>
      </c:bar3DChart>
      <c:catAx>
        <c:axId val="835004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10" b="1" i="0" baseline="0"/>
            </a:pPr>
            <a:endParaRPr lang="ru-RU"/>
          </a:p>
        </c:txPr>
        <c:crossAx val="84329600"/>
        <c:crosses val="autoZero"/>
        <c:auto val="1"/>
        <c:lblAlgn val="ctr"/>
        <c:lblOffset val="100"/>
        <c:noMultiLvlLbl val="0"/>
      </c:catAx>
      <c:valAx>
        <c:axId val="84329600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8350041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312193602918285"/>
          <c:y val="7.3764476122949287E-3"/>
          <c:w val="0.48742470750478351"/>
          <c:h val="0.9600191563732271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'расходы на 1 чел 01.04.20 '!$B$2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5.7706909643128412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624169986719795E-2"/>
                  <c:y val="-5.46697038724374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9681274900398474E-3"/>
                  <c:y val="-6.0744115413819216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624169986719795E-2"/>
                  <c:y val="-5.7706909643128412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0624169986719846E-2"/>
                  <c:y val="-5.163249810174645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'расходы на 1 чел 01.04.20 '!$A$3:$A$6</c:f>
              <c:strCache>
                <c:ptCount val="4"/>
                <c:pt idx="0">
                  <c:v>городской округ Нижняя Салда</c:v>
                </c:pt>
                <c:pt idx="1">
                  <c:v>Верхнесалдинский городской округ</c:v>
                </c:pt>
                <c:pt idx="2">
                  <c:v>городской округ Верхний Тагил</c:v>
                </c:pt>
                <c:pt idx="3">
                  <c:v>МО город Алапаевск</c:v>
                </c:pt>
              </c:strCache>
            </c:strRef>
          </c:cat>
          <c:val>
            <c:numRef>
              <c:f>'расходы на 1 чел 01.04.20 '!$B$3:$B$6</c:f>
              <c:numCache>
                <c:formatCode>0.0</c:formatCode>
                <c:ptCount val="4"/>
                <c:pt idx="0">
                  <c:v>62.503538470248543</c:v>
                </c:pt>
                <c:pt idx="1">
                  <c:v>34.243539163970034</c:v>
                </c:pt>
                <c:pt idx="2">
                  <c:v>45.639511689140669</c:v>
                </c:pt>
                <c:pt idx="3">
                  <c:v>34.855575278360497</c:v>
                </c:pt>
              </c:numCache>
            </c:numRef>
          </c:val>
        </c:ser>
        <c:ser>
          <c:idx val="1"/>
          <c:order val="1"/>
          <c:tx>
            <c:strRef>
              <c:f>'расходы на 1 чел 01.04.20 '!$C$2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3745019920318724E-2"/>
                  <c:y val="-1.2148823082763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9681274900398474E-3"/>
                  <c:y val="-6.0744115413819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1713147410358571E-2"/>
                  <c:y val="-6.07441154138192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7025232403718474E-2"/>
                  <c:y val="3.03720577069096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2337317397078363E-2"/>
                  <c:y val="-2.39150060684328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'расходы на 1 чел 01.04.20 '!$A$3:$A$6</c:f>
              <c:strCache>
                <c:ptCount val="4"/>
                <c:pt idx="0">
                  <c:v>городской округ Нижняя Салда</c:v>
                </c:pt>
                <c:pt idx="1">
                  <c:v>Верхнесалдинский городской округ</c:v>
                </c:pt>
                <c:pt idx="2">
                  <c:v>городской округ Верхний Тагил</c:v>
                </c:pt>
                <c:pt idx="3">
                  <c:v>МО город Алапаевск</c:v>
                </c:pt>
              </c:strCache>
            </c:strRef>
          </c:cat>
          <c:val>
            <c:numRef>
              <c:f>'расходы на 1 чел 01.04.20 '!$C$3:$C$6</c:f>
              <c:numCache>
                <c:formatCode>0.0</c:formatCode>
                <c:ptCount val="4"/>
                <c:pt idx="0">
                  <c:v>8.0960199286644396</c:v>
                </c:pt>
                <c:pt idx="1">
                  <c:v>6.959528347887761</c:v>
                </c:pt>
                <c:pt idx="2">
                  <c:v>8.6970398148886936</c:v>
                </c:pt>
                <c:pt idx="3">
                  <c:v>8.0223149450194793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150400"/>
        <c:axId val="26151936"/>
        <c:axId val="0"/>
      </c:bar3DChart>
      <c:catAx>
        <c:axId val="261504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6151936"/>
        <c:crosses val="autoZero"/>
        <c:auto val="1"/>
        <c:lblAlgn val="ctr"/>
        <c:lblOffset val="100"/>
        <c:noMultiLvlLbl val="0"/>
      </c:catAx>
      <c:valAx>
        <c:axId val="26151936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2615040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3085371142917336"/>
          <c:y val="2.4935689009023239E-3"/>
          <c:w val="0.66914628857083081"/>
          <c:h val="0.99750643109909753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5172608"/>
        <c:axId val="85174144"/>
        <c:axId val="0"/>
      </c:bar3DChart>
      <c:catAx>
        <c:axId val="851726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85174144"/>
        <c:crosses val="autoZero"/>
        <c:auto val="1"/>
        <c:lblAlgn val="ctr"/>
        <c:lblOffset val="100"/>
        <c:noMultiLvlLbl val="0"/>
      </c:catAx>
      <c:valAx>
        <c:axId val="851741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517260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3085371142917347"/>
          <c:y val="2.4935689009023248E-3"/>
          <c:w val="0.66914628857083103"/>
          <c:h val="0.99750634476475564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4558976"/>
        <c:axId val="84560512"/>
        <c:axId val="0"/>
      </c:bar3DChart>
      <c:catAx>
        <c:axId val="845589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4560512"/>
        <c:crosses val="autoZero"/>
        <c:auto val="1"/>
        <c:lblAlgn val="ctr"/>
        <c:lblOffset val="100"/>
        <c:noMultiLvlLbl val="0"/>
      </c:catAx>
      <c:valAx>
        <c:axId val="845605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455897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830577427821523"/>
          <c:y val="8.1616876542117647E-2"/>
          <c:w val="0.39116579177602934"/>
          <c:h val="0.91444043452901991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4547456"/>
        <c:axId val="84548992"/>
        <c:axId val="0"/>
      </c:bar3DChart>
      <c:catAx>
        <c:axId val="845474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4548992"/>
        <c:crosses val="autoZero"/>
        <c:auto val="1"/>
        <c:lblAlgn val="ctr"/>
        <c:lblOffset val="100"/>
        <c:noMultiLvlLbl val="0"/>
      </c:catAx>
      <c:valAx>
        <c:axId val="84548992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8454745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3085371142917214"/>
          <c:y val="2.4935689009023165E-3"/>
          <c:w val="0.66914628857082881"/>
          <c:h val="0.99750643109909753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0973312"/>
        <c:axId val="90974848"/>
        <c:axId val="0"/>
      </c:bar3DChart>
      <c:catAx>
        <c:axId val="909733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90974848"/>
        <c:crosses val="autoZero"/>
        <c:auto val="1"/>
        <c:lblAlgn val="ctr"/>
        <c:lblOffset val="100"/>
        <c:noMultiLvlLbl val="0"/>
      </c:catAx>
      <c:valAx>
        <c:axId val="909748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097331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3085371142917236"/>
          <c:y val="2.4935689009023183E-3"/>
          <c:w val="0.66914628857082903"/>
          <c:h val="0.99750643109909753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'доходы на 01.04.20'!$B$3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6.8143100511073263E-3"/>
                  <c:y val="-6.6193853427895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7.2498029944839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8143100511073263E-3"/>
                  <c:y val="-7.8802206461780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7.2498029944839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5428733674048923E-3"/>
                  <c:y val="-6.6193853427895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'доходы на 01.04.20'!$A$4:$A$7</c:f>
              <c:strCache>
                <c:ptCount val="4"/>
                <c:pt idx="0">
                  <c:v>городской округ Нижняя Салда</c:v>
                </c:pt>
                <c:pt idx="1">
                  <c:v>Верхнесалдинский городской округ</c:v>
                </c:pt>
                <c:pt idx="2">
                  <c:v>городской округ Верхний Тагил</c:v>
                </c:pt>
                <c:pt idx="3">
                  <c:v>МО город Алапаевск</c:v>
                </c:pt>
              </c:strCache>
            </c:strRef>
          </c:cat>
          <c:val>
            <c:numRef>
              <c:f>'доходы на 01.04.20'!$B$4:$B$7</c:f>
              <c:numCache>
                <c:formatCode>General</c:formatCode>
                <c:ptCount val="4"/>
                <c:pt idx="0">
                  <c:v>945</c:v>
                </c:pt>
                <c:pt idx="1">
                  <c:v>1518</c:v>
                </c:pt>
                <c:pt idx="2">
                  <c:v>561</c:v>
                </c:pt>
                <c:pt idx="3">
                  <c:v>1476</c:v>
                </c:pt>
              </c:numCache>
            </c:numRef>
          </c:val>
        </c:ser>
        <c:ser>
          <c:idx val="1"/>
          <c:order val="1"/>
          <c:tx>
            <c:strRef>
              <c:f>'доходы на 01.04.20'!$C$3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4261805434456992E-2"/>
                  <c:y val="-7.10207677940966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201393267068273E-2"/>
                  <c:y val="-6.6193853427895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5014241192593691E-2"/>
                  <c:y val="-8.8258471237194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5428733674048923E-3"/>
                  <c:y val="-7.5650118203309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7.2498029944839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'доходы на 01.04.20'!$A$4:$A$7</c:f>
              <c:strCache>
                <c:ptCount val="4"/>
                <c:pt idx="0">
                  <c:v>городской округ Нижняя Салда</c:v>
                </c:pt>
                <c:pt idx="1">
                  <c:v>Верхнесалдинский городской округ</c:v>
                </c:pt>
                <c:pt idx="2">
                  <c:v>городской округ Верхний Тагил</c:v>
                </c:pt>
                <c:pt idx="3">
                  <c:v>МО город Алапаевск</c:v>
                </c:pt>
              </c:strCache>
            </c:strRef>
          </c:cat>
          <c:val>
            <c:numRef>
              <c:f>'доходы на 01.04.20'!$C$4:$C$7</c:f>
              <c:numCache>
                <c:formatCode>General</c:formatCode>
                <c:ptCount val="4"/>
                <c:pt idx="0">
                  <c:v>101</c:v>
                </c:pt>
                <c:pt idx="1">
                  <c:v>376</c:v>
                </c:pt>
                <c:pt idx="2">
                  <c:v>123</c:v>
                </c:pt>
                <c:pt idx="3">
                  <c:v>367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4462848"/>
        <c:axId val="134464640"/>
        <c:axId val="0"/>
      </c:bar3DChart>
      <c:catAx>
        <c:axId val="1344628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134464640"/>
        <c:crosses val="autoZero"/>
        <c:auto val="1"/>
        <c:lblAlgn val="ctr"/>
        <c:lblOffset val="100"/>
        <c:noMultiLvlLbl val="0"/>
      </c:catAx>
      <c:valAx>
        <c:axId val="1344646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446284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autoTitleDeleted val="1"/>
    <c:view3D>
      <c:rotX val="0"/>
      <c:rotY val="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830577427821523"/>
          <c:y val="8.1616876542117647E-2"/>
          <c:w val="0.39116579177603006"/>
          <c:h val="0.91444043452902135"/>
        </c:manualLayout>
      </c:layout>
      <c:bar3DChart>
        <c:barDir val="bar"/>
        <c:grouping val="stacked"/>
        <c:varyColors val="1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1025792"/>
        <c:axId val="91027328"/>
        <c:axId val="0"/>
      </c:bar3DChart>
      <c:catAx>
        <c:axId val="91025792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extTo"/>
        <c:crossAx val="91027328"/>
        <c:crosses val="autoZero"/>
        <c:auto val="1"/>
        <c:lblAlgn val="ctr"/>
        <c:lblOffset val="100"/>
        <c:noMultiLvlLbl val="1"/>
      </c:catAx>
      <c:valAx>
        <c:axId val="91027328"/>
        <c:scaling>
          <c:orientation val="minMax"/>
        </c:scaling>
        <c:delete val="1"/>
        <c:axPos val="b"/>
        <c:numFmt formatCode="0.0" sourceLinked="1"/>
        <c:majorTickMark val="cross"/>
        <c:minorTickMark val="cross"/>
        <c:tickLblPos val="nextTo"/>
        <c:crossAx val="9102579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1"/>
  </c:chart>
  <c:externalData r:id="rId1">
    <c:autoUpdate val="1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4438DF-0FFC-4406-8CBF-611273DFCC4B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F6B97-3E87-44BE-968D-259069D8AC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312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F6B97-3E87-44BE-968D-259069D8ACC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F6B97-3E87-44BE-968D-259069D8ACC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10" Type="http://schemas.openxmlformats.org/officeDocument/2006/relationships/chart" Target="../charts/chart8.xml"/><Relationship Id="rId4" Type="http://schemas.openxmlformats.org/officeDocument/2006/relationships/chart" Target="../charts/chart2.xml"/><Relationship Id="rId9" Type="http://schemas.openxmlformats.org/officeDocument/2006/relationships/chart" Target="../charts/char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chart" Target="../charts/chart9.xml"/><Relationship Id="rId7" Type="http://schemas.openxmlformats.org/officeDocument/2006/relationships/chart" Target="../charts/chart1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10" Type="http://schemas.openxmlformats.org/officeDocument/2006/relationships/chart" Target="../charts/chart16.xml"/><Relationship Id="rId4" Type="http://schemas.openxmlformats.org/officeDocument/2006/relationships/chart" Target="../charts/chart10.xml"/><Relationship Id="rId9" Type="http://schemas.openxmlformats.org/officeDocument/2006/relationships/chart" Target="../charts/chart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3.xml"/><Relationship Id="rId3" Type="http://schemas.openxmlformats.org/officeDocument/2006/relationships/chart" Target="../charts/chart18.xml"/><Relationship Id="rId7" Type="http://schemas.openxmlformats.org/officeDocument/2006/relationships/chart" Target="../charts/chart22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1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0.xml"/><Relationship Id="rId3" Type="http://schemas.openxmlformats.org/officeDocument/2006/relationships/chart" Target="../charts/chart25.xml"/><Relationship Id="rId7" Type="http://schemas.openxmlformats.org/officeDocument/2006/relationships/chart" Target="../charts/chart29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8.xml"/><Relationship Id="rId5" Type="http://schemas.openxmlformats.org/officeDocument/2006/relationships/chart" Target="../charts/chart27.xml"/><Relationship Id="rId4" Type="http://schemas.openxmlformats.org/officeDocument/2006/relationships/chart" Target="../charts/char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071546"/>
            <a:ext cx="73581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Сопоставление основных параметров бюджета городского округа Нижняя Салда с основными параметрами бюджетов</a:t>
            </a:r>
            <a:b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отдельных муниципальных образований Свердловской области на 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cs typeface="Aharoni" pitchFamily="2" charset="-79"/>
              </a:rPr>
              <a:t>01.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cs typeface="Aharoni" pitchFamily="2" charset="-79"/>
              </a:rPr>
              <a:t>04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cs typeface="Aharoni" pitchFamily="2" charset="-79"/>
              </a:rPr>
              <a:t>.20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cs typeface="Aharoni" pitchFamily="2" charset="-79"/>
              </a:rPr>
              <a:t>20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cs typeface="Aharoni" pitchFamily="2" charset="-79"/>
              </a:rPr>
              <a:t> года</a:t>
            </a:r>
            <a:endParaRPr lang="ru-RU" sz="3600" b="1" dirty="0">
              <a:solidFill>
                <a:schemeClr val="bg2">
                  <a:lumMod val="25000"/>
                </a:schemeClr>
              </a:solidFill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571481"/>
            <a:ext cx="5429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Исполнение бюджетов по доходам  на 01.</a:t>
            </a:r>
            <a:r>
              <a:rPr lang="en-US" sz="2400" b="1" dirty="0" smtClean="0"/>
              <a:t>04.2020</a:t>
            </a:r>
            <a:endParaRPr lang="ru-RU" sz="2400" b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6072198" y="1571612"/>
            <a:ext cx="1675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млн.рублей</a:t>
            </a:r>
            <a:endParaRPr lang="ru-RU" b="1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0689263"/>
              </p:ext>
            </p:extLst>
          </p:nvPr>
        </p:nvGraphicFramePr>
        <p:xfrm>
          <a:off x="1690687" y="1404937"/>
          <a:ext cx="5762625" cy="4048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9534836"/>
              </p:ext>
            </p:extLst>
          </p:nvPr>
        </p:nvGraphicFramePr>
        <p:xfrm>
          <a:off x="1619250" y="1490662"/>
          <a:ext cx="5905500" cy="3876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497979"/>
              </p:ext>
            </p:extLst>
          </p:nvPr>
        </p:nvGraphicFramePr>
        <p:xfrm>
          <a:off x="1571625" y="1809750"/>
          <a:ext cx="6000750" cy="323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9405052"/>
              </p:ext>
            </p:extLst>
          </p:nvPr>
        </p:nvGraphicFramePr>
        <p:xfrm>
          <a:off x="1857356" y="1940944"/>
          <a:ext cx="5591175" cy="382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0784176"/>
              </p:ext>
            </p:extLst>
          </p:nvPr>
        </p:nvGraphicFramePr>
        <p:xfrm>
          <a:off x="1763688" y="1940944"/>
          <a:ext cx="6417155" cy="4222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7005065"/>
              </p:ext>
            </p:extLst>
          </p:nvPr>
        </p:nvGraphicFramePr>
        <p:xfrm>
          <a:off x="1475656" y="2060848"/>
          <a:ext cx="6400800" cy="3562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6449323"/>
              </p:ext>
            </p:extLst>
          </p:nvPr>
        </p:nvGraphicFramePr>
        <p:xfrm>
          <a:off x="1547664" y="2060848"/>
          <a:ext cx="6980987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/>
        </p:nvGraphicFramePr>
        <p:xfrm>
          <a:off x="1638300" y="1690687"/>
          <a:ext cx="5867400" cy="347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71670" y="428605"/>
            <a:ext cx="5429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Доходы бюджетов</a:t>
            </a:r>
          </a:p>
          <a:p>
            <a:pPr algn="ctr"/>
            <a:r>
              <a:rPr lang="ru-RU" sz="2400" b="1" dirty="0" smtClean="0"/>
              <a:t> в расчете на одного человека на 01.</a:t>
            </a:r>
            <a:r>
              <a:rPr lang="en-US" sz="2400" b="1" dirty="0" smtClean="0"/>
              <a:t>04.2020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388" y="1571612"/>
            <a:ext cx="1596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тыс.рублей</a:t>
            </a:r>
            <a:endParaRPr lang="ru-RU" b="1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2599119"/>
              </p:ext>
            </p:extLst>
          </p:nvPr>
        </p:nvGraphicFramePr>
        <p:xfrm>
          <a:off x="1990726" y="2060848"/>
          <a:ext cx="5591175" cy="382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9099451"/>
              </p:ext>
            </p:extLst>
          </p:nvPr>
        </p:nvGraphicFramePr>
        <p:xfrm>
          <a:off x="1785938" y="2276872"/>
          <a:ext cx="6386461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357319"/>
              </p:ext>
            </p:extLst>
          </p:nvPr>
        </p:nvGraphicFramePr>
        <p:xfrm>
          <a:off x="1571625" y="1809750"/>
          <a:ext cx="6000750" cy="323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3666511"/>
              </p:ext>
            </p:extLst>
          </p:nvPr>
        </p:nvGraphicFramePr>
        <p:xfrm>
          <a:off x="1804987" y="1633537"/>
          <a:ext cx="5534025" cy="359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2489664"/>
              </p:ext>
            </p:extLst>
          </p:nvPr>
        </p:nvGraphicFramePr>
        <p:xfrm>
          <a:off x="1724025" y="1962150"/>
          <a:ext cx="6000750" cy="323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7758433"/>
              </p:ext>
            </p:extLst>
          </p:nvPr>
        </p:nvGraphicFramePr>
        <p:xfrm>
          <a:off x="1403648" y="2114550"/>
          <a:ext cx="6840760" cy="3474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5136987"/>
              </p:ext>
            </p:extLst>
          </p:nvPr>
        </p:nvGraphicFramePr>
        <p:xfrm>
          <a:off x="1403648" y="2060848"/>
          <a:ext cx="6400800" cy="3562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/>
        </p:nvGraphicFramePr>
        <p:xfrm>
          <a:off x="1371600" y="1719262"/>
          <a:ext cx="6400800" cy="3419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428605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Исполнение бюджетов по расходам на 01.</a:t>
            </a:r>
            <a:r>
              <a:rPr lang="en-US" sz="2400" b="1" dirty="0" smtClean="0"/>
              <a:t>04.2020</a:t>
            </a:r>
            <a:endParaRPr lang="ru-RU" sz="2400" b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6215074" y="1357298"/>
            <a:ext cx="1928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млн.рублей</a:t>
            </a:r>
            <a:endParaRPr lang="ru-RU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9330542"/>
              </p:ext>
            </p:extLst>
          </p:nvPr>
        </p:nvGraphicFramePr>
        <p:xfrm>
          <a:off x="1857356" y="1928802"/>
          <a:ext cx="5534025" cy="359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3350060"/>
              </p:ext>
            </p:extLst>
          </p:nvPr>
        </p:nvGraphicFramePr>
        <p:xfrm>
          <a:off x="1835696" y="1916832"/>
          <a:ext cx="5935365" cy="4027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71564"/>
              </p:ext>
            </p:extLst>
          </p:nvPr>
        </p:nvGraphicFramePr>
        <p:xfrm>
          <a:off x="1804987" y="1633537"/>
          <a:ext cx="5534025" cy="359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9846841"/>
              </p:ext>
            </p:extLst>
          </p:nvPr>
        </p:nvGraphicFramePr>
        <p:xfrm>
          <a:off x="1957387" y="1785937"/>
          <a:ext cx="5534025" cy="359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2422096"/>
              </p:ext>
            </p:extLst>
          </p:nvPr>
        </p:nvGraphicFramePr>
        <p:xfrm>
          <a:off x="1691680" y="1916832"/>
          <a:ext cx="6143625" cy="37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8072258"/>
              </p:ext>
            </p:extLst>
          </p:nvPr>
        </p:nvGraphicFramePr>
        <p:xfrm>
          <a:off x="1356395" y="2204864"/>
          <a:ext cx="6671989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600355"/>
              </p:ext>
            </p:extLst>
          </p:nvPr>
        </p:nvGraphicFramePr>
        <p:xfrm>
          <a:off x="1733550" y="1485900"/>
          <a:ext cx="56769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1538" y="285729"/>
            <a:ext cx="71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Расходы бюджетов в расчете на одного человека на 01.</a:t>
            </a:r>
            <a:r>
              <a:rPr lang="en-US" sz="2400" b="1" dirty="0" smtClean="0"/>
              <a:t>04.2020</a:t>
            </a:r>
            <a:endParaRPr lang="ru-RU" sz="2400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715008" y="1142984"/>
            <a:ext cx="1785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тыс.рублей</a:t>
            </a:r>
            <a:endParaRPr lang="ru-RU" b="1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7871646"/>
              </p:ext>
            </p:extLst>
          </p:nvPr>
        </p:nvGraphicFramePr>
        <p:xfrm>
          <a:off x="1357290" y="1643050"/>
          <a:ext cx="6786610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2471816"/>
              </p:ext>
            </p:extLst>
          </p:nvPr>
        </p:nvGraphicFramePr>
        <p:xfrm>
          <a:off x="1685925" y="1116727"/>
          <a:ext cx="7062539" cy="4688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4753616"/>
              </p:ext>
            </p:extLst>
          </p:nvPr>
        </p:nvGraphicFramePr>
        <p:xfrm>
          <a:off x="1685925" y="1076325"/>
          <a:ext cx="5772150" cy="4705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4872640"/>
              </p:ext>
            </p:extLst>
          </p:nvPr>
        </p:nvGraphicFramePr>
        <p:xfrm>
          <a:off x="1357333" y="1116726"/>
          <a:ext cx="6858005" cy="4832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5721316"/>
              </p:ext>
            </p:extLst>
          </p:nvPr>
        </p:nvGraphicFramePr>
        <p:xfrm>
          <a:off x="862038" y="1700808"/>
          <a:ext cx="7353300" cy="3943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1910970"/>
              </p:ext>
            </p:extLst>
          </p:nvPr>
        </p:nvGraphicFramePr>
        <p:xfrm>
          <a:off x="1266824" y="1657350"/>
          <a:ext cx="7193607" cy="4147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5335331"/>
              </p:ext>
            </p:extLst>
          </p:nvPr>
        </p:nvGraphicFramePr>
        <p:xfrm>
          <a:off x="1266825" y="1371600"/>
          <a:ext cx="661035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1139</TotalTime>
  <Words>78</Words>
  <Application>Microsoft Office PowerPoint</Application>
  <PresentationFormat>Экран (4:3)</PresentationFormat>
  <Paragraphs>37</Paragraphs>
  <Slides>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OEM</cp:lastModifiedBy>
  <cp:revision>119</cp:revision>
  <dcterms:created xsi:type="dcterms:W3CDTF">2017-02-16T11:20:46Z</dcterms:created>
  <dcterms:modified xsi:type="dcterms:W3CDTF">2020-05-15T06:03:24Z</dcterms:modified>
</cp:coreProperties>
</file>