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9444444444444393E-2"/>
                  <c:y val="0.34259259259259267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623081</c:v>
                </c:pt>
                <c:pt idx="1">
                  <c:v>115708.8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393984"/>
        <c:axId val="77473472"/>
        <c:axId val="0"/>
      </c:bar3DChart>
      <c:catAx>
        <c:axId val="84393984"/>
        <c:scaling>
          <c:orientation val="minMax"/>
        </c:scaling>
        <c:delete val="1"/>
        <c:axPos val="b"/>
        <c:majorTickMark val="out"/>
        <c:minorTickMark val="none"/>
        <c:tickLblPos val="nextTo"/>
        <c:crossAx val="77473472"/>
        <c:crosses val="autoZero"/>
        <c:auto val="1"/>
        <c:lblAlgn val="ctr"/>
        <c:lblOffset val="100"/>
        <c:noMultiLvlLbl val="0"/>
      </c:catAx>
      <c:valAx>
        <c:axId val="7747347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843939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2.8895778652668416E-2"/>
                  <c:y val="-0.21105351414406531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solidFill>
                          <a:srgbClr val="0070C0"/>
                        </a:solidFill>
                      </a:rPr>
                      <a:t>Налоговые 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доходы; </a:t>
                    </a:r>
                    <a:r>
                      <a:rPr lang="ru-RU" sz="1200" b="1" dirty="0" smtClean="0">
                        <a:solidFill>
                          <a:srgbClr val="0070C0"/>
                        </a:solidFill>
                      </a:rPr>
                      <a:t>  </a:t>
                    </a:r>
                  </a:p>
                  <a:p>
                    <a:r>
                      <a:rPr lang="ru-RU" sz="1200" b="1" dirty="0" smtClean="0">
                        <a:solidFill>
                          <a:srgbClr val="0070C0"/>
                        </a:solidFill>
                      </a:rPr>
                      <a:t>51 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780,8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smtClean="0">
                        <a:solidFill>
                          <a:srgbClr val="C00000"/>
                        </a:solidFill>
                      </a:rPr>
                      <a:t>Неналоговые </a:t>
                    </a:r>
                    <a:r>
                      <a:rPr lang="ru-RU" sz="1200" b="1">
                        <a:solidFill>
                          <a:srgbClr val="C00000"/>
                        </a:solidFill>
                      </a:rPr>
                      <a:t>доходы; 2 861,3</a:t>
                    </a:r>
                    <a:endParaRPr lang="ru-RU">
                      <a:solidFill>
                        <a:srgbClr val="C0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41646761470948"/>
                  <c:y val="-0.1149408339971682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</a:rPr>
                      <a:t>Безвозмездные </a:t>
                    </a:r>
                    <a:r>
                      <a:rPr lang="ru-RU" sz="1200" b="1" dirty="0">
                        <a:solidFill>
                          <a:schemeClr val="tx1"/>
                        </a:solidFill>
                      </a:rPr>
                      <a:t>поступления ; 61 066,7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51780.800000000003</c:v>
                </c:pt>
                <c:pt idx="1">
                  <c:v>2861.3</c:v>
                </c:pt>
                <c:pt idx="2">
                  <c:v>61066.7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  <c:spPr>
              <a:solidFill>
                <a:srgbClr val="FFC000"/>
              </a:solidFill>
            </c:spPr>
          </c:dPt>
          <c:dPt>
            <c:idx val="7"/>
            <c:bubble3D val="0"/>
            <c:spPr>
              <a:solidFill>
                <a:srgbClr val="FF0000"/>
              </a:solidFill>
            </c:spPr>
          </c:dPt>
          <c:dPt>
            <c:idx val="8"/>
            <c:bubble3D val="0"/>
            <c:spPr>
              <a:solidFill>
                <a:srgbClr val="92D050"/>
              </a:solidFill>
            </c:spPr>
          </c:dPt>
          <c:dPt>
            <c:idx val="9"/>
            <c:bubble3D val="0"/>
            <c:spPr>
              <a:solidFill>
                <a:srgbClr val="7030A0"/>
              </a:solidFill>
            </c:spPr>
          </c:dPt>
          <c:dPt>
            <c:idx val="10"/>
            <c:bubble3D val="0"/>
          </c:dPt>
          <c:dPt>
            <c:idx val="11"/>
            <c:bubble3D val="0"/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900" b="1">
                      <a:solidFill>
                        <a:srgbClr val="00B0F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900" b="1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6284115625182541"/>
                  <c:y val="0.33311911155614221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  Национальная </a:t>
                    </a:r>
                    <a:r>
                      <a:rPr lang="ru-RU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экономика; </a:t>
                    </a:r>
                    <a:endParaRPr lang="ru-RU" dirty="0" smtClean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  <a:p>
                    <a:pPr>
                      <a:defRPr sz="9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 </a:t>
                    </a:r>
                    <a:r>
                      <a:rPr lang="ru-RU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538,9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6992663759009594"/>
                  <c:y val="0.61930690455600568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rgbClr val="00B0F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7"/>
              <c:layout>
                <c:manualLayout>
                  <c:x val="-0.14038574751717164"/>
                  <c:y val="0.55416357926357473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23436972066104911"/>
                  <c:y val="0.29510427381548404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3219656029598244"/>
                  <c:y val="9.8928223567429793E-2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rgbClr val="7030A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</c:formatCode>
                <c:ptCount val="12"/>
                <c:pt idx="0">
                  <c:v>12201.9</c:v>
                </c:pt>
                <c:pt idx="1">
                  <c:v>156.1</c:v>
                </c:pt>
                <c:pt idx="2">
                  <c:v>1917.3</c:v>
                </c:pt>
                <c:pt idx="3">
                  <c:v>2538.9</c:v>
                </c:pt>
                <c:pt idx="4">
                  <c:v>2268.1999999999998</c:v>
                </c:pt>
                <c:pt idx="5">
                  <c:v>0</c:v>
                </c:pt>
                <c:pt idx="6">
                  <c:v>76606.7</c:v>
                </c:pt>
                <c:pt idx="7">
                  <c:v>9093.9</c:v>
                </c:pt>
                <c:pt idx="8">
                  <c:v>8920.7999999999993</c:v>
                </c:pt>
                <c:pt idx="9">
                  <c:v>2084.1999999999998</c:v>
                </c:pt>
                <c:pt idx="10">
                  <c:v>550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C0504D">
                <a:lumMod val="40000"/>
                <a:lumOff val="6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3.5927078061285402E-2"/>
                  <c:y val="0.37348791310769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193176066856766E-2"/>
                  <c:y val="-0.11930863890940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981855.2</c:v>
                </c:pt>
                <c:pt idx="1">
                  <c:v>116339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696832"/>
        <c:axId val="80450048"/>
        <c:axId val="0"/>
      </c:bar3DChart>
      <c:catAx>
        <c:axId val="88696832"/>
        <c:scaling>
          <c:orientation val="minMax"/>
        </c:scaling>
        <c:delete val="1"/>
        <c:axPos val="b"/>
        <c:majorTickMark val="out"/>
        <c:minorTickMark val="none"/>
        <c:tickLblPos val="nextTo"/>
        <c:crossAx val="80450048"/>
        <c:crosses val="autoZero"/>
        <c:auto val="1"/>
        <c:lblAlgn val="ctr"/>
        <c:lblOffset val="100"/>
        <c:noMultiLvlLbl val="0"/>
      </c:catAx>
      <c:valAx>
        <c:axId val="80450048"/>
        <c:scaling>
          <c:orientation val="minMax"/>
          <c:max val="1000000"/>
        </c:scaling>
        <c:delete val="1"/>
        <c:axPos val="l"/>
        <c:numFmt formatCode="#,##0.0" sourceLinked="1"/>
        <c:majorTickMark val="out"/>
        <c:minorTickMark val="none"/>
        <c:tickLblPos val="nextTo"/>
        <c:crossAx val="886968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EE95496-5B5E-4728-9876-461C0176C7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8195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9D280821-E36E-4C24-9DBE-C8AA0BD659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3038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F44EF36E-761D-4FAD-B6D8-4F665DA4F1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1278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9B4DC506-FDBF-4EA6-90F2-B32970D8AD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7049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3E0FCE17-77FC-4BD6-94CC-9E86605BD2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3655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5F83AE2D-4588-4BB3-BCED-E2F2BDF385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916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6731E69-55B9-4FFB-9494-B2DF114F3D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6572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D79E06EA-D772-4472-A8DC-5F3BC806F6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288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C40FD59F-D2B6-4FD9-A020-DC646F5A4A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2657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D070B422-0561-4BF7-AA9A-0A4B020DE4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281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Tahoma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Tahoma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E73AC-08F4-4E2A-864B-CC2AAEB12B21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7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lvl="0" algn="ctr"/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2019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847801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84984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91857"/>
              </p:ext>
            </p:extLst>
          </p:nvPr>
        </p:nvGraphicFramePr>
        <p:xfrm>
          <a:off x="3203848" y="3284984"/>
          <a:ext cx="576064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0066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87023"/>
              </p:ext>
            </p:extLst>
          </p:nvPr>
        </p:nvGraphicFramePr>
        <p:xfrm>
          <a:off x="323528" y="3717032"/>
          <a:ext cx="8352928" cy="3322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квартал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года,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064492"/>
              </p:ext>
            </p:extLst>
          </p:nvPr>
        </p:nvGraphicFramePr>
        <p:xfrm>
          <a:off x="2627784" y="620688"/>
          <a:ext cx="38884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91880" y="2916156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</TotalTime>
  <Words>101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Воздушный поток</vt:lpstr>
      <vt:lpstr>1_Воздушный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ZAMECON</cp:lastModifiedBy>
  <cp:revision>7</cp:revision>
  <dcterms:created xsi:type="dcterms:W3CDTF">2020-08-25T10:56:50Z</dcterms:created>
  <dcterms:modified xsi:type="dcterms:W3CDTF">2020-08-27T09:32:14Z</dcterms:modified>
</cp:coreProperties>
</file>