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7"/>
  </p:notesMasterIdLst>
  <p:sldIdLst>
    <p:sldId id="256" r:id="rId2"/>
    <p:sldId id="267" r:id="rId3"/>
    <p:sldId id="268" r:id="rId4"/>
    <p:sldId id="269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1946" autoAdjust="0"/>
  </p:normalViewPr>
  <p:slideViewPr>
    <p:cSldViewPr>
      <p:cViewPr varScale="1">
        <p:scale>
          <a:sx n="75" d="100"/>
          <a:sy n="75" d="100"/>
        </p:scale>
        <p:origin x="-11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2;&#1054;&#1048;%20&#1044;&#1054;&#1050;&#1059;&#1052;&#1045;&#1053;&#1058;&#1067;\&#1041;&#1070;&#1044;&#1046;&#1045;&#1058;&#1053;&#1067;&#1045;%20&#1044;&#1040;&#1053;&#1053;&#1067;&#1045;%20&#1053;&#1040;%20&#1057;&#1040;&#1049;&#1058;%20&#1043;&#1054;\&#1089;&#1088;&#1072;&#1074;&#1085;&#1080;%20&#1073;&#1102;&#1076;&#1078;&#1077;&#1090;&#1099;%202019&#1075;&#1086;&#1076;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9;&#1088;&#1072;&#1074;&#1085;&#1080;%20&#1073;&#1102;&#1076;&#1078;&#1077;&#1090;&#1099;%202020&#1075;&#1086;&#1076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8;&#1072;&#1074;&#1085;&#1080;%20&#1073;&#1102;&#1076;&#1078;&#1077;&#1090;&#1099;%202020&#1075;&#1086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97"/>
          <c:y val="2.4935689009023222E-3"/>
          <c:w val="0.66914628857083014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804480"/>
        <c:axId val="84210048"/>
        <c:axId val="0"/>
      </c:bar3DChart>
      <c:catAx>
        <c:axId val="80804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84210048"/>
        <c:crosses val="autoZero"/>
        <c:auto val="1"/>
        <c:lblAlgn val="ctr"/>
        <c:lblOffset val="100"/>
        <c:noMultiLvlLbl val="0"/>
      </c:catAx>
      <c:valAx>
        <c:axId val="84210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8044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223936"/>
        <c:axId val="111225472"/>
        <c:axId val="0"/>
      </c:bar3DChart>
      <c:catAx>
        <c:axId val="11122393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1225472"/>
        <c:crosses val="autoZero"/>
        <c:auto val="1"/>
        <c:lblAlgn val="ctr"/>
        <c:lblOffset val="100"/>
        <c:noMultiLvlLbl val="1"/>
      </c:catAx>
      <c:valAx>
        <c:axId val="111225472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112239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95"/>
          <c:h val="0.914440434529021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236992"/>
        <c:axId val="111238528"/>
        <c:axId val="0"/>
      </c:bar3DChart>
      <c:catAx>
        <c:axId val="111236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1238528"/>
        <c:crosses val="autoZero"/>
        <c:auto val="1"/>
        <c:lblAlgn val="ctr"/>
        <c:lblOffset val="100"/>
        <c:noMultiLvlLbl val="0"/>
      </c:catAx>
      <c:valAx>
        <c:axId val="1112385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1236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3006"/>
          <c:h val="0.91444043452902135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282816"/>
        <c:axId val="111309184"/>
        <c:axId val="0"/>
      </c:bar3DChart>
      <c:catAx>
        <c:axId val="111282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1309184"/>
        <c:crosses val="autoZero"/>
        <c:auto val="1"/>
        <c:lblAlgn val="ctr"/>
        <c:lblOffset val="100"/>
        <c:noMultiLvlLbl val="0"/>
      </c:catAx>
      <c:valAx>
        <c:axId val="11130918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12828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316352"/>
        <c:axId val="113038464"/>
        <c:axId val="0"/>
      </c:bar3DChart>
      <c:catAx>
        <c:axId val="1113163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3038464"/>
        <c:crosses val="autoZero"/>
        <c:auto val="1"/>
        <c:lblAlgn val="ctr"/>
        <c:lblOffset val="100"/>
        <c:noMultiLvlLbl val="0"/>
      </c:catAx>
      <c:valAx>
        <c:axId val="113038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316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529216"/>
        <c:axId val="113530752"/>
        <c:axId val="0"/>
      </c:bar3DChart>
      <c:catAx>
        <c:axId val="1135292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3530752"/>
        <c:crosses val="autoZero"/>
        <c:auto val="1"/>
        <c:lblAlgn val="ctr"/>
        <c:lblOffset val="100"/>
        <c:noMultiLvlLbl val="0"/>
      </c:catAx>
      <c:valAx>
        <c:axId val="1135307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3529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035937174519854"/>
          <c:y val="1.8893006021306159E-2"/>
          <c:w val="0.39116579177603028"/>
          <c:h val="0.914440434529021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43680"/>
        <c:axId val="113945216"/>
        <c:axId val="0"/>
      </c:bar3DChart>
      <c:catAx>
        <c:axId val="113943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945216"/>
        <c:crosses val="autoZero"/>
        <c:auto val="1"/>
        <c:lblAlgn val="ctr"/>
        <c:lblOffset val="100"/>
        <c:noMultiLvlLbl val="0"/>
      </c:catAx>
      <c:valAx>
        <c:axId val="11394521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394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579904"/>
        <c:axId val="113581440"/>
        <c:axId val="0"/>
      </c:bar3DChart>
      <c:catAx>
        <c:axId val="11357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3581440"/>
        <c:crosses val="autoZero"/>
        <c:auto val="1"/>
        <c:lblAlgn val="ctr"/>
        <c:lblOffset val="100"/>
        <c:noMultiLvlLbl val="0"/>
      </c:catAx>
      <c:valAx>
        <c:axId val="1135814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35799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893"/>
          <c:y val="7.0284317908537322E-3"/>
          <c:w val="0.39116579177602945"/>
          <c:h val="0.9144404345290201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607808"/>
        <c:axId val="113609344"/>
        <c:axId val="0"/>
      </c:bar3DChart>
      <c:catAx>
        <c:axId val="11360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13609344"/>
        <c:crosses val="autoZero"/>
        <c:auto val="1"/>
        <c:lblAlgn val="ctr"/>
        <c:lblOffset val="100"/>
        <c:noMultiLvlLbl val="0"/>
      </c:catAx>
      <c:valAx>
        <c:axId val="1136093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3607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52472440944881915"/>
          <c:y val="7.028431790853734E-3"/>
          <c:w val="0.39116579177602956"/>
          <c:h val="0.91444043452902035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1 чел  01.05.20 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91E-3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8091E-3"/>
                  <c:y val="-6.4814814814815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018518518518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01.05.20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01.05.20 '!$B$4:$B$8</c:f>
              <c:numCache>
                <c:formatCode>0.0</c:formatCode>
                <c:ptCount val="5"/>
                <c:pt idx="0">
                  <c:v>53.501670157957314</c:v>
                </c:pt>
                <c:pt idx="1">
                  <c:v>55.475941803696777</c:v>
                </c:pt>
                <c:pt idx="2">
                  <c:v>34.044062236801281</c:v>
                </c:pt>
                <c:pt idx="3">
                  <c:v>44.841618128141704</c:v>
                </c:pt>
                <c:pt idx="4">
                  <c:v>34.025680628875726</c:v>
                </c:pt>
              </c:numCache>
            </c:numRef>
          </c:val>
        </c:ser>
        <c:ser>
          <c:idx val="1"/>
          <c:order val="1"/>
          <c:tx>
            <c:strRef>
              <c:f>'доходы на 1 чел  01.05.20 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031004590561682E-2"/>
                  <c:y val="-7.5080451900034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84594953519258E-2"/>
                  <c:y val="-6.5821351135455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655174577281405E-2"/>
                  <c:y val="-7.870364030583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364285639593903E-2"/>
                  <c:y val="-5.1932272052949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1 чел  01.05.20 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 город Алапаевск</c:v>
                </c:pt>
              </c:strCache>
            </c:strRef>
          </c:cat>
          <c:val>
            <c:numRef>
              <c:f>'доходы на 1 чел  01.05.20 '!$C$4:$C$8</c:f>
              <c:numCache>
                <c:formatCode>0.0</c:formatCode>
                <c:ptCount val="5"/>
                <c:pt idx="0">
                  <c:v>7.9261733567344166</c:v>
                </c:pt>
                <c:pt idx="1">
                  <c:v>14.524786864540575</c:v>
                </c:pt>
                <c:pt idx="2">
                  <c:v>10.572277139944147</c:v>
                </c:pt>
                <c:pt idx="3">
                  <c:v>15.558924439479775</c:v>
                </c:pt>
                <c:pt idx="4">
                  <c:v>11.664630351091542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2969472"/>
        <c:axId val="182971008"/>
        <c:axId val="0"/>
      </c:bar3DChart>
      <c:catAx>
        <c:axId val="1829694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182971008"/>
        <c:crosses val="autoZero"/>
        <c:auto val="1"/>
        <c:lblAlgn val="ctr"/>
        <c:lblOffset val="100"/>
        <c:noMultiLvlLbl val="0"/>
      </c:catAx>
      <c:valAx>
        <c:axId val="1829710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2969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9155948879884189"/>
          <c:y val="3.3172511261026056E-3"/>
          <c:w val="0.46346628893086356"/>
          <c:h val="0.8818471391538607"/>
        </c:manualLayout>
      </c:layout>
      <c:bar3DChart>
        <c:barDir val="bar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48544"/>
        <c:axId val="115550080"/>
        <c:axId val="0"/>
      </c:bar3DChart>
      <c:catAx>
        <c:axId val="11554854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5550080"/>
        <c:crosses val="autoZero"/>
        <c:auto val="1"/>
        <c:lblAlgn val="ctr"/>
        <c:lblOffset val="100"/>
        <c:noMultiLvlLbl val="1"/>
      </c:catAx>
      <c:valAx>
        <c:axId val="11555008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155485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14"/>
          <c:y val="2.4935689009023231E-3"/>
          <c:w val="0.66914628857083036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79584"/>
        <c:axId val="95949184"/>
        <c:axId val="0"/>
      </c:bar3DChart>
      <c:catAx>
        <c:axId val="841795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5949184"/>
        <c:crosses val="autoZero"/>
        <c:auto val="1"/>
        <c:lblAlgn val="ctr"/>
        <c:lblOffset val="100"/>
        <c:noMultiLvlLbl val="0"/>
      </c:catAx>
      <c:valAx>
        <c:axId val="9594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41795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5"/>
          <c:y val="3.3172511261026056E-3"/>
          <c:w val="0.46346628893086322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565696"/>
        <c:axId val="115567232"/>
        <c:axId val="0"/>
      </c:bar3DChart>
      <c:catAx>
        <c:axId val="115565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567232"/>
        <c:crosses val="autoZero"/>
        <c:auto val="1"/>
        <c:lblAlgn val="ctr"/>
        <c:lblOffset val="100"/>
        <c:noMultiLvlLbl val="0"/>
      </c:catAx>
      <c:valAx>
        <c:axId val="115567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5656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173"/>
          <c:y val="3.3172511261026056E-3"/>
          <c:w val="0.46346628893086345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681152"/>
        <c:axId val="115682688"/>
        <c:axId val="0"/>
      </c:bar3DChart>
      <c:catAx>
        <c:axId val="115681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5682688"/>
        <c:crosses val="autoZero"/>
        <c:auto val="1"/>
        <c:lblAlgn val="ctr"/>
        <c:lblOffset val="100"/>
        <c:noMultiLvlLbl val="0"/>
      </c:catAx>
      <c:valAx>
        <c:axId val="11568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5681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2"/>
          <c:y val="3.3172511261026056E-3"/>
          <c:w val="0.46346628893086367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087424"/>
        <c:axId val="116093312"/>
        <c:axId val="0"/>
      </c:bar3DChart>
      <c:catAx>
        <c:axId val="116087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6093312"/>
        <c:crosses val="autoZero"/>
        <c:auto val="1"/>
        <c:lblAlgn val="ctr"/>
        <c:lblOffset val="100"/>
        <c:noMultiLvlLbl val="0"/>
      </c:catAx>
      <c:valAx>
        <c:axId val="11609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087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7268443854158"/>
          <c:y val="0.11815284362664216"/>
          <c:w val="0.46346628893086389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423488"/>
        <c:axId val="117433472"/>
        <c:axId val="0"/>
      </c:bar3DChart>
      <c:catAx>
        <c:axId val="117423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7433472"/>
        <c:crosses val="autoZero"/>
        <c:auto val="1"/>
        <c:lblAlgn val="ctr"/>
        <c:lblOffset val="100"/>
        <c:noMultiLvlLbl val="0"/>
      </c:catAx>
      <c:valAx>
        <c:axId val="117433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4234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23"/>
          <c:y val="3.3172511261026056E-3"/>
          <c:w val="0.46346628893086211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27616"/>
        <c:axId val="117729152"/>
        <c:axId val="0"/>
      </c:bar3DChart>
      <c:catAx>
        <c:axId val="117727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7729152"/>
        <c:crosses val="autoZero"/>
        <c:auto val="1"/>
        <c:lblAlgn val="ctr"/>
        <c:lblOffset val="100"/>
        <c:noMultiLvlLbl val="0"/>
      </c:catAx>
      <c:valAx>
        <c:axId val="117729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727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5"/>
          <c:y val="3.3172511261026056E-3"/>
          <c:w val="0.46346628893086234"/>
          <c:h val="0.8818471391538607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747072"/>
        <c:axId val="117752960"/>
        <c:axId val="0"/>
      </c:bar3DChart>
      <c:catAx>
        <c:axId val="117747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17752960"/>
        <c:crosses val="autoZero"/>
        <c:auto val="1"/>
        <c:lblAlgn val="ctr"/>
        <c:lblOffset val="100"/>
        <c:noMultiLvlLbl val="0"/>
      </c:catAx>
      <c:valAx>
        <c:axId val="117752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7747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9155948879884073"/>
          <c:y val="3.3172511261026056E-3"/>
          <c:w val="0.46346628893086256"/>
          <c:h val="0.88184713915386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'расходы 01.05.20'!$B$2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01.05.20'!$A$3:$A$7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01.05.20'!$B$3:$B$7</c:f>
              <c:numCache>
                <c:formatCode>General</c:formatCode>
                <c:ptCount val="5"/>
                <c:pt idx="0">
                  <c:v>1106</c:v>
                </c:pt>
                <c:pt idx="1">
                  <c:v>2439</c:v>
                </c:pt>
                <c:pt idx="2">
                  <c:v>1626</c:v>
                </c:pt>
                <c:pt idx="3">
                  <c:v>572</c:v>
                </c:pt>
                <c:pt idx="4">
                  <c:v>1512</c:v>
                </c:pt>
              </c:numCache>
            </c:numRef>
          </c:val>
        </c:ser>
        <c:ser>
          <c:idx val="1"/>
          <c:order val="1"/>
          <c:tx>
            <c:strRef>
              <c:f>'расходы 01.05.20'!$C$2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8.3333333333333367E-3"/>
                  <c:y val="-3.0389363722697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01.05.20'!$A$3:$A$7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'расходы 01.05.20'!$C$3:$C$7</c:f>
              <c:numCache>
                <c:formatCode>General</c:formatCode>
                <c:ptCount val="5"/>
                <c:pt idx="0">
                  <c:v>203</c:v>
                </c:pt>
                <c:pt idx="1">
                  <c:v>727</c:v>
                </c:pt>
                <c:pt idx="2">
                  <c:v>446</c:v>
                </c:pt>
                <c:pt idx="3">
                  <c:v>109</c:v>
                </c:pt>
                <c:pt idx="4">
                  <c:v>482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426880"/>
        <c:axId val="184428416"/>
        <c:axId val="0"/>
      </c:bar3DChart>
      <c:catAx>
        <c:axId val="184426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84428416"/>
        <c:crosses val="autoZero"/>
        <c:auto val="1"/>
        <c:lblAlgn val="ctr"/>
        <c:lblOffset val="100"/>
        <c:noMultiLvlLbl val="0"/>
      </c:catAx>
      <c:valAx>
        <c:axId val="184428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426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87"/>
          <c:y val="4.5753104391362872E-3"/>
          <c:w val="0.48742470750478489"/>
          <c:h val="0.96001915637322832"/>
        </c:manualLayout>
      </c:layout>
      <c:bar3DChart>
        <c:barDir val="bar"/>
        <c:grouping val="stack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46848"/>
        <c:axId val="117648384"/>
        <c:axId val="0"/>
      </c:bar3DChart>
      <c:catAx>
        <c:axId val="117646848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extTo"/>
        <c:crossAx val="117648384"/>
        <c:crosses val="autoZero"/>
        <c:auto val="1"/>
        <c:lblAlgn val="ctr"/>
        <c:lblOffset val="100"/>
        <c:noMultiLvlLbl val="1"/>
      </c:catAx>
      <c:valAx>
        <c:axId val="117648384"/>
        <c:scaling>
          <c:orientation val="minMax"/>
        </c:scaling>
        <c:delete val="1"/>
        <c:axPos val="b"/>
        <c:numFmt formatCode="0.0" sourceLinked="1"/>
        <c:majorTickMark val="cross"/>
        <c:minorTickMark val="cross"/>
        <c:tickLblPos val="nextTo"/>
        <c:crossAx val="117646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1"/>
  </c:chart>
  <c:externalData r:id="rId1">
    <c:autoUpdate val="1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53"/>
          <c:y val="4.5753104391362872E-3"/>
          <c:w val="0.4874247075047845"/>
          <c:h val="0.96001915637322799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672192"/>
        <c:axId val="117690368"/>
        <c:axId val="0"/>
      </c:bar3DChart>
      <c:catAx>
        <c:axId val="117672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7690368"/>
        <c:crosses val="autoZero"/>
        <c:auto val="1"/>
        <c:lblAlgn val="ctr"/>
        <c:lblOffset val="100"/>
        <c:noMultiLvlLbl val="0"/>
      </c:catAx>
      <c:valAx>
        <c:axId val="1176903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76721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711681809004676"/>
          <c:y val="4.5753104391362872E-3"/>
          <c:w val="0.48742470750478473"/>
          <c:h val="0.9600191563732282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556608"/>
        <c:axId val="127558400"/>
        <c:axId val="0"/>
      </c:bar3DChart>
      <c:catAx>
        <c:axId val="127556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558400"/>
        <c:crosses val="autoZero"/>
        <c:auto val="1"/>
        <c:lblAlgn val="ctr"/>
        <c:lblOffset val="100"/>
        <c:noMultiLvlLbl val="0"/>
      </c:catAx>
      <c:valAx>
        <c:axId val="1275584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75566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7459217597800274"/>
          <c:y val="1.497143739385518E-2"/>
          <c:w val="0.39116579177603017"/>
          <c:h val="0.9144404345290216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5960448"/>
        <c:axId val="98112640"/>
        <c:axId val="0"/>
      </c:bar3DChart>
      <c:catAx>
        <c:axId val="95960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10" b="1" i="0" baseline="0"/>
            </a:pPr>
            <a:endParaRPr lang="ru-RU"/>
          </a:p>
        </c:txPr>
        <c:crossAx val="98112640"/>
        <c:crosses val="autoZero"/>
        <c:auto val="1"/>
        <c:lblAlgn val="ctr"/>
        <c:lblOffset val="100"/>
        <c:noMultiLvlLbl val="0"/>
      </c:catAx>
      <c:valAx>
        <c:axId val="981126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95960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232027927202168"/>
          <c:y val="1.8761622408534964E-3"/>
          <c:w val="0.53582963020711516"/>
          <c:h val="0.9954248687664042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983616"/>
        <c:axId val="127985152"/>
        <c:axId val="0"/>
      </c:bar3DChart>
      <c:catAx>
        <c:axId val="12798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985152"/>
        <c:crosses val="autoZero"/>
        <c:auto val="1"/>
        <c:lblAlgn val="ctr"/>
        <c:lblOffset val="100"/>
        <c:noMultiLvlLbl val="0"/>
      </c:catAx>
      <c:valAx>
        <c:axId val="1279851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7983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6325952349878918"/>
          <c:y val="4.5750619200768915E-3"/>
          <c:w val="0.5358296302071156"/>
          <c:h val="0.9954248687664040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7865600"/>
        <c:axId val="127867136"/>
        <c:axId val="0"/>
      </c:bar3DChart>
      <c:catAx>
        <c:axId val="127865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867136"/>
        <c:crosses val="autoZero"/>
        <c:auto val="1"/>
        <c:lblAlgn val="ctr"/>
        <c:lblOffset val="100"/>
        <c:noMultiLvlLbl val="0"/>
      </c:catAx>
      <c:valAx>
        <c:axId val="12786713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78656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39"/>
          <c:y val="7.3764476122949235E-3"/>
          <c:w val="0.48742470750478323"/>
          <c:h val="0.96001915637322688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558592"/>
        <c:axId val="128560128"/>
        <c:axId val="0"/>
      </c:bar3DChart>
      <c:catAx>
        <c:axId val="128558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560128"/>
        <c:crosses val="autoZero"/>
        <c:auto val="1"/>
        <c:lblAlgn val="ctr"/>
        <c:lblOffset val="100"/>
        <c:noMultiLvlLbl val="0"/>
      </c:catAx>
      <c:valAx>
        <c:axId val="1285601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85585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5"/>
          <c:y val="7.3764476122949287E-3"/>
          <c:w val="0.48742470750478351"/>
          <c:h val="0.960019156373227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8580992"/>
        <c:axId val="128852352"/>
        <c:axId val="0"/>
      </c:bar3DChart>
      <c:catAx>
        <c:axId val="12858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8852352"/>
        <c:crosses val="autoZero"/>
        <c:auto val="1"/>
        <c:lblAlgn val="ctr"/>
        <c:lblOffset val="100"/>
        <c:noMultiLvlLbl val="0"/>
      </c:catAx>
      <c:valAx>
        <c:axId val="12885235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285809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3121936029182861"/>
          <c:y val="7.376447612294933E-3"/>
          <c:w val="0.48742470750478373"/>
          <c:h val="0.9600191563732273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'расходы на 1 чел 01.05.20 '!$B$2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70690964312844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624169986719799E-2"/>
                  <c:y val="-5.466970387243741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9681274900398509E-3"/>
                  <c:y val="-6.0744115413819216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624169986719799E-2"/>
                  <c:y val="-5.7706909643128447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624169986719847E-2"/>
                  <c:y val="-5.1632498101746478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'расходы на 1 чел 01.05.20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01.05.20 '!$B$3:$B$8</c:f>
              <c:numCache>
                <c:formatCode>0.0</c:formatCode>
                <c:ptCount val="6"/>
                <c:pt idx="0">
                  <c:v>62.616769518201892</c:v>
                </c:pt>
                <c:pt idx="1">
                  <c:v>59.240727696679699</c:v>
                </c:pt>
                <c:pt idx="2">
                  <c:v>36.038831508488848</c:v>
                </c:pt>
                <c:pt idx="3">
                  <c:v>45.639511689140669</c:v>
                </c:pt>
                <c:pt idx="5">
                  <c:v>34.855575278360497</c:v>
                </c:pt>
              </c:numCache>
            </c:numRef>
          </c:val>
        </c:ser>
        <c:ser>
          <c:idx val="1"/>
          <c:order val="1"/>
          <c:tx>
            <c:strRef>
              <c:f>'расходы на 1 чел 01.05.20 '!$C$2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3745019920318724E-2"/>
                  <c:y val="-1.214882308276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681274900398509E-3"/>
                  <c:y val="-6.0744115413819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713147410358571E-2"/>
                  <c:y val="-6.0744115413819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025232403718474E-2"/>
                  <c:y val="3.0372057706909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2337317397078363E-2"/>
                  <c:y val="-2.3915006068432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'расходы на 1 чел 01.05.20 '!$A$3:$A$8</c:f>
              <c:strCache>
                <c:ptCount val="6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5">
                  <c:v>МО город Алапаевск</c:v>
                </c:pt>
              </c:strCache>
            </c:strRef>
          </c:cat>
          <c:val>
            <c:numRef>
              <c:f>'расходы на 1 чел 01.05.20 '!$C$3:$C$8</c:f>
              <c:numCache>
                <c:formatCode>0.0</c:formatCode>
                <c:ptCount val="6"/>
                <c:pt idx="0">
                  <c:v>11.492951367264904</c:v>
                </c:pt>
                <c:pt idx="1">
                  <c:v>17.658060285152171</c:v>
                </c:pt>
                <c:pt idx="2">
                  <c:v>9.8851899463628712</c:v>
                </c:pt>
                <c:pt idx="3">
                  <c:v>8.6970398148886936</c:v>
                </c:pt>
                <c:pt idx="5">
                  <c:v>11.111367251435027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4950144"/>
        <c:axId val="184960128"/>
        <c:axId val="0"/>
      </c:bar3DChart>
      <c:catAx>
        <c:axId val="184950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4960128"/>
        <c:crosses val="autoZero"/>
        <c:auto val="1"/>
        <c:lblAlgn val="ctr"/>
        <c:lblOffset val="100"/>
        <c:noMultiLvlLbl val="0"/>
      </c:catAx>
      <c:valAx>
        <c:axId val="18496012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849501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36"/>
          <c:y val="2.4935689009023239E-3"/>
          <c:w val="0.669146288570830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136448"/>
        <c:axId val="98137984"/>
        <c:axId val="0"/>
      </c:bar3DChart>
      <c:catAx>
        <c:axId val="98136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98137984"/>
        <c:crosses val="autoZero"/>
        <c:auto val="1"/>
        <c:lblAlgn val="ctr"/>
        <c:lblOffset val="100"/>
        <c:noMultiLvlLbl val="0"/>
      </c:catAx>
      <c:valAx>
        <c:axId val="9813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136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347"/>
          <c:y val="2.4935689009023248E-3"/>
          <c:w val="0.66914628857083103"/>
          <c:h val="0.99750634476475564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059392"/>
        <c:axId val="98060928"/>
        <c:axId val="0"/>
      </c:bar3DChart>
      <c:catAx>
        <c:axId val="9805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060928"/>
        <c:crosses val="autoZero"/>
        <c:auto val="1"/>
        <c:lblAlgn val="ctr"/>
        <c:lblOffset val="100"/>
        <c:noMultiLvlLbl val="0"/>
      </c:catAx>
      <c:valAx>
        <c:axId val="9806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059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830577427821523"/>
          <c:y val="8.1616876542117647E-2"/>
          <c:w val="0.39116579177602934"/>
          <c:h val="0.91444043452901991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17504"/>
        <c:axId val="110919040"/>
        <c:axId val="0"/>
      </c:bar3DChart>
      <c:catAx>
        <c:axId val="110917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0919040"/>
        <c:crosses val="autoZero"/>
        <c:auto val="1"/>
        <c:lblAlgn val="ctr"/>
        <c:lblOffset val="100"/>
        <c:noMultiLvlLbl val="0"/>
      </c:catAx>
      <c:valAx>
        <c:axId val="1109190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09175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14"/>
          <c:y val="2.4935689009023165E-3"/>
          <c:w val="0.66914628857082881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942848"/>
        <c:axId val="110944640"/>
        <c:axId val="0"/>
      </c:bar3DChart>
      <c:catAx>
        <c:axId val="1109428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0944640"/>
        <c:crosses val="autoZero"/>
        <c:auto val="1"/>
        <c:lblAlgn val="ctr"/>
        <c:lblOffset val="100"/>
        <c:noMultiLvlLbl val="0"/>
      </c:catAx>
      <c:valAx>
        <c:axId val="110944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9428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236"/>
          <c:y val="2.4935689009023183E-3"/>
          <c:w val="0.66914628857082903"/>
          <c:h val="0.99750643109909753"/>
        </c:manualLayout>
      </c:layout>
      <c:bar3DChart>
        <c:barDir val="bar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581632"/>
        <c:axId val="110583168"/>
        <c:axId val="0"/>
      </c:bar3DChart>
      <c:catAx>
        <c:axId val="110581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10583168"/>
        <c:crosses val="autoZero"/>
        <c:auto val="1"/>
        <c:lblAlgn val="ctr"/>
        <c:lblOffset val="100"/>
        <c:noMultiLvlLbl val="0"/>
      </c:catAx>
      <c:valAx>
        <c:axId val="11058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81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3085371142917186"/>
          <c:y val="2.4935689009023126E-3"/>
          <c:w val="0.66914628857082925"/>
          <c:h val="0.9975064310990975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'доходы на 01.05.20'!$B$3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814310051107326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7.2498029944839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143100511073263E-3"/>
                  <c:y val="-7.8802206461780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4980299448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428733674048923E-3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01.05.20'!$A$4:$A$8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01.05.20'!$B$4:$B$8</c:f>
              <c:numCache>
                <c:formatCode>General</c:formatCode>
                <c:ptCount val="5"/>
                <c:pt idx="0">
                  <c:v>945</c:v>
                </c:pt>
                <c:pt idx="1">
                  <c:v>2284</c:v>
                </c:pt>
                <c:pt idx="2">
                  <c:v>1536</c:v>
                </c:pt>
                <c:pt idx="3">
                  <c:v>562</c:v>
                </c:pt>
                <c:pt idx="4">
                  <c:v>1476</c:v>
                </c:pt>
              </c:numCache>
            </c:numRef>
          </c:val>
        </c:ser>
        <c:ser>
          <c:idx val="1"/>
          <c:order val="1"/>
          <c:tx>
            <c:strRef>
              <c:f>'доходы на 01.05.20'!$C$3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261805434456992E-2"/>
                  <c:y val="-7.102076779409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0139326706828E-2"/>
                  <c:y val="-6.6193853427895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14241192593691E-2"/>
                  <c:y val="-8.8258471237194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5428733674048923E-3"/>
                  <c:y val="-7.5650118203309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249802994483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'доходы на 01.05.20'!$A$4:$A$8</c:f>
              <c:strCache>
                <c:ptCount val="5"/>
                <c:pt idx="0">
                  <c:v>городской округ Нижняя Салда</c:v>
                </c:pt>
                <c:pt idx="1">
                  <c:v>Невьянский городской округ</c:v>
                </c:pt>
                <c:pt idx="2">
                  <c:v>Верхнесалдинский городской округ</c:v>
                </c:pt>
                <c:pt idx="3">
                  <c:v>городской округ Верхний Тагил</c:v>
                </c:pt>
                <c:pt idx="4">
                  <c:v>МО город Алапаевск</c:v>
                </c:pt>
              </c:strCache>
            </c:strRef>
          </c:cat>
          <c:val>
            <c:numRef>
              <c:f>'доходы на 01.05.20'!$C$4:$C$8</c:f>
              <c:numCache>
                <c:formatCode>General</c:formatCode>
                <c:ptCount val="5"/>
                <c:pt idx="0">
                  <c:v>140</c:v>
                </c:pt>
                <c:pt idx="1">
                  <c:v>598</c:v>
                </c:pt>
                <c:pt idx="2">
                  <c:v>477</c:v>
                </c:pt>
                <c:pt idx="3">
                  <c:v>195</c:v>
                </c:pt>
                <c:pt idx="4">
                  <c:v>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7994880"/>
        <c:axId val="187996416"/>
        <c:axId val="0"/>
      </c:bar3DChart>
      <c:catAx>
        <c:axId val="18799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87996416"/>
        <c:crosses val="autoZero"/>
        <c:auto val="1"/>
        <c:lblAlgn val="ctr"/>
        <c:lblOffset val="100"/>
        <c:noMultiLvlLbl val="0"/>
      </c:catAx>
      <c:valAx>
        <c:axId val="18799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9948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438DF-0FFC-4406-8CBF-611273DFCC4B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F6B97-3E87-44BE-968D-259069D8AC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F6B97-3E87-44BE-968D-259069D8ACC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chart" Target="../charts/chart9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11" Type="http://schemas.openxmlformats.org/officeDocument/2006/relationships/chart" Target="../charts/chart18.xml"/><Relationship Id="rId5" Type="http://schemas.openxmlformats.org/officeDocument/2006/relationships/chart" Target="../charts/chart12.xml"/><Relationship Id="rId10" Type="http://schemas.openxmlformats.org/officeDocument/2006/relationships/chart" Target="../charts/chart17.xml"/><Relationship Id="rId4" Type="http://schemas.openxmlformats.org/officeDocument/2006/relationships/chart" Target="../charts/chart11.xml"/><Relationship Id="rId9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5.xml"/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Relationship Id="rId9" Type="http://schemas.openxmlformats.org/officeDocument/2006/relationships/chart" Target="../charts/char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Relationship Id="rId9" Type="http://schemas.openxmlformats.org/officeDocument/2006/relationships/chart" Target="../charts/char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Сопоставление основных параметров бюджета городского округа Нижняя Салда с основными параметрами бюджетов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отдельных муниципальных образований Свердловской области на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01.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05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.20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20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cs typeface="Aharoni" pitchFamily="2" charset="-79"/>
              </a:rPr>
              <a:t> года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571481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доходам  на 01.</a:t>
            </a:r>
            <a:r>
              <a:rPr lang="en-US" sz="2400" b="1" dirty="0" smtClean="0"/>
              <a:t>05.2020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1571612"/>
            <a:ext cx="167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689263"/>
              </p:ext>
            </p:extLst>
          </p:nvPr>
        </p:nvGraphicFramePr>
        <p:xfrm>
          <a:off x="1690687" y="1404937"/>
          <a:ext cx="5762625" cy="404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534836"/>
              </p:ext>
            </p:extLst>
          </p:nvPr>
        </p:nvGraphicFramePr>
        <p:xfrm>
          <a:off x="1619250" y="1490662"/>
          <a:ext cx="5905500" cy="387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9797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405052"/>
              </p:ext>
            </p:extLst>
          </p:nvPr>
        </p:nvGraphicFramePr>
        <p:xfrm>
          <a:off x="1857356" y="1940944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784176"/>
              </p:ext>
            </p:extLst>
          </p:nvPr>
        </p:nvGraphicFramePr>
        <p:xfrm>
          <a:off x="1763688" y="1940944"/>
          <a:ext cx="6417155" cy="422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005065"/>
              </p:ext>
            </p:extLst>
          </p:nvPr>
        </p:nvGraphicFramePr>
        <p:xfrm>
          <a:off x="1475656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449323"/>
              </p:ext>
            </p:extLst>
          </p:nvPr>
        </p:nvGraphicFramePr>
        <p:xfrm>
          <a:off x="1547664" y="2060848"/>
          <a:ext cx="69809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77967"/>
              </p:ext>
            </p:extLst>
          </p:nvPr>
        </p:nvGraphicFramePr>
        <p:xfrm>
          <a:off x="1638300" y="1690687"/>
          <a:ext cx="5867400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1776412" y="1514475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428605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Доходы бюджетов</a:t>
            </a:r>
          </a:p>
          <a:p>
            <a:pPr algn="ctr"/>
            <a:r>
              <a:rPr lang="ru-RU" sz="2400" b="1" dirty="0" smtClean="0"/>
              <a:t> в расчете на одного человека на 01.</a:t>
            </a:r>
            <a:r>
              <a:rPr lang="en-US" sz="2400" b="1" dirty="0" smtClean="0"/>
              <a:t>05.2020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1571612"/>
            <a:ext cx="15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599119"/>
              </p:ext>
            </p:extLst>
          </p:nvPr>
        </p:nvGraphicFramePr>
        <p:xfrm>
          <a:off x="1990726" y="2060848"/>
          <a:ext cx="5591175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099451"/>
              </p:ext>
            </p:extLst>
          </p:nvPr>
        </p:nvGraphicFramePr>
        <p:xfrm>
          <a:off x="1785938" y="2276872"/>
          <a:ext cx="638646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57319"/>
              </p:ext>
            </p:extLst>
          </p:nvPr>
        </p:nvGraphicFramePr>
        <p:xfrm>
          <a:off x="1571625" y="18097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666511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2489664"/>
              </p:ext>
            </p:extLst>
          </p:nvPr>
        </p:nvGraphicFramePr>
        <p:xfrm>
          <a:off x="1724025" y="1962150"/>
          <a:ext cx="6000750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758433"/>
              </p:ext>
            </p:extLst>
          </p:nvPr>
        </p:nvGraphicFramePr>
        <p:xfrm>
          <a:off x="1403648" y="2114550"/>
          <a:ext cx="6840760" cy="347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136987"/>
              </p:ext>
            </p:extLst>
          </p:nvPr>
        </p:nvGraphicFramePr>
        <p:xfrm>
          <a:off x="1403648" y="2060848"/>
          <a:ext cx="6400800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486393"/>
              </p:ext>
            </p:extLst>
          </p:nvPr>
        </p:nvGraphicFramePr>
        <p:xfrm>
          <a:off x="1403648" y="1940944"/>
          <a:ext cx="64008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1371600" y="1495425"/>
          <a:ext cx="6400800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0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Исполнение бюджетов по расходам на 01.</a:t>
            </a:r>
            <a:r>
              <a:rPr lang="en-US" sz="2400" b="1" dirty="0" smtClean="0"/>
              <a:t>05.2020</a:t>
            </a: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215074" y="1357298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млн.рублей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330542"/>
              </p:ext>
            </p:extLst>
          </p:nvPr>
        </p:nvGraphicFramePr>
        <p:xfrm>
          <a:off x="1857356" y="1928802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50060"/>
              </p:ext>
            </p:extLst>
          </p:nvPr>
        </p:nvGraphicFramePr>
        <p:xfrm>
          <a:off x="1835696" y="1916832"/>
          <a:ext cx="5935365" cy="4027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71564"/>
              </p:ext>
            </p:extLst>
          </p:nvPr>
        </p:nvGraphicFramePr>
        <p:xfrm>
          <a:off x="1804987" y="16335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846841"/>
              </p:ext>
            </p:extLst>
          </p:nvPr>
        </p:nvGraphicFramePr>
        <p:xfrm>
          <a:off x="1957387" y="17859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22096"/>
              </p:ext>
            </p:extLst>
          </p:nvPr>
        </p:nvGraphicFramePr>
        <p:xfrm>
          <a:off x="1691680" y="1916832"/>
          <a:ext cx="6143625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072258"/>
              </p:ext>
            </p:extLst>
          </p:nvPr>
        </p:nvGraphicFramePr>
        <p:xfrm>
          <a:off x="1356395" y="2204864"/>
          <a:ext cx="6671989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89381"/>
              </p:ext>
            </p:extLst>
          </p:nvPr>
        </p:nvGraphicFramePr>
        <p:xfrm>
          <a:off x="1619672" y="1916832"/>
          <a:ext cx="6613004" cy="39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2109787" y="1938337"/>
          <a:ext cx="553402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9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Расходы бюджетов в расчете на одного человека на 01.</a:t>
            </a:r>
            <a:r>
              <a:rPr lang="en-US" sz="2400" b="1" dirty="0" smtClean="0"/>
              <a:t>05.2020</a:t>
            </a:r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14298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тыс.рублей</a:t>
            </a:r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871646"/>
              </p:ext>
            </p:extLst>
          </p:nvPr>
        </p:nvGraphicFramePr>
        <p:xfrm>
          <a:off x="1357290" y="1643050"/>
          <a:ext cx="678661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471816"/>
              </p:ext>
            </p:extLst>
          </p:nvPr>
        </p:nvGraphicFramePr>
        <p:xfrm>
          <a:off x="1685925" y="1116727"/>
          <a:ext cx="7062539" cy="468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753616"/>
              </p:ext>
            </p:extLst>
          </p:nvPr>
        </p:nvGraphicFramePr>
        <p:xfrm>
          <a:off x="1685925" y="1076325"/>
          <a:ext cx="5772150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872640"/>
              </p:ext>
            </p:extLst>
          </p:nvPr>
        </p:nvGraphicFramePr>
        <p:xfrm>
          <a:off x="1357333" y="1116726"/>
          <a:ext cx="6858005" cy="48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21316"/>
              </p:ext>
            </p:extLst>
          </p:nvPr>
        </p:nvGraphicFramePr>
        <p:xfrm>
          <a:off x="862038" y="1700808"/>
          <a:ext cx="73533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10970"/>
              </p:ext>
            </p:extLst>
          </p:nvPr>
        </p:nvGraphicFramePr>
        <p:xfrm>
          <a:off x="1266824" y="1657350"/>
          <a:ext cx="7193607" cy="414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42345"/>
              </p:ext>
            </p:extLst>
          </p:nvPr>
        </p:nvGraphicFramePr>
        <p:xfrm>
          <a:off x="1338263" y="1628800"/>
          <a:ext cx="6610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1266825" y="1147762"/>
          <a:ext cx="6610350" cy="456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1142</TotalTime>
  <Words>84</Words>
  <Application>Microsoft Office PowerPoint</Application>
  <PresentationFormat>Экран (4:3)</PresentationFormat>
  <Paragraphs>43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OEM</cp:lastModifiedBy>
  <cp:revision>120</cp:revision>
  <dcterms:created xsi:type="dcterms:W3CDTF">2017-02-16T11:20:46Z</dcterms:created>
  <dcterms:modified xsi:type="dcterms:W3CDTF">2020-05-25T10:26:41Z</dcterms:modified>
</cp:coreProperties>
</file>