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56" r:id="rId2"/>
    <p:sldId id="267" r:id="rId3"/>
    <p:sldId id="268" r:id="rId4"/>
    <p:sldId id="269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5" autoAdjust="0"/>
    <p:restoredTop sz="81946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9&#1075;&#1086;&#107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9&#1075;&#1086;&#10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9&#1075;&#1086;&#107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9&#1075;&#1086;&#10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2540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3085371142917297"/>
          <c:y val="2.4935689009023222E-3"/>
          <c:w val="0.66914628857083014"/>
          <c:h val="0.99750643109909753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2019год.xls]доходы на 01.09.19'!$B$3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6.8143100511073263E-3"/>
                  <c:y val="-6.619385342789597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7.2498029944839185E-2"/>
                </c:manualLayout>
              </c:layout>
              <c:showVal val="1"/>
            </c:dLbl>
            <c:dLbl>
              <c:idx val="2"/>
              <c:layout>
                <c:manualLayout>
                  <c:x val="6.8143100511073263E-3"/>
                  <c:y val="-7.880220646178093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7.249802994483924E-2"/>
                </c:manualLayout>
              </c:layout>
              <c:showVal val="1"/>
            </c:dLbl>
            <c:dLbl>
              <c:idx val="4"/>
              <c:layout>
                <c:manualLayout>
                  <c:x val="-4.5428733674048923E-3"/>
                  <c:y val="-6.619385342789597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'[сравни бюджеты 2019год.xls]доходы на 01.09.19'!$A$4:$A$8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2019год.xls]доходы на 01.09.19'!$B$4:$B$8</c:f>
              <c:numCache>
                <c:formatCode>General</c:formatCode>
                <c:ptCount val="5"/>
                <c:pt idx="0">
                  <c:v>921</c:v>
                </c:pt>
                <c:pt idx="1">
                  <c:v>2035</c:v>
                </c:pt>
                <c:pt idx="2">
                  <c:v>1450</c:v>
                </c:pt>
                <c:pt idx="3">
                  <c:v>522</c:v>
                </c:pt>
                <c:pt idx="4">
                  <c:v>1402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2019год.xls]доходы на 01.09.19'!$C$3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4261805434456992E-2"/>
                  <c:y val="-7.1020767794096662E-2"/>
                </c:manualLayout>
              </c:layout>
              <c:showVal val="1"/>
            </c:dLbl>
            <c:dLbl>
              <c:idx val="1"/>
              <c:layout>
                <c:manualLayout>
                  <c:x val="1.72013932670683E-2"/>
                  <c:y val="-6.6193853427895979E-2"/>
                </c:manualLayout>
              </c:layout>
              <c:showVal val="1"/>
            </c:dLbl>
            <c:dLbl>
              <c:idx val="2"/>
              <c:layout>
                <c:manualLayout>
                  <c:x val="2.5014241192593691E-2"/>
                  <c:y val="-8.8258471237194727E-2"/>
                </c:manualLayout>
              </c:layout>
              <c:showVal val="1"/>
            </c:dLbl>
            <c:dLbl>
              <c:idx val="3"/>
              <c:layout>
                <c:manualLayout>
                  <c:x val="4.5428733674048923E-3"/>
                  <c:y val="-7.565011820330971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7.249802994483921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'[сравни бюджеты 2019год.xls]доходы на 01.09.19'!$A$4:$A$8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2019год.xls]доходы на 01.09.19'!$C$4:$C$8</c:f>
              <c:numCache>
                <c:formatCode>General</c:formatCode>
                <c:ptCount val="5"/>
                <c:pt idx="0">
                  <c:v>388</c:v>
                </c:pt>
                <c:pt idx="1">
                  <c:v>997</c:v>
                </c:pt>
                <c:pt idx="2">
                  <c:v>906</c:v>
                </c:pt>
                <c:pt idx="3">
                  <c:v>318</c:v>
                </c:pt>
                <c:pt idx="4">
                  <c:v>930</c:v>
                </c:pt>
              </c:numCache>
            </c:numRef>
          </c:val>
        </c:ser>
        <c:shape val="cylinder"/>
        <c:axId val="66280448"/>
        <c:axId val="81626240"/>
        <c:axId val="0"/>
      </c:bar3DChart>
      <c:catAx>
        <c:axId val="662804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81626240"/>
        <c:crosses val="autoZero"/>
        <c:auto val="1"/>
        <c:lblAlgn val="ctr"/>
        <c:lblOffset val="100"/>
      </c:catAx>
      <c:valAx>
        <c:axId val="81626240"/>
        <c:scaling>
          <c:orientation val="minMax"/>
        </c:scaling>
        <c:delete val="1"/>
        <c:axPos val="b"/>
        <c:numFmt formatCode="General" sourceLinked="1"/>
        <c:tickLblPos val="nextTo"/>
        <c:crossAx val="662804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830577427821523"/>
          <c:y val="8.1616876542117647E-2"/>
          <c:w val="0.39116579177602995"/>
          <c:h val="0.91444043452902113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2019год.xls]доходы на 1 чел  01.09.19  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2.7777777777778178E-3"/>
                  <c:y val="-8.3333333333333343E-2"/>
                </c:manualLayout>
              </c:layout>
              <c:showVal val="1"/>
            </c:dLbl>
            <c:dLbl>
              <c:idx val="1"/>
              <c:layout>
                <c:manualLayout>
                  <c:x val="-2.7777777777778178E-3"/>
                  <c:y val="-6.4814814814815477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'[сравни бюджеты 2019год.xls]доходы на 1 чел  01.09.19 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'[сравни бюджеты 2019год.xls]доходы на 1 чел  01.09.19  '!$B$4:$B$8</c:f>
              <c:numCache>
                <c:formatCode>0.0</c:formatCode>
                <c:ptCount val="5"/>
                <c:pt idx="0">
                  <c:v>52.142897582517115</c:v>
                </c:pt>
                <c:pt idx="1">
                  <c:v>49.427995433679051</c:v>
                </c:pt>
                <c:pt idx="2">
                  <c:v>32.137949377188711</c:v>
                </c:pt>
                <c:pt idx="3">
                  <c:v>41.650043884145859</c:v>
                </c:pt>
                <c:pt idx="4">
                  <c:v>32.319786071601442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2019год.xls]доходы на 1 чел  01.09.19  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4.5031004590561682E-2"/>
                  <c:y val="-7.5080451900034442E-2"/>
                </c:manualLayout>
              </c:layout>
              <c:showVal val="1"/>
            </c:dLbl>
            <c:dLbl>
              <c:idx val="1"/>
              <c:layout>
                <c:manualLayout>
                  <c:x val="3.7184594953519258E-2"/>
                  <c:y val="-6.5821351135455897E-2"/>
                </c:manualLayout>
              </c:layout>
              <c:showVal val="1"/>
            </c:dLbl>
            <c:dLbl>
              <c:idx val="2"/>
              <c:layout>
                <c:manualLayout>
                  <c:x val="5.5655174577281405E-2"/>
                  <c:y val="-7.8703640305831532E-2"/>
                </c:manualLayout>
              </c:layout>
              <c:showVal val="1"/>
            </c:dLbl>
            <c:dLbl>
              <c:idx val="3"/>
              <c:layout>
                <c:manualLayout>
                  <c:x val="5.3364285639593903E-2"/>
                  <c:y val="-5.1932272052949924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'[сравни бюджеты 2019год.xls]доходы на 1 чел  01.09.19 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'[сравни бюджеты 2019год.xls]доходы на 1 чел  01.09.19  '!$C$4:$C$8</c:f>
              <c:numCache>
                <c:formatCode>0.0</c:formatCode>
                <c:ptCount val="5"/>
                <c:pt idx="0">
                  <c:v>21.966823302949667</c:v>
                </c:pt>
                <c:pt idx="1">
                  <c:v>24.21607442131598</c:v>
                </c:pt>
                <c:pt idx="2">
                  <c:v>20.080677334988248</c:v>
                </c:pt>
                <c:pt idx="3">
                  <c:v>25.37301523976701</c:v>
                </c:pt>
                <c:pt idx="4">
                  <c:v>21.438945111689993</c:v>
                </c:pt>
              </c:numCache>
            </c:numRef>
          </c:val>
        </c:ser>
        <c:shape val="cylinder"/>
        <c:axId val="81635968"/>
        <c:axId val="83826560"/>
        <c:axId val="0"/>
      </c:bar3DChart>
      <c:catAx>
        <c:axId val="8163596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10" b="1" i="0" baseline="0"/>
            </a:pPr>
            <a:endParaRPr lang="ru-RU"/>
          </a:p>
        </c:txPr>
        <c:crossAx val="83826560"/>
        <c:crosses val="autoZero"/>
        <c:auto val="1"/>
        <c:lblAlgn val="ctr"/>
        <c:lblOffset val="100"/>
      </c:catAx>
      <c:valAx>
        <c:axId val="83826560"/>
        <c:scaling>
          <c:orientation val="minMax"/>
        </c:scaling>
        <c:delete val="1"/>
        <c:axPos val="b"/>
        <c:numFmt formatCode="0.0" sourceLinked="1"/>
        <c:tickLblPos val="nextTo"/>
        <c:crossAx val="816359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3915594887988415"/>
          <c:y val="3.3172511261026056E-3"/>
          <c:w val="0.46346628893086322"/>
          <c:h val="0.8818471391538607"/>
        </c:manualLayout>
      </c:layout>
      <c:bar3DChart>
        <c:barDir val="bar"/>
        <c:grouping val="clustered"/>
        <c:ser>
          <c:idx val="0"/>
          <c:order val="0"/>
          <c:tx>
            <c:strRef>
              <c:f>'[сравни бюджеты 2019год.xls]расходы 01.09.19  '!$B$2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'[сравни бюджеты 2019год.xls]расходы 01.09.19 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2019год.xls]расходы 01.09.19  '!$B$3:$B$7</c:f>
              <c:numCache>
                <c:formatCode>General</c:formatCode>
                <c:ptCount val="5"/>
                <c:pt idx="0">
                  <c:v>1022</c:v>
                </c:pt>
                <c:pt idx="1">
                  <c:v>2203</c:v>
                </c:pt>
                <c:pt idx="2">
                  <c:v>1447</c:v>
                </c:pt>
                <c:pt idx="3">
                  <c:v>597</c:v>
                </c:pt>
                <c:pt idx="4">
                  <c:v>1453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2019год.xls]расходы 01.09.19 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4"/>
              <c:layout>
                <c:manualLayout>
                  <c:x val="8.3333333333333367E-3"/>
                  <c:y val="-3.038936372269709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'[сравни бюджеты 2019год.xls]расходы 01.09.19 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2019год.xls]расходы 01.09.19  '!$C$3:$C$7</c:f>
              <c:numCache>
                <c:formatCode>General</c:formatCode>
                <c:ptCount val="5"/>
                <c:pt idx="0">
                  <c:v>369</c:v>
                </c:pt>
                <c:pt idx="1">
                  <c:v>1157</c:v>
                </c:pt>
                <c:pt idx="2">
                  <c:v>867</c:v>
                </c:pt>
                <c:pt idx="3">
                  <c:v>307</c:v>
                </c:pt>
                <c:pt idx="4">
                  <c:v>909</c:v>
                </c:pt>
              </c:numCache>
            </c:numRef>
          </c:val>
        </c:ser>
        <c:shape val="cylinder"/>
        <c:axId val="83505920"/>
        <c:axId val="83825408"/>
        <c:axId val="0"/>
      </c:bar3DChart>
      <c:catAx>
        <c:axId val="835059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83825408"/>
        <c:crosses val="autoZero"/>
        <c:auto val="1"/>
        <c:lblAlgn val="ctr"/>
        <c:lblOffset val="100"/>
      </c:catAx>
      <c:valAx>
        <c:axId val="83825408"/>
        <c:scaling>
          <c:orientation val="minMax"/>
        </c:scaling>
        <c:delete val="1"/>
        <c:axPos val="b"/>
        <c:numFmt formatCode="General" sourceLinked="1"/>
        <c:tickLblPos val="nextTo"/>
        <c:crossAx val="835059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2711681809004653"/>
          <c:y val="4.5753104391362872E-3"/>
          <c:w val="0.4874247075047845"/>
          <c:h val="0.96001915637322799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2019год.xls]расходы на 1 чел 01.09.19 '!$B$2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5.7706909643128572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0624169986719801E-2"/>
                  <c:y val="-5.4669703872437414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7.9681274900398613E-3"/>
                  <c:y val="-6.0744115413819216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1.0624169986719801E-2"/>
                  <c:y val="-5.7706909643128572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5"/>
              <c:layout>
                <c:manualLayout>
                  <c:x val="1.0624169986719847E-2"/>
                  <c:y val="-5.1632498101746534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'[сравни бюджеты 2019год.xls]расходы на 1 чел 01.09.19 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5">
                  <c:v>МО город Алапаевск</c:v>
                </c:pt>
              </c:strCache>
            </c:strRef>
          </c:cat>
          <c:val>
            <c:numRef>
              <c:f>'[сравни бюджеты 2019год.xls]расходы на 1 чел 01.09.19 '!$B$3:$B$8</c:f>
              <c:numCache>
                <c:formatCode>0.0</c:formatCode>
                <c:ptCount val="6"/>
                <c:pt idx="0">
                  <c:v>57.861065504161232</c:v>
                </c:pt>
                <c:pt idx="1">
                  <c:v>53.508537562847629</c:v>
                </c:pt>
                <c:pt idx="2">
                  <c:v>32.071457068132439</c:v>
                </c:pt>
                <c:pt idx="3">
                  <c:v>47.63424559163807</c:v>
                </c:pt>
                <c:pt idx="5">
                  <c:v>33.49547015837156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2019год.xls]расходы на 1 чел 01.09.19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6.3745019920318724E-2"/>
                  <c:y val="-1.2148823082763861E-2"/>
                </c:manualLayout>
              </c:layout>
              <c:showVal val="1"/>
            </c:dLbl>
            <c:dLbl>
              <c:idx val="1"/>
              <c:layout>
                <c:manualLayout>
                  <c:x val="7.9681274900398613E-3"/>
                  <c:y val="-6.0744115413819286E-2"/>
                </c:manualLayout>
              </c:layout>
              <c:showVal val="1"/>
            </c:dLbl>
            <c:dLbl>
              <c:idx val="2"/>
              <c:layout>
                <c:manualLayout>
                  <c:x val="7.1713147410358571E-2"/>
                  <c:y val="-6.0744115413819289E-3"/>
                </c:manualLayout>
              </c:layout>
              <c:showVal val="1"/>
            </c:dLbl>
            <c:dLbl>
              <c:idx val="3"/>
              <c:layout>
                <c:manualLayout>
                  <c:x val="7.7025232403718474E-2"/>
                  <c:y val="3.0372057706909714E-3"/>
                </c:manualLayout>
              </c:layout>
              <c:showVal val="1"/>
            </c:dLbl>
            <c:dLbl>
              <c:idx val="5"/>
              <c:layout>
                <c:manualLayout>
                  <c:x val="8.2337317397078363E-2"/>
                  <c:y val="-2.39150060684328E-7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'[сравни бюджеты 2019год.xls]расходы на 1 чел 01.09.19 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5">
                  <c:v>МО город Алапаевск</c:v>
                </c:pt>
              </c:strCache>
            </c:strRef>
          </c:cat>
          <c:val>
            <c:numRef>
              <c:f>'[сравни бюджеты 2019год.xls]расходы на 1 чел 01.09.19 '!$C$3:$C$8</c:f>
              <c:numCache>
                <c:formatCode>0.0</c:formatCode>
                <c:ptCount val="6"/>
                <c:pt idx="0">
                  <c:v>20.891128347392854</c:v>
                </c:pt>
                <c:pt idx="1">
                  <c:v>28.102305020524156</c:v>
                </c:pt>
                <c:pt idx="2">
                  <c:v>19.216277317256974</c:v>
                </c:pt>
                <c:pt idx="3">
                  <c:v>24.495332322668148</c:v>
                </c:pt>
                <c:pt idx="5">
                  <c:v>20.954839899490537</c:v>
                </c:pt>
              </c:numCache>
            </c:numRef>
          </c:val>
        </c:ser>
        <c:shape val="cylinder"/>
        <c:axId val="93779840"/>
        <c:axId val="93921664"/>
        <c:axId val="0"/>
      </c:bar3DChart>
      <c:catAx>
        <c:axId val="9377984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3921664"/>
        <c:crosses val="autoZero"/>
        <c:auto val="1"/>
        <c:lblAlgn val="ctr"/>
        <c:lblOffset val="100"/>
      </c:catAx>
      <c:valAx>
        <c:axId val="93921664"/>
        <c:scaling>
          <c:orientation val="minMax"/>
        </c:scaling>
        <c:delete val="1"/>
        <c:axPos val="b"/>
        <c:numFmt formatCode="0.0" sourceLinked="1"/>
        <c:tickLblPos val="nextTo"/>
        <c:crossAx val="937798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438DF-0FFC-4406-8CBF-611273DFCC4B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6B97-3E87-44BE-968D-259069D8A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F6B97-3E87-44BE-968D-259069D8ACC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F6B97-3E87-44BE-968D-259069D8ACC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71546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Сопоставление основных параметров бюджета городского округа Нижняя Салда с основными параметрами бюджетов</a:t>
            </a:r>
            <a:b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отдельных муниципальных образований Свердловской области на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01.09.2019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года</a:t>
            </a:r>
            <a:endParaRPr lang="ru-RU" sz="3600" b="1" dirty="0">
              <a:solidFill>
                <a:schemeClr val="bg2">
                  <a:lumMod val="25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571481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доходам  на </a:t>
            </a:r>
            <a:r>
              <a:rPr lang="ru-RU" sz="2400" b="1" dirty="0" smtClean="0"/>
              <a:t>01.09.2019   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072198" y="1571612"/>
            <a:ext cx="167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785918" y="2071678"/>
          <a:ext cx="5591175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428605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Доходы бюджетов</a:t>
            </a:r>
          </a:p>
          <a:p>
            <a:pPr algn="ctr"/>
            <a:r>
              <a:rPr lang="ru-RU" sz="2400" b="1" dirty="0" smtClean="0"/>
              <a:t> в расчете на одного человека на </a:t>
            </a:r>
            <a:r>
              <a:rPr lang="ru-RU" sz="2400" b="1" dirty="0" smtClean="0"/>
              <a:t>01.09.2019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1571612"/>
            <a:ext cx="1596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2071670" y="2214554"/>
          <a:ext cx="5591175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28605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расходам на </a:t>
            </a:r>
            <a:r>
              <a:rPr lang="ru-RU" sz="2400" b="1" dirty="0" smtClean="0"/>
              <a:t>01.09.2019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135729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1857356" y="1928802"/>
          <a:ext cx="5534025" cy="359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85729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Расходы бюджетов в расчете на одного человека на </a:t>
            </a:r>
            <a:r>
              <a:rPr lang="ru-RU" sz="2400" b="1" dirty="0" smtClean="0"/>
              <a:t>01.09.2019</a:t>
            </a:r>
            <a:endParaRPr lang="ru-RU" sz="24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1142984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357290" y="1643050"/>
          <a:ext cx="678661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1095</TotalTime>
  <Words>80</Words>
  <PresentationFormat>Экран (4:3)</PresentationFormat>
  <Paragraphs>43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107</cp:revision>
  <dcterms:created xsi:type="dcterms:W3CDTF">2017-02-16T11:20:46Z</dcterms:created>
  <dcterms:modified xsi:type="dcterms:W3CDTF">2019-10-01T09:48:11Z</dcterms:modified>
</cp:coreProperties>
</file>