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02" autoAdjust="0"/>
  </p:normalViewPr>
  <p:slideViewPr>
    <p:cSldViewPr>
      <p:cViewPr varScale="1">
        <p:scale>
          <a:sx n="76" d="100"/>
          <a:sy n="76" d="100"/>
        </p:scale>
        <p:origin x="-821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711338136557297E-2"/>
          <c:y val="5.1400554097404488E-2"/>
          <c:w val="0.67550727547158584"/>
          <c:h val="0.7891033416378393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Лист3!$C$5</c:f>
              <c:strCache>
                <c:ptCount val="1"/>
                <c:pt idx="0">
                  <c:v>коммерческий кредит (муниципальные контракты с ОАО "Сбербанк России" )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cene3d>
                <a:camera prst="orthographicFront"/>
                <a:lightRig rig="threePt" dir="t"/>
              </a:scene3d>
              <a:sp3d>
                <a:bevelT w="12700"/>
                <a:bevelB w="6350"/>
              </a:sp3d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Лист3!$B$6:$B$16</c:f>
              <c:numCache>
                <c:formatCode>m/d/yyyy</c:formatCode>
                <c:ptCount val="11"/>
                <c:pt idx="0">
                  <c:v>42005</c:v>
                </c:pt>
                <c:pt idx="1">
                  <c:v>42095</c:v>
                </c:pt>
                <c:pt idx="2">
                  <c:v>42186</c:v>
                </c:pt>
                <c:pt idx="3">
                  <c:v>42278</c:v>
                </c:pt>
                <c:pt idx="4">
                  <c:v>42370</c:v>
                </c:pt>
                <c:pt idx="5">
                  <c:v>42461</c:v>
                </c:pt>
                <c:pt idx="6">
                  <c:v>42552</c:v>
                </c:pt>
                <c:pt idx="7">
                  <c:v>42644</c:v>
                </c:pt>
                <c:pt idx="8">
                  <c:v>42736</c:v>
                </c:pt>
                <c:pt idx="9">
                  <c:v>42826</c:v>
                </c:pt>
                <c:pt idx="10">
                  <c:v>42917</c:v>
                </c:pt>
              </c:numCache>
            </c:numRef>
          </c:cat>
          <c:val>
            <c:numRef>
              <c:f>Лист3!$C$6:$C$16</c:f>
              <c:numCache>
                <c:formatCode>#,##0</c:formatCode>
                <c:ptCount val="11"/>
                <c:pt idx="0">
                  <c:v>13249</c:v>
                </c:pt>
                <c:pt idx="1">
                  <c:v>10873</c:v>
                </c:pt>
                <c:pt idx="2">
                  <c:v>8497</c:v>
                </c:pt>
                <c:pt idx="3">
                  <c:v>17621</c:v>
                </c:pt>
                <c:pt idx="4">
                  <c:v>13745</c:v>
                </c:pt>
                <c:pt idx="5">
                  <c:v>10994</c:v>
                </c:pt>
                <c:pt idx="6">
                  <c:v>8243</c:v>
                </c:pt>
                <c:pt idx="7">
                  <c:v>5500</c:v>
                </c:pt>
                <c:pt idx="8">
                  <c:v>4000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Лист3!$D$5</c:f>
              <c:strCache>
                <c:ptCount val="1"/>
                <c:pt idx="0">
                  <c:v>бюджетный кредит (привлеченные городским округом кредиты из бюджета Свердловской области)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Лист3!$B$6:$B$16</c:f>
              <c:numCache>
                <c:formatCode>m/d/yyyy</c:formatCode>
                <c:ptCount val="11"/>
                <c:pt idx="0">
                  <c:v>42005</c:v>
                </c:pt>
                <c:pt idx="1">
                  <c:v>42095</c:v>
                </c:pt>
                <c:pt idx="2">
                  <c:v>42186</c:v>
                </c:pt>
                <c:pt idx="3">
                  <c:v>42278</c:v>
                </c:pt>
                <c:pt idx="4">
                  <c:v>42370</c:v>
                </c:pt>
                <c:pt idx="5">
                  <c:v>42461</c:v>
                </c:pt>
                <c:pt idx="6">
                  <c:v>42552</c:v>
                </c:pt>
                <c:pt idx="7">
                  <c:v>42644</c:v>
                </c:pt>
                <c:pt idx="8">
                  <c:v>42736</c:v>
                </c:pt>
                <c:pt idx="9">
                  <c:v>42826</c:v>
                </c:pt>
                <c:pt idx="10">
                  <c:v>42917</c:v>
                </c:pt>
              </c:numCache>
            </c:numRef>
          </c:cat>
          <c:val>
            <c:numRef>
              <c:f>Лист3!$D$6:$D$16</c:f>
              <c:numCache>
                <c:formatCode>#,##0.00</c:formatCode>
                <c:ptCount val="11"/>
                <c:pt idx="0" formatCode="#,##0">
                  <c:v>8265</c:v>
                </c:pt>
                <c:pt idx="1">
                  <c:v>5916.9</c:v>
                </c:pt>
                <c:pt idx="2">
                  <c:v>8116.9</c:v>
                </c:pt>
                <c:pt idx="3">
                  <c:v>7516.9</c:v>
                </c:pt>
                <c:pt idx="4">
                  <c:v>22900.6</c:v>
                </c:pt>
                <c:pt idx="5">
                  <c:v>15057.6</c:v>
                </c:pt>
                <c:pt idx="6">
                  <c:v>13657.6</c:v>
                </c:pt>
                <c:pt idx="7">
                  <c:v>13657.6</c:v>
                </c:pt>
                <c:pt idx="8">
                  <c:v>11759.1</c:v>
                </c:pt>
                <c:pt idx="9">
                  <c:v>11759.1</c:v>
                </c:pt>
                <c:pt idx="10">
                  <c:v>10809.1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9938048"/>
        <c:axId val="119943936"/>
        <c:axId val="0"/>
      </c:bar3DChart>
      <c:dateAx>
        <c:axId val="11993804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19943936"/>
        <c:crosses val="autoZero"/>
        <c:auto val="1"/>
        <c:lblOffset val="100"/>
        <c:baseTimeUnit val="months"/>
      </c:dateAx>
      <c:valAx>
        <c:axId val="11994393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99380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010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Муниципальный долг городского </a:t>
            </a: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округа </a:t>
            </a: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Нижняя Салда представлен обязательствами округа - кредитами, привлеченными в бюджет округа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6658066"/>
              </p:ext>
            </p:extLst>
          </p:nvPr>
        </p:nvGraphicFramePr>
        <p:xfrm>
          <a:off x="537210" y="1268760"/>
          <a:ext cx="806958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605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16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Муниципальный долг городского округа Нижняя Салда представлен обязательствами округа - кредитами, привлеченными в бюджет округа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долг городского округа Нижняя Салда представлен обязательствами округа - кредитами, привлеченными в бюджет округа</dc:title>
  <dc:creator>OEM</dc:creator>
  <cp:lastModifiedBy>OEM</cp:lastModifiedBy>
  <cp:revision>2</cp:revision>
  <dcterms:created xsi:type="dcterms:W3CDTF">2017-07-11T10:28:44Z</dcterms:created>
  <dcterms:modified xsi:type="dcterms:W3CDTF">2017-07-11T10:48:55Z</dcterms:modified>
</cp:coreProperties>
</file>