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02" autoAdjust="0"/>
  </p:normalViewPr>
  <p:slideViewPr>
    <p:cSldViewPr>
      <p:cViewPr varScale="1">
        <p:scale>
          <a:sx n="100" d="100"/>
          <a:sy n="100" d="100"/>
        </p:scale>
        <p:origin x="-20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51;&#1080;&#1089;&#1090;%20Microsoft%20Excel%20&#1076;&#1086;&#1083;&#107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40"/>
      <c:rotY val="70"/>
      <c:rAngAx val="1"/>
    </c:view3D>
    <c:plotArea>
      <c:layout>
        <c:manualLayout>
          <c:layoutTarget val="inner"/>
          <c:xMode val="edge"/>
          <c:yMode val="edge"/>
          <c:x val="0.12051618547681552"/>
          <c:y val="5.1400554097404488E-2"/>
          <c:w val="0.53606946804201638"/>
          <c:h val="0.6779666083406245"/>
        </c:manualLayout>
      </c:layout>
      <c:bar3DChart>
        <c:barDir val="col"/>
        <c:grouping val="stacked"/>
        <c:ser>
          <c:idx val="0"/>
          <c:order val="0"/>
          <c:tx>
            <c:strRef>
              <c:f>Лист3!$C$5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dPt>
            <c:idx val="1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Val val="1"/>
          </c:dLbls>
          <c:cat>
            <c:numRef>
              <c:f>Лист3!$B$6:$B$24</c:f>
              <c:numCache>
                <c:formatCode>dd/mm/yyyy</c:formatCode>
                <c:ptCount val="19"/>
                <c:pt idx="0">
                  <c:v>42917</c:v>
                </c:pt>
                <c:pt idx="1">
                  <c:v>42948</c:v>
                </c:pt>
                <c:pt idx="2">
                  <c:v>42979</c:v>
                </c:pt>
                <c:pt idx="3">
                  <c:v>43009</c:v>
                </c:pt>
                <c:pt idx="4">
                  <c:v>43040</c:v>
                </c:pt>
                <c:pt idx="5">
                  <c:v>43070</c:v>
                </c:pt>
                <c:pt idx="6">
                  <c:v>43101</c:v>
                </c:pt>
                <c:pt idx="7">
                  <c:v>43132</c:v>
                </c:pt>
                <c:pt idx="8">
                  <c:v>43160</c:v>
                </c:pt>
                <c:pt idx="9">
                  <c:v>43191</c:v>
                </c:pt>
                <c:pt idx="10">
                  <c:v>43221</c:v>
                </c:pt>
                <c:pt idx="11">
                  <c:v>43252</c:v>
                </c:pt>
                <c:pt idx="12">
                  <c:v>43282</c:v>
                </c:pt>
                <c:pt idx="13">
                  <c:v>43313</c:v>
                </c:pt>
                <c:pt idx="14">
                  <c:v>43344</c:v>
                </c:pt>
                <c:pt idx="15">
                  <c:v>43374</c:v>
                </c:pt>
                <c:pt idx="16">
                  <c:v>43405</c:v>
                </c:pt>
                <c:pt idx="17">
                  <c:v>43435</c:v>
                </c:pt>
                <c:pt idx="18">
                  <c:v>43466</c:v>
                </c:pt>
              </c:numCache>
            </c:numRef>
          </c:cat>
          <c:val>
            <c:numRef>
              <c:f>Лист3!$C$6:$C$24</c:f>
              <c:numCache>
                <c:formatCode>#,##0</c:formatCode>
                <c:ptCount val="19"/>
              </c:numCache>
            </c:numRef>
          </c:val>
        </c:ser>
        <c:ser>
          <c:idx val="1"/>
          <c:order val="1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dLbls>
            <c:dLbl>
              <c:idx val="0"/>
              <c:layout>
                <c:manualLayout>
                  <c:x val="1.4826796064159591E-2"/>
                  <c:y val="-0.31029357116313633"/>
                </c:manualLayout>
              </c:layout>
              <c:showVal val="1"/>
            </c:dLbl>
            <c:dLbl>
              <c:idx val="3"/>
              <c:layout>
                <c:manualLayout>
                  <c:x val="2.6957811025744727E-3"/>
                  <c:y val="-0.30657748049052397"/>
                </c:manualLayout>
              </c:layout>
              <c:showVal val="1"/>
            </c:dLbl>
            <c:dLbl>
              <c:idx val="4"/>
              <c:layout>
                <c:manualLayout>
                  <c:x val="4.3132497641191571E-2"/>
                  <c:y val="-0.29914529914529925"/>
                </c:manualLayout>
              </c:layout>
              <c:showVal val="1"/>
            </c:dLbl>
            <c:dLbl>
              <c:idx val="7"/>
              <c:layout>
                <c:manualLayout>
                  <c:x val="-2.4262029923170239E-2"/>
                  <c:y val="-0.25083612040133768"/>
                </c:manualLayout>
              </c:layout>
              <c:showVal val="1"/>
            </c:dLbl>
            <c:dLbl>
              <c:idx val="8"/>
              <c:layout>
                <c:manualLayout>
                  <c:x val="1.3478905512872359E-3"/>
                  <c:y val="-0.25826830174656262"/>
                </c:manualLayout>
              </c:layout>
              <c:showVal val="1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Val val="1"/>
            </c:dLbl>
            <c:dLbl>
              <c:idx val="12"/>
              <c:layout>
                <c:manualLayout>
                  <c:x val="-4.9422082619082959E-17"/>
                  <c:y val="-0.13192121887774061"/>
                </c:manualLayout>
              </c:layout>
              <c:showVal val="1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Val val="1"/>
            </c:dLbl>
            <c:dLbl>
              <c:idx val="15"/>
              <c:layout>
                <c:manualLayout>
                  <c:x val="-2.0218358269308536E-2"/>
                  <c:y val="-0.17279821627647726"/>
                </c:manualLayout>
              </c:layout>
              <c:showVal val="1"/>
            </c:dLbl>
            <c:dLbl>
              <c:idx val="16"/>
              <c:layout>
                <c:manualLayout>
                  <c:x val="-6.7394527564361819E-3"/>
                  <c:y val="-0.21367521367521372"/>
                </c:manualLayout>
              </c:layout>
              <c:showVal val="1"/>
            </c:dLbl>
            <c:dLbl>
              <c:idx val="17"/>
              <c:layout>
                <c:manualLayout>
                  <c:x val="-2.6957811025744727E-3"/>
                  <c:y val="-0.15793385358602754"/>
                </c:manualLayout>
              </c:layout>
              <c:showVal val="1"/>
            </c:dLbl>
            <c:dLbl>
              <c:idx val="19"/>
              <c:layout>
                <c:manualLayout>
                  <c:x val="1.3478905512872359E-2"/>
                  <c:y val="-0.19323671497584535"/>
                </c:manualLayout>
              </c:layout>
              <c:showVal val="1"/>
            </c:dLbl>
            <c:dLbl>
              <c:idx val="20"/>
              <c:layout>
                <c:manualLayout>
                  <c:x val="4.8524059846340499E-2"/>
                  <c:y val="5.5741360089186873E-3"/>
                </c:manualLayout>
              </c:layout>
              <c:showVal val="1"/>
            </c:dLbl>
            <c:showVal val="1"/>
          </c:dLbls>
          <c:cat>
            <c:numRef>
              <c:f>Лист3!$B$6:$B$24</c:f>
              <c:numCache>
                <c:formatCode>dd/mm/yyyy</c:formatCode>
                <c:ptCount val="19"/>
                <c:pt idx="0">
                  <c:v>42917</c:v>
                </c:pt>
                <c:pt idx="1">
                  <c:v>42948</c:v>
                </c:pt>
                <c:pt idx="2">
                  <c:v>42979</c:v>
                </c:pt>
                <c:pt idx="3">
                  <c:v>43009</c:v>
                </c:pt>
                <c:pt idx="4">
                  <c:v>43040</c:v>
                </c:pt>
                <c:pt idx="5">
                  <c:v>43070</c:v>
                </c:pt>
                <c:pt idx="6">
                  <c:v>43101</c:v>
                </c:pt>
                <c:pt idx="7">
                  <c:v>43132</c:v>
                </c:pt>
                <c:pt idx="8">
                  <c:v>43160</c:v>
                </c:pt>
                <c:pt idx="9">
                  <c:v>43191</c:v>
                </c:pt>
                <c:pt idx="10">
                  <c:v>43221</c:v>
                </c:pt>
                <c:pt idx="11">
                  <c:v>43252</c:v>
                </c:pt>
                <c:pt idx="12">
                  <c:v>43282</c:v>
                </c:pt>
                <c:pt idx="13">
                  <c:v>43313</c:v>
                </c:pt>
                <c:pt idx="14">
                  <c:v>43344</c:v>
                </c:pt>
                <c:pt idx="15">
                  <c:v>43374</c:v>
                </c:pt>
                <c:pt idx="16">
                  <c:v>43405</c:v>
                </c:pt>
                <c:pt idx="17">
                  <c:v>43435</c:v>
                </c:pt>
                <c:pt idx="18">
                  <c:v>43466</c:v>
                </c:pt>
              </c:numCache>
            </c:numRef>
          </c:cat>
          <c:val>
            <c:numRef>
              <c:f>Лист3!$D$6:$D$24</c:f>
              <c:numCache>
                <c:formatCode>#,##0</c:formatCode>
                <c:ptCount val="19"/>
                <c:pt idx="0">
                  <c:v>10809</c:v>
                </c:pt>
                <c:pt idx="1">
                  <c:v>10809</c:v>
                </c:pt>
                <c:pt idx="2" formatCode="#,##0.00">
                  <c:v>10209</c:v>
                </c:pt>
                <c:pt idx="3" formatCode="#,##0.00">
                  <c:v>10209</c:v>
                </c:pt>
                <c:pt idx="4" formatCode="#,##0.00">
                  <c:v>10209</c:v>
                </c:pt>
                <c:pt idx="5" formatCode="#,##0.00">
                  <c:v>9893</c:v>
                </c:pt>
                <c:pt idx="6" formatCode="#,##0.00">
                  <c:v>8911</c:v>
                </c:pt>
                <c:pt idx="7" formatCode="#,##0.00">
                  <c:v>8911</c:v>
                </c:pt>
                <c:pt idx="8" formatCode="#,##0.00">
                  <c:v>8911</c:v>
                </c:pt>
                <c:pt idx="9" formatCode="#,##0.00">
                  <c:v>8911</c:v>
                </c:pt>
                <c:pt idx="10" formatCode="#,##0.00">
                  <c:v>8911</c:v>
                </c:pt>
                <c:pt idx="11" formatCode="#,##0.00">
                  <c:v>8011</c:v>
                </c:pt>
                <c:pt idx="12" formatCode="#,##0.00">
                  <c:v>8011</c:v>
                </c:pt>
                <c:pt idx="13" formatCode="#,##0.00">
                  <c:v>8011</c:v>
                </c:pt>
                <c:pt idx="14" formatCode="#,##0.00">
                  <c:v>7461</c:v>
                </c:pt>
                <c:pt idx="15" formatCode="#,##0.00">
                  <c:v>7461</c:v>
                </c:pt>
                <c:pt idx="16" formatCode="#,##0.00">
                  <c:v>7461</c:v>
                </c:pt>
                <c:pt idx="17" formatCode="#,##0.00">
                  <c:v>7199</c:v>
                </c:pt>
                <c:pt idx="18" formatCode="#,##0.00">
                  <c:v>6217</c:v>
                </c:pt>
              </c:numCache>
            </c:numRef>
          </c:val>
        </c:ser>
        <c:shape val="cylinder"/>
        <c:axId val="45764608"/>
        <c:axId val="45767296"/>
        <c:axId val="0"/>
      </c:bar3DChart>
      <c:dateAx>
        <c:axId val="45764608"/>
        <c:scaling>
          <c:orientation val="minMax"/>
        </c:scaling>
        <c:axPos val="b"/>
        <c:numFmt formatCode="dd/mm/yyyy" sourceLinked="1"/>
        <c:tickLblPos val="nextTo"/>
        <c:crossAx val="45767296"/>
        <c:crosses val="autoZero"/>
        <c:auto val="1"/>
        <c:lblOffset val="100"/>
        <c:baseTimeUnit val="months"/>
      </c:dateAx>
      <c:valAx>
        <c:axId val="45767296"/>
        <c:scaling>
          <c:orientation val="minMax"/>
        </c:scaling>
        <c:axPos val="l"/>
        <c:majorGridlines/>
        <c:numFmt formatCode="#,##0" sourceLinked="1"/>
        <c:tickLblPos val="nextTo"/>
        <c:crossAx val="45764608"/>
        <c:crosses val="autoZero"/>
        <c:crossBetween val="between"/>
      </c:valAx>
    </c:plotArea>
    <c:legend>
      <c:legendPos val="r"/>
      <c:legendEntry>
        <c:idx val="1"/>
        <c:delete val="1"/>
      </c:legendEntry>
      <c:layout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долг городского округа Нижняя Салда представлен обязательствами округа - кредитами, привлеченными в бюджет округа</a:t>
            </a:r>
            <a:endParaRPr lang="ru-RU" sz="18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1214422"/>
          <a:ext cx="8211527" cy="5345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</TotalTime>
  <Words>39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User</cp:lastModifiedBy>
  <cp:revision>5</cp:revision>
  <dcterms:created xsi:type="dcterms:W3CDTF">2017-07-11T10:28:44Z</dcterms:created>
  <dcterms:modified xsi:type="dcterms:W3CDTF">2019-03-19T05:59:08Z</dcterms:modified>
</cp:coreProperties>
</file>