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>
                <a:effectLst/>
              </a:rPr>
              <a:t>Муниципальный долг городского округа Нижняя Салда представлен обязательствами округа - кредитами, привлеченными в бюджет округа</a:t>
            </a:r>
          </a:p>
        </c:rich>
      </c:tx>
      <c:layout/>
      <c:overlay val="0"/>
      <c:spPr>
        <a:gradFill flip="none" rotWithShape="1">
          <a:gsLst>
            <a:gs pos="0">
              <a:schemeClr val="accent1">
                <a:lumMod val="20000"/>
                <a:lumOff val="80000"/>
                <a:shade val="30000"/>
                <a:satMod val="115000"/>
              </a:schemeClr>
            </a:gs>
            <a:gs pos="26000">
              <a:schemeClr val="accent1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1">
                <a:lumMod val="20000"/>
                <a:lumOff val="80000"/>
                <a:shade val="100000"/>
                <a:satMod val="115000"/>
              </a:schemeClr>
            </a:gs>
          </a:gsLst>
          <a:lin ang="0" scaled="1"/>
          <a:tileRect/>
        </a:gradFill>
      </c:spPr>
    </c:title>
    <c:autoTitleDeleted val="0"/>
    <c:view3D>
      <c:rotX val="15"/>
      <c:rotY val="50"/>
      <c:rAngAx val="1"/>
    </c:view3D>
    <c:floor>
      <c:thickness val="0"/>
    </c:floor>
    <c:sideWall>
      <c:thickness val="0"/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sideWall>
    <c:backWall>
      <c:thickness val="0"/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6.6538500553078639E-2"/>
          <c:y val="0.18788432839542604"/>
          <c:w val="0.69054803089511796"/>
          <c:h val="0.694773563743784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Лист1!$C$4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Lbls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Лист1!$B$5:$B$12</c:f>
              <c:numCache>
                <c:formatCode>m/d/yyyy</c:formatCode>
                <c:ptCount val="8"/>
                <c:pt idx="0">
                  <c:v>42005</c:v>
                </c:pt>
                <c:pt idx="1">
                  <c:v>42095</c:v>
                </c:pt>
                <c:pt idx="2">
                  <c:v>42186</c:v>
                </c:pt>
                <c:pt idx="3">
                  <c:v>42278</c:v>
                </c:pt>
                <c:pt idx="4">
                  <c:v>42370</c:v>
                </c:pt>
                <c:pt idx="5">
                  <c:v>42461</c:v>
                </c:pt>
                <c:pt idx="6">
                  <c:v>42552</c:v>
                </c:pt>
                <c:pt idx="7">
                  <c:v>42644</c:v>
                </c:pt>
              </c:numCache>
            </c:numRef>
          </c:cat>
          <c:val>
            <c:numRef>
              <c:f>Лист1!$C$5:$C$12</c:f>
              <c:numCache>
                <c:formatCode>#,##0</c:formatCode>
                <c:ptCount val="8"/>
                <c:pt idx="0">
                  <c:v>13249</c:v>
                </c:pt>
                <c:pt idx="1">
                  <c:v>10873</c:v>
                </c:pt>
                <c:pt idx="2">
                  <c:v>8497</c:v>
                </c:pt>
                <c:pt idx="3">
                  <c:v>17621</c:v>
                </c:pt>
                <c:pt idx="4">
                  <c:v>13745</c:v>
                </c:pt>
                <c:pt idx="5">
                  <c:v>10994</c:v>
                </c:pt>
                <c:pt idx="6">
                  <c:v>8243</c:v>
                </c:pt>
                <c:pt idx="7">
                  <c:v>5500</c:v>
                </c:pt>
              </c:numCache>
            </c:numRef>
          </c:val>
        </c:ser>
        <c:ser>
          <c:idx val="1"/>
          <c:order val="1"/>
          <c:tx>
            <c:strRef>
              <c:f>Лист1!$D$4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dLbls>
            <c:spPr>
              <a:ln cmpd="sng"/>
              <a:scene3d>
                <a:camera prst="orthographicFront"/>
                <a:lightRig rig="threePt" dir="t"/>
              </a:scene3d>
              <a:sp3d>
                <a:bevelT/>
              </a:sp3d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Лист1!$B$5:$B$12</c:f>
              <c:numCache>
                <c:formatCode>m/d/yyyy</c:formatCode>
                <c:ptCount val="8"/>
                <c:pt idx="0">
                  <c:v>42005</c:v>
                </c:pt>
                <c:pt idx="1">
                  <c:v>42095</c:v>
                </c:pt>
                <c:pt idx="2">
                  <c:v>42186</c:v>
                </c:pt>
                <c:pt idx="3">
                  <c:v>42278</c:v>
                </c:pt>
                <c:pt idx="4">
                  <c:v>42370</c:v>
                </c:pt>
                <c:pt idx="5">
                  <c:v>42461</c:v>
                </c:pt>
                <c:pt idx="6">
                  <c:v>42552</c:v>
                </c:pt>
                <c:pt idx="7">
                  <c:v>42644</c:v>
                </c:pt>
              </c:numCache>
            </c:numRef>
          </c:cat>
          <c:val>
            <c:numRef>
              <c:f>Лист1!$D$5:$D$12</c:f>
              <c:numCache>
                <c:formatCode>#,##0.00</c:formatCode>
                <c:ptCount val="8"/>
                <c:pt idx="0" formatCode="#,##0">
                  <c:v>8265</c:v>
                </c:pt>
                <c:pt idx="1">
                  <c:v>5916.9</c:v>
                </c:pt>
                <c:pt idx="2">
                  <c:v>8116.9</c:v>
                </c:pt>
                <c:pt idx="3">
                  <c:v>7516.9</c:v>
                </c:pt>
                <c:pt idx="4">
                  <c:v>22900.6</c:v>
                </c:pt>
                <c:pt idx="5">
                  <c:v>15057.6</c:v>
                </c:pt>
                <c:pt idx="6">
                  <c:v>13657.6</c:v>
                </c:pt>
                <c:pt idx="7">
                  <c:v>13657.6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108381312"/>
        <c:axId val="108382848"/>
        <c:axId val="0"/>
      </c:bar3DChart>
      <c:dateAx>
        <c:axId val="10838131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08382848"/>
        <c:crosses val="autoZero"/>
        <c:auto val="1"/>
        <c:lblOffset val="100"/>
        <c:baseTimeUnit val="months"/>
      </c:dateAx>
      <c:valAx>
        <c:axId val="10838284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8381312"/>
        <c:crosses val="autoZero"/>
        <c:crossBetween val="between"/>
      </c:valAx>
      <c:spPr>
        <a:pattFill prst="horzBrick">
          <a:fgClr>
            <a:srgbClr val="FFFF00"/>
          </a:fgClr>
          <a:bgClr>
            <a:schemeClr val="accent5">
              <a:lumMod val="20000"/>
              <a:lumOff val="80000"/>
            </a:schemeClr>
          </a:bgClr>
        </a:pattFill>
      </c:spPr>
    </c:plotArea>
    <c:legend>
      <c:legendPos val="r"/>
      <c:layout>
        <c:manualLayout>
          <c:xMode val="edge"/>
          <c:yMode val="edge"/>
          <c:x val="0.65893318616772045"/>
          <c:y val="0.20999467929053997"/>
          <c:w val="0.33186493771223485"/>
          <c:h val="0.24787868094556609"/>
        </c:manualLayout>
      </c:layout>
      <c:overlay val="0"/>
    </c:legend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31260"/>
              </p:ext>
            </p:extLst>
          </p:nvPr>
        </p:nvGraphicFramePr>
        <p:xfrm>
          <a:off x="539552" y="548680"/>
          <a:ext cx="8280920" cy="581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2676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OEM</dc:creator>
  <cp:lastModifiedBy>OEM</cp:lastModifiedBy>
  <cp:revision>2</cp:revision>
  <dcterms:created xsi:type="dcterms:W3CDTF">2016-10-06T10:57:21Z</dcterms:created>
  <dcterms:modified xsi:type="dcterms:W3CDTF">2016-10-06T11:05:00Z</dcterms:modified>
</cp:coreProperties>
</file>