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7"/>
  </p:notesMasterIdLst>
  <p:sldIdLst>
    <p:sldId id="256" r:id="rId2"/>
    <p:sldId id="261" r:id="rId3"/>
    <p:sldId id="262" r:id="rId4"/>
    <p:sldId id="263" r:id="rId5"/>
    <p:sldId id="2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5" autoAdjust="0"/>
    <p:restoredTop sz="93080" autoAdjust="0"/>
  </p:normalViewPr>
  <p:slideViewPr>
    <p:cSldViewPr>
      <p:cViewPr varScale="1">
        <p:scale>
          <a:sx n="70" d="100"/>
          <a:sy n="70" d="100"/>
        </p:scale>
        <p:origin x="-153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LD\&#1073;&#1102;&#1076;&#1078;&#1077;&#1090;&#1085;&#1099;&#1077;%20&#1076;&#1072;&#1085;&#1085;&#1099;&#1077;\&#1089;&#1088;&#1072;&#1074;&#1085;&#1080;%20&#1073;&#1102;&#1076;&#1078;&#1077;&#1090;&#1099;2017&#1075;&#1086;&#1076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LD\&#1073;&#1102;&#1076;&#1078;&#1077;&#1090;&#1085;&#1099;&#1077;%20&#1076;&#1072;&#1085;&#1085;&#1099;&#1077;\&#1089;&#1088;&#1072;&#1074;&#1085;&#1080;%20&#1073;&#1102;&#1076;&#1078;&#1077;&#1090;&#1099;2017&#1075;&#1086;&#1076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LD\&#1073;&#1102;&#1076;&#1078;&#1077;&#1090;&#1085;&#1099;&#1077;%20&#1076;&#1072;&#1085;&#1085;&#1099;&#1077;\&#1089;&#1088;&#1072;&#1074;&#1085;&#1080;%20&#1073;&#1102;&#1076;&#1078;&#1077;&#1090;&#1099;2017&#1075;&#1086;&#1076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LD\&#1073;&#1102;&#1076;&#1078;&#1077;&#1090;&#1085;&#1099;&#1077;%20&#1076;&#1072;&#1085;&#1085;&#1099;&#1077;\&#1089;&#1088;&#1072;&#1074;&#1085;&#1080;%20&#1073;&#1102;&#1076;&#1078;&#1077;&#1090;&#1099;2017&#1075;&#1086;&#1076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noFill/>
        <a:ln w="9525">
          <a:noFill/>
        </a:ln>
      </c:spPr>
    </c:floor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5167644384426"/>
          <c:y val="0"/>
          <c:w val="0.46524457451926776"/>
          <c:h val="1"/>
        </c:manualLayout>
      </c:layout>
      <c:bar3DChart>
        <c:barDir val="bar"/>
        <c:grouping val="stacked"/>
        <c:ser>
          <c:idx val="0"/>
          <c:order val="0"/>
          <c:tx>
            <c:strRef>
              <c:f>'доходы на 01.02.17'!$B$3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3.4920390508452893E-2"/>
                </c:manualLayout>
              </c:layout>
              <c:showVal val="1"/>
            </c:dLbl>
            <c:dLbl>
              <c:idx val="1"/>
              <c:layout>
                <c:manualLayout>
                  <c:x val="-1.5458828999789437E-3"/>
                  <c:y val="-1.2698323821255597E-2"/>
                </c:manualLayout>
              </c:layout>
              <c:showVal val="1"/>
            </c:dLbl>
            <c:dLbl>
              <c:idx val="2"/>
              <c:layout>
                <c:manualLayout>
                  <c:x val="4.6376486999368336E-3"/>
                  <c:y val="-9.5237428659417107E-3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2.2222066687197305E-2"/>
                </c:manualLayout>
              </c:layout>
              <c:showVal val="1"/>
            </c:dLbl>
            <c:dLbl>
              <c:idx val="4"/>
              <c:layout>
                <c:manualLayout>
                  <c:x val="-6.1835315999157715E-3"/>
                  <c:y val="-1.9047735698887774E-2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800" b="1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'доходы на 01.02.17'!$A$4:$A$8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муниципальное образование город Алапаевск</c:v>
                </c:pt>
              </c:strCache>
            </c:strRef>
          </c:cat>
          <c:val>
            <c:numRef>
              <c:f>'доходы на 01.02.17'!$B$4:$B$8</c:f>
              <c:numCache>
                <c:formatCode>General</c:formatCode>
                <c:ptCount val="5"/>
                <c:pt idx="0">
                  <c:v>454</c:v>
                </c:pt>
                <c:pt idx="1">
                  <c:v>1203</c:v>
                </c:pt>
                <c:pt idx="2">
                  <c:v>1140</c:v>
                </c:pt>
                <c:pt idx="3">
                  <c:v>734</c:v>
                </c:pt>
                <c:pt idx="4">
                  <c:v>1230</c:v>
                </c:pt>
              </c:numCache>
            </c:numRef>
          </c:val>
        </c:ser>
        <c:ser>
          <c:idx val="1"/>
          <c:order val="1"/>
          <c:tx>
            <c:strRef>
              <c:f>'доходы на 01.02.17'!$C$3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3.8236865777195705E-2"/>
                  <c:y val="-1.7592427799530491E-2"/>
                </c:manualLayout>
              </c:layout>
              <c:showVal val="1"/>
            </c:dLbl>
            <c:dLbl>
              <c:idx val="1"/>
              <c:layout>
                <c:manualLayout>
                  <c:x val="5.7077283189923445E-2"/>
                  <c:y val="-1.2698323821255597E-2"/>
                </c:manualLayout>
              </c:layout>
              <c:showVal val="1"/>
            </c:dLbl>
            <c:dLbl>
              <c:idx val="2"/>
              <c:layout>
                <c:manualLayout>
                  <c:x val="5.0000000000000114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4.3284721199410417E-2"/>
                  <c:y val="-6.3491619106278031E-3"/>
                </c:manualLayout>
              </c:layout>
              <c:showVal val="1"/>
            </c:dLbl>
            <c:dLbl>
              <c:idx val="4"/>
              <c:layout>
                <c:manualLayout>
                  <c:x val="5.7197667299220926E-2"/>
                  <c:y val="-3.1748309223182569E-3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strRef>
              <c:f>'доходы на 01.02.17'!$A$4:$A$8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муниципальное образование город Алапаевск</c:v>
                </c:pt>
              </c:strCache>
            </c:strRef>
          </c:cat>
          <c:val>
            <c:numRef>
              <c:f>'доходы на 01.02.17'!$C$4:$C$8</c:f>
              <c:numCache>
                <c:formatCode>General</c:formatCode>
                <c:ptCount val="5"/>
                <c:pt idx="0">
                  <c:v>11.6</c:v>
                </c:pt>
                <c:pt idx="1">
                  <c:v>69.2</c:v>
                </c:pt>
                <c:pt idx="2">
                  <c:v>83.6</c:v>
                </c:pt>
                <c:pt idx="3">
                  <c:v>26.4</c:v>
                </c:pt>
                <c:pt idx="4">
                  <c:v>86.3</c:v>
                </c:pt>
              </c:numCache>
            </c:numRef>
          </c:val>
        </c:ser>
        <c:shape val="cylinder"/>
        <c:axId val="86861696"/>
        <c:axId val="86863232"/>
        <c:axId val="0"/>
      </c:bar3DChart>
      <c:catAx>
        <c:axId val="86861696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="1" baseline="0"/>
            </a:pPr>
            <a:endParaRPr lang="ru-RU"/>
          </a:p>
        </c:txPr>
        <c:crossAx val="86863232"/>
        <c:crosses val="autoZero"/>
        <c:auto val="1"/>
        <c:lblAlgn val="ctr"/>
        <c:lblOffset val="100"/>
      </c:catAx>
      <c:valAx>
        <c:axId val="86863232"/>
        <c:scaling>
          <c:orientation val="minMax"/>
        </c:scaling>
        <c:delete val="1"/>
        <c:axPos val="b"/>
        <c:numFmt formatCode="General" sourceLinked="1"/>
        <c:tickLblPos val="nextTo"/>
        <c:crossAx val="8686169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9016067351363226"/>
          <c:y val="0.79480938145794355"/>
          <c:w val="0.10983932648636821"/>
          <c:h val="0.20519061854205614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0.46807918442144286"/>
          <c:y val="3.5202044239251336E-2"/>
          <c:w val="0.3911657917760285"/>
          <c:h val="0.91767279446385852"/>
        </c:manualLayout>
      </c:layout>
      <c:bar3DChart>
        <c:barDir val="bar"/>
        <c:grouping val="stacked"/>
        <c:ser>
          <c:idx val="0"/>
          <c:order val="0"/>
          <c:tx>
            <c:strRef>
              <c:f>'доходы на 1 чел  01.02.17'!$B$3</c:f>
              <c:strCache>
                <c:ptCount val="1"/>
                <c:pt idx="0">
                  <c:v>план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'доходы на 1 чел  01.02.17'!$A$4:$A$8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муниципальное образование город Алапаевск</c:v>
                </c:pt>
              </c:strCache>
            </c:strRef>
          </c:cat>
          <c:val>
            <c:numRef>
              <c:f>'доходы на 1 чел  01.02.17'!$B$4:$B$8</c:f>
              <c:numCache>
                <c:formatCode>0.0</c:formatCode>
                <c:ptCount val="5"/>
                <c:pt idx="0">
                  <c:v>26.111462586990285</c:v>
                </c:pt>
                <c:pt idx="1">
                  <c:v>27.15575620767493</c:v>
                </c:pt>
                <c:pt idx="2">
                  <c:v>22.093023255813939</c:v>
                </c:pt>
                <c:pt idx="3">
                  <c:v>25.922655836129223</c:v>
                </c:pt>
                <c:pt idx="4">
                  <c:v>25.142062875597873</c:v>
                </c:pt>
              </c:numCache>
            </c:numRef>
          </c:val>
        </c:ser>
        <c:ser>
          <c:idx val="1"/>
          <c:order val="1"/>
          <c:tx>
            <c:strRef>
              <c:f>'доходы на 1 чел  01.02.17'!$C$3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4.0483765053903983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5.1044747241878907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5.1044747241878907E-2"/>
                  <c:y val="5.9258159943872607E-17"/>
                </c:manualLayout>
              </c:layout>
              <c:showVal val="1"/>
            </c:dLbl>
            <c:dLbl>
              <c:idx val="3"/>
              <c:layout>
                <c:manualLayout>
                  <c:x val="4.4004092449895678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4.5764256147891515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'доходы на 1 чел  01.02.17'!$A$4:$A$8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муниципальное образование город Алапаевск</c:v>
                </c:pt>
              </c:strCache>
            </c:strRef>
          </c:cat>
          <c:val>
            <c:numRef>
              <c:f>'доходы на 1 чел  01.02.17'!$C$4:$C$8</c:f>
              <c:numCache>
                <c:formatCode>0.0</c:formatCode>
                <c:ptCount val="5"/>
                <c:pt idx="0">
                  <c:v>0.66716512336803413</c:v>
                </c:pt>
                <c:pt idx="1">
                  <c:v>1.562076749435666</c:v>
                </c:pt>
                <c:pt idx="2">
                  <c:v>1.6201550387596901</c:v>
                </c:pt>
                <c:pt idx="3">
                  <c:v>0.93236800282535748</c:v>
                </c:pt>
                <c:pt idx="4">
                  <c:v>1.7640325415968288</c:v>
                </c:pt>
              </c:numCache>
            </c:numRef>
          </c:val>
        </c:ser>
        <c:shape val="cylinder"/>
        <c:axId val="88881408"/>
        <c:axId val="88895488"/>
        <c:axId val="0"/>
      </c:bar3DChart>
      <c:catAx>
        <c:axId val="88881408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8895488"/>
        <c:crosses val="autoZero"/>
        <c:auto val="1"/>
        <c:lblAlgn val="ctr"/>
        <c:lblOffset val="100"/>
      </c:catAx>
      <c:valAx>
        <c:axId val="88895488"/>
        <c:scaling>
          <c:orientation val="minMax"/>
        </c:scaling>
        <c:delete val="1"/>
        <c:axPos val="b"/>
        <c:numFmt formatCode="0.0" sourceLinked="1"/>
        <c:tickLblPos val="nextTo"/>
        <c:crossAx val="888814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noFill/>
        <a:ln w="9525">
          <a:noFill/>
        </a:ln>
      </c:spPr>
    </c:floor>
    <c:plotArea>
      <c:layout/>
      <c:bar3DChart>
        <c:barDir val="bar"/>
        <c:grouping val="stacked"/>
        <c:ser>
          <c:idx val="0"/>
          <c:order val="0"/>
          <c:tx>
            <c:strRef>
              <c:f>'расходы 01.02.17 '!$B$2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1.0256338471014197E-2"/>
                  <c:y val="-2.0125645301612639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2.0125645301612639E-2"/>
                </c:manualLayout>
              </c:layout>
              <c:showVal val="1"/>
            </c:dLbl>
            <c:dLbl>
              <c:idx val="3"/>
              <c:layout>
                <c:manualLayout>
                  <c:x val="-3.4187794903380447E-3"/>
                  <c:y val="-2.3479919518548099E-2"/>
                </c:manualLayout>
              </c:layout>
              <c:showVal val="1"/>
            </c:dLbl>
            <c:dLbl>
              <c:idx val="4"/>
              <c:layout>
                <c:manualLayout>
                  <c:x val="5.1281692355070706E-3"/>
                  <c:y val="-2.3479919518548113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'расходы 01.02.17 '!$A$3:$A$7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муниципальное образование город Алапаевск</c:v>
                </c:pt>
              </c:strCache>
            </c:strRef>
          </c:cat>
          <c:val>
            <c:numRef>
              <c:f>'расходы 01.02.17 '!$B$3:$B$7</c:f>
              <c:numCache>
                <c:formatCode>General</c:formatCode>
                <c:ptCount val="5"/>
                <c:pt idx="0">
                  <c:v>496</c:v>
                </c:pt>
                <c:pt idx="1">
                  <c:v>1282</c:v>
                </c:pt>
                <c:pt idx="2">
                  <c:v>1126</c:v>
                </c:pt>
                <c:pt idx="3">
                  <c:v>752</c:v>
                </c:pt>
                <c:pt idx="4">
                  <c:v>1246</c:v>
                </c:pt>
              </c:numCache>
            </c:numRef>
          </c:val>
        </c:ser>
        <c:ser>
          <c:idx val="1"/>
          <c:order val="1"/>
          <c:tx>
            <c:strRef>
              <c:f>'расходы 01.02.17 '!$C$2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5.2991082100239714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4.4444133374394575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5.640986159057769E-2"/>
                  <c:y val="-6.1494316922886718E-17"/>
                </c:manualLayout>
              </c:layout>
              <c:showVal val="1"/>
            </c:dLbl>
            <c:dLbl>
              <c:idx val="3"/>
              <c:layout>
                <c:manualLayout>
                  <c:x val="4.4444133374394575E-2"/>
                  <c:y val="-3.3542742169354418E-3"/>
                </c:manualLayout>
              </c:layout>
              <c:showVal val="1"/>
            </c:dLbl>
            <c:dLbl>
              <c:idx val="4"/>
              <c:layout>
                <c:manualLayout>
                  <c:x val="6.8375589806760895E-2"/>
                  <c:y val="-6.7088125499509535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'расходы 01.02.17 '!$A$3:$A$7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муниципальное образование город Алапаевск</c:v>
                </c:pt>
              </c:strCache>
            </c:strRef>
          </c:cat>
          <c:val>
            <c:numRef>
              <c:f>'расходы 01.02.17 '!$C$3:$C$7</c:f>
              <c:numCache>
                <c:formatCode>General</c:formatCode>
                <c:ptCount val="5"/>
                <c:pt idx="0">
                  <c:v>26.7</c:v>
                </c:pt>
                <c:pt idx="1">
                  <c:v>79</c:v>
                </c:pt>
                <c:pt idx="2">
                  <c:v>39.5</c:v>
                </c:pt>
                <c:pt idx="3">
                  <c:v>41</c:v>
                </c:pt>
                <c:pt idx="4">
                  <c:v>65.3</c:v>
                </c:pt>
              </c:numCache>
            </c:numRef>
          </c:val>
        </c:ser>
        <c:shape val="cylinder"/>
        <c:axId val="92488064"/>
        <c:axId val="92489600"/>
        <c:axId val="0"/>
      </c:bar3DChart>
      <c:catAx>
        <c:axId val="92488064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92489600"/>
        <c:crosses val="autoZero"/>
        <c:auto val="1"/>
        <c:lblAlgn val="ctr"/>
        <c:lblOffset val="100"/>
      </c:catAx>
      <c:valAx>
        <c:axId val="92489600"/>
        <c:scaling>
          <c:orientation val="minMax"/>
        </c:scaling>
        <c:delete val="1"/>
        <c:axPos val="b"/>
        <c:numFmt formatCode="General" sourceLinked="1"/>
        <c:tickLblPos val="nextTo"/>
        <c:crossAx val="924880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78715432639816"/>
          <c:y val="0.4195037575794715"/>
          <c:w val="0.11102822888917124"/>
          <c:h val="0.22136942074589558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0.50909262330313565"/>
          <c:y val="6.8031019905372497E-2"/>
          <c:w val="0.45186001749781296"/>
          <c:h val="0.93055555555555569"/>
        </c:manualLayout>
      </c:layout>
      <c:bar3DChart>
        <c:barDir val="bar"/>
        <c:grouping val="stacked"/>
        <c:ser>
          <c:idx val="0"/>
          <c:order val="0"/>
          <c:tx>
            <c:strRef>
              <c:f>'расходы на 1 чел 01.02.17 '!$B$2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5"/>
              <c:layout/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elete val="1"/>
          </c:dLbls>
          <c:cat>
            <c:strRef>
              <c:f>'расходы на 1 чел 01.02.17 '!$A$3:$A$8</c:f>
              <c:strCache>
                <c:ptCount val="6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5">
                  <c:v>муниципальное образование город Алапаевск</c:v>
                </c:pt>
              </c:strCache>
            </c:strRef>
          </c:cat>
          <c:val>
            <c:numRef>
              <c:f>'расходы на 1 чел 01.02.17 '!$B$3:$B$8</c:f>
              <c:numCache>
                <c:formatCode>0.0</c:formatCode>
                <c:ptCount val="6"/>
                <c:pt idx="0">
                  <c:v>28.527060447460748</c:v>
                </c:pt>
                <c:pt idx="1">
                  <c:v>28.939051918735892</c:v>
                </c:pt>
                <c:pt idx="2">
                  <c:v>21.821705426356591</c:v>
                </c:pt>
                <c:pt idx="3">
                  <c:v>26.558361292601095</c:v>
                </c:pt>
                <c:pt idx="5">
                  <c:v>25.469114099995913</c:v>
                </c:pt>
              </c:numCache>
            </c:numRef>
          </c:val>
        </c:ser>
        <c:ser>
          <c:idx val="1"/>
          <c:order val="1"/>
          <c:tx>
            <c:strRef>
              <c:f>'расходы на 1 чел 01.02.17 '!$C$2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6.971628764610914E-2"/>
                  <c:y val="3.1188865525892079E-3"/>
                </c:manualLayout>
              </c:layout>
              <c:showVal val="1"/>
            </c:dLbl>
            <c:dLbl>
              <c:idx val="1"/>
              <c:layout>
                <c:manualLayout>
                  <c:x val="4.5315586969970942E-2"/>
                  <c:y val="-6.2377731051781867E-3"/>
                </c:manualLayout>
              </c:layout>
              <c:showVal val="1"/>
            </c:dLbl>
            <c:dLbl>
              <c:idx val="2"/>
              <c:layout>
                <c:manualLayout>
                  <c:x val="5.9258844499192775E-2"/>
                  <c:y val="9.3566596577672797E-3"/>
                </c:manualLayout>
              </c:layout>
              <c:showVal val="1"/>
            </c:dLbl>
            <c:dLbl>
              <c:idx val="3"/>
              <c:layout>
                <c:manualLayout>
                  <c:x val="4.1829772587665487E-2"/>
                  <c:y val="-3.1188865525890934E-3"/>
                </c:manualLayout>
              </c:layout>
              <c:showVal val="1"/>
            </c:dLbl>
            <c:dLbl>
              <c:idx val="5"/>
              <c:layout>
                <c:manualLayout>
                  <c:x val="4.3572679778818214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'расходы на 1 чел 01.02.17 '!$A$3:$A$8</c:f>
              <c:strCache>
                <c:ptCount val="6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5">
                  <c:v>муниципальное образование город Алапаевск</c:v>
                </c:pt>
              </c:strCache>
            </c:strRef>
          </c:cat>
          <c:val>
            <c:numRef>
              <c:f>'расходы на 1 чел 01.02.17 '!$C$3:$C$8</c:f>
              <c:numCache>
                <c:formatCode>0.0</c:formatCode>
                <c:ptCount val="6"/>
                <c:pt idx="0">
                  <c:v>1.5356300684419393</c:v>
                </c:pt>
                <c:pt idx="1">
                  <c:v>1.783295711060948</c:v>
                </c:pt>
                <c:pt idx="2">
                  <c:v>0.76550387596899228</c:v>
                </c:pt>
                <c:pt idx="3">
                  <c:v>1.4479957619636235</c:v>
                </c:pt>
                <c:pt idx="5">
                  <c:v>1.3347778095744245</c:v>
                </c:pt>
              </c:numCache>
            </c:numRef>
          </c:val>
        </c:ser>
        <c:shape val="cylinder"/>
        <c:axId val="108464384"/>
        <c:axId val="108503040"/>
        <c:axId val="0"/>
      </c:bar3DChart>
      <c:catAx>
        <c:axId val="10846438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08503040"/>
        <c:crosses val="autoZero"/>
        <c:auto val="1"/>
        <c:lblAlgn val="ctr"/>
        <c:lblOffset val="100"/>
      </c:catAx>
      <c:valAx>
        <c:axId val="108503040"/>
        <c:scaling>
          <c:orientation val="minMax"/>
        </c:scaling>
        <c:delete val="1"/>
        <c:axPos val="b"/>
        <c:numFmt formatCode="0.0" sourceLinked="1"/>
        <c:tickLblPos val="nextTo"/>
        <c:crossAx val="10846438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438DF-0FFC-4406-8CBF-611273DFCC4B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F6B97-3E87-44BE-968D-259069D8A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Исполнение бюджетов по доходам на 01.02.2017     млн.рублей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F6B97-3E87-44BE-968D-259069D8ACC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Доходы бюджетов в расчете на одного человека на 01.02.2017</a:t>
            </a:r>
          </a:p>
          <a:p>
            <a:r>
              <a:rPr lang="ru-RU" dirty="0" smtClean="0"/>
              <a:t> тыс.рублей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F6B97-3E87-44BE-968D-259069D8ACC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/>
              <a:t>Исполнение бюджетов по расходам на 01.02.2017</a:t>
            </a:r>
          </a:p>
          <a:p>
            <a:pPr algn="ctr"/>
            <a:r>
              <a:rPr lang="ru-RU" sz="2400" b="1" dirty="0" smtClean="0"/>
              <a:t>млн.рублей</a:t>
            </a:r>
            <a:endParaRPr lang="ru-RU" sz="2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F6B97-3E87-44BE-968D-259069D8ACC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071546"/>
            <a:ext cx="73581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Сопоставление основных параметров бюджета городского округа Нижняя Салда с основными параметрами бюджетов</a:t>
            </a:r>
            <a:b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отдельных муниципальных образований Свердловской области на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cs typeface="Aharoni" pitchFamily="2" charset="-79"/>
              </a:rPr>
              <a:t>01.02.2017года</a:t>
            </a:r>
            <a:endParaRPr lang="ru-RU" sz="3600" b="1" dirty="0">
              <a:solidFill>
                <a:schemeClr val="bg2">
                  <a:lumMod val="25000"/>
                </a:schemeClr>
              </a:solidFill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428596" y="1785926"/>
          <a:ext cx="8501090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571604" y="571480"/>
            <a:ext cx="64294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Исполнение бюджетов по доходам </a:t>
            </a:r>
          </a:p>
          <a:p>
            <a:r>
              <a:rPr lang="ru-RU" sz="2400" b="1" dirty="0" smtClean="0"/>
              <a:t>                       на 01.02.2017   </a:t>
            </a:r>
          </a:p>
          <a:p>
            <a:r>
              <a:rPr lang="ru-RU" sz="2400" b="1" dirty="0" smtClean="0"/>
              <a:t>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15008" y="1285860"/>
            <a:ext cx="17859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млн.рублей</a:t>
            </a:r>
            <a:endParaRPr lang="ru-RU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42976" y="571481"/>
            <a:ext cx="65008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Доходы бюджетов в расчете на одного человека на 01.02.2017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643570" y="1285860"/>
            <a:ext cx="19288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</a:t>
            </a:r>
            <a:r>
              <a:rPr lang="ru-RU" sz="2000" b="1" dirty="0" smtClean="0"/>
              <a:t>тыс.рублей</a:t>
            </a:r>
            <a:endParaRPr lang="ru-RU" sz="2000" b="1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071538" y="1857364"/>
          <a:ext cx="7358114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/>
        </p:nvGraphicFramePr>
        <p:xfrm>
          <a:off x="1000100" y="1857364"/>
          <a:ext cx="7429552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500166" y="428604"/>
            <a:ext cx="62865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Исполнение бюджетов по расходам на 01.02.2017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000760" y="1357298"/>
            <a:ext cx="1714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млн.рублей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928662" y="1785926"/>
          <a:ext cx="7286676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71538" y="285729"/>
            <a:ext cx="71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Расходы бюджетов в расчете на одного человека на 01.02.2017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15008" y="1142984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тыс.рублей</a:t>
            </a:r>
            <a:endParaRPr lang="ru-RU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134</TotalTime>
  <Words>111</Words>
  <PresentationFormat>Экран (4:3)</PresentationFormat>
  <Paragraphs>53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17</cp:revision>
  <dcterms:created xsi:type="dcterms:W3CDTF">2017-02-16T11:20:46Z</dcterms:created>
  <dcterms:modified xsi:type="dcterms:W3CDTF">2017-02-20T10:52:13Z</dcterms:modified>
</cp:coreProperties>
</file>