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56747520"/>
        <c:axId val="56749056"/>
        <c:axId val="0"/>
      </c:bar3DChart>
      <c:catAx>
        <c:axId val="56747520"/>
        <c:scaling>
          <c:orientation val="minMax"/>
        </c:scaling>
        <c:delete val="1"/>
        <c:axPos val="b"/>
        <c:tickLblPos val="nextTo"/>
        <c:crossAx val="56749056"/>
        <c:crosses val="autoZero"/>
        <c:auto val="1"/>
        <c:lblAlgn val="ctr"/>
        <c:lblOffset val="100"/>
      </c:catAx>
      <c:valAx>
        <c:axId val="56749056"/>
        <c:scaling>
          <c:orientation val="minMax"/>
        </c:scaling>
        <c:delete val="1"/>
        <c:axPos val="l"/>
        <c:numFmt formatCode="#,##0.0" sourceLinked="1"/>
        <c:tickLblPos val="nextTo"/>
        <c:crossAx val="56747520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57533952"/>
        <c:axId val="57535488"/>
        <c:axId val="0"/>
      </c:bar3DChart>
      <c:catAx>
        <c:axId val="57533952"/>
        <c:scaling>
          <c:orientation val="minMax"/>
        </c:scaling>
        <c:delete val="1"/>
        <c:axPos val="b"/>
        <c:tickLblPos val="nextTo"/>
        <c:crossAx val="57535488"/>
        <c:crosses val="autoZero"/>
        <c:auto val="1"/>
        <c:lblAlgn val="ctr"/>
        <c:lblOffset val="100"/>
      </c:catAx>
      <c:valAx>
        <c:axId val="57535488"/>
        <c:scaling>
          <c:orientation val="minMax"/>
        </c:scaling>
        <c:delete val="1"/>
        <c:axPos val="l"/>
        <c:numFmt formatCode="#,##0.0" sourceLinked="1"/>
        <c:tickLblPos val="nextTo"/>
        <c:crossAx val="57533952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Неналоговые доходы</a:t>
                    </a:r>
                    <a:r>
                      <a:rPr lang="ru-RU"/>
                      <a:t>; </a:t>
                    </a:r>
                    <a:endParaRPr lang="ru-RU" smtClean="0"/>
                  </a:p>
                  <a:p>
                    <a:pPr>
                      <a:defRPr sz="12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mtClean="0"/>
                      <a:t>15 </a:t>
                    </a:r>
                    <a:r>
                      <a:rPr lang="ru-RU" dirty="0"/>
                      <a:t>856,7</a:t>
                    </a:r>
                  </a:p>
                </c:rich>
              </c:tx>
              <c:spPr/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 ; 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738264,5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170956.79999999999</c:v>
                </c:pt>
                <c:pt idx="1">
                  <c:v>15856.7</c:v>
                </c:pt>
                <c:pt idx="2">
                  <c:v>738264.5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3.333333333333334E-2"/>
          <c:y val="6.0185185185185161E-2"/>
          <c:w val="0.93888888888888911"/>
          <c:h val="0.83309419655876382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5.5555555555555558E-3"/>
                  <c:y val="0.30555555555555558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0555555555555561E-2"/>
                  <c:y val="0.29166666666666685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Лист1!$C$13:$D$13</c:f>
              <c:numCache>
                <c:formatCode>#,##0.0</c:formatCode>
                <c:ptCount val="2"/>
                <c:pt idx="0">
                  <c:v>940942.2</c:v>
                </c:pt>
                <c:pt idx="1">
                  <c:v>925078</c:v>
                </c:pt>
              </c:numCache>
            </c:numRef>
          </c:val>
        </c:ser>
        <c:shape val="cylinder"/>
        <c:axId val="57020416"/>
        <c:axId val="57021952"/>
        <c:axId val="0"/>
      </c:bar3DChart>
      <c:catAx>
        <c:axId val="57020416"/>
        <c:scaling>
          <c:orientation val="minMax"/>
        </c:scaling>
        <c:delete val="1"/>
        <c:axPos val="b"/>
        <c:tickLblPos val="nextTo"/>
        <c:crossAx val="57021952"/>
        <c:crosses val="autoZero"/>
        <c:auto val="1"/>
        <c:lblAlgn val="ctr"/>
        <c:lblOffset val="100"/>
      </c:catAx>
      <c:valAx>
        <c:axId val="57021952"/>
        <c:scaling>
          <c:orientation val="minMax"/>
          <c:min val="0"/>
        </c:scaling>
        <c:delete val="1"/>
        <c:axPos val="l"/>
        <c:numFmt formatCode="#,##0.0" sourceLinked="1"/>
        <c:tickLblPos val="nextTo"/>
        <c:crossAx val="57020416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95801344"/>
        <c:axId val="59438208"/>
        <c:axId val="0"/>
      </c:bar3DChart>
      <c:catAx>
        <c:axId val="95801344"/>
        <c:scaling>
          <c:orientation val="minMax"/>
        </c:scaling>
        <c:delete val="1"/>
        <c:axPos val="b"/>
        <c:tickLblPos val="nextTo"/>
        <c:crossAx val="59438208"/>
        <c:crosses val="autoZero"/>
        <c:auto val="1"/>
        <c:lblAlgn val="ctr"/>
        <c:lblOffset val="100"/>
      </c:catAx>
      <c:valAx>
        <c:axId val="59438208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95801344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3.1675902145905498E-3"/>
                  <c:y val="0.30587122901539615"/>
                </c:manualLayout>
              </c:layout>
              <c:showVal val="1"/>
            </c:dLbl>
            <c:dLbl>
              <c:idx val="1"/>
              <c:layout>
                <c:manualLayout>
                  <c:x val="1.9005541287543126E-2"/>
                  <c:y val="0.23789984478975262"/>
                </c:manualLayout>
              </c:layout>
              <c:showVal val="1"/>
            </c:dLbl>
            <c:spPr>
              <a:solidFill>
                <a:srgbClr val="F14124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#,##0.00</c:formatCode>
                <c:ptCount val="2"/>
                <c:pt idx="0">
                  <c:v>1099109.7000000002</c:v>
                </c:pt>
                <c:pt idx="1">
                  <c:v>931793.59999999986</c:v>
                </c:pt>
              </c:numCache>
            </c:numRef>
          </c:val>
        </c:ser>
        <c:shape val="cylinder"/>
        <c:axId val="93931392"/>
        <c:axId val="93932928"/>
        <c:axId val="0"/>
      </c:bar3DChart>
      <c:catAx>
        <c:axId val="93931392"/>
        <c:scaling>
          <c:orientation val="minMax"/>
        </c:scaling>
        <c:delete val="1"/>
        <c:axPos val="b"/>
        <c:tickLblPos val="nextTo"/>
        <c:crossAx val="93932928"/>
        <c:crosses val="autoZero"/>
        <c:auto val="1"/>
        <c:lblAlgn val="ctr"/>
        <c:lblOffset val="100"/>
      </c:catAx>
      <c:valAx>
        <c:axId val="93932928"/>
        <c:scaling>
          <c:orientation val="minMax"/>
        </c:scaling>
        <c:delete val="1"/>
        <c:axPos val="l"/>
        <c:numFmt formatCode="#,##0.00" sourceLinked="1"/>
        <c:tickLblPos val="nextTo"/>
        <c:crossAx val="93931392"/>
        <c:crosses val="autoZero"/>
        <c:crossBetween val="between"/>
      </c:valAx>
    </c:plotArea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8651620009700831"/>
          <c:y val="0.25861965973805112"/>
          <c:w val="0.7333333333333335"/>
          <c:h val="0.69907407407407451"/>
        </c:manualLayout>
      </c:layout>
      <c:pie3DChart>
        <c:varyColors val="1"/>
        <c:ser>
          <c:idx val="0"/>
          <c:order val="0"/>
          <c:explosion val="31"/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4E67C8">
                  <a:lumMod val="60000"/>
                  <a:lumOff val="40000"/>
                </a:srgbClr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7.2921944987142384E-2"/>
                  <c:y val="-0.16989317689762851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1"/>
              <c:spPr/>
              <c:txPr>
                <a:bodyPr/>
                <a:lstStyle/>
                <a:p>
                  <a:pPr>
                    <a:defRPr sz="1100" b="1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13443357242149251"/>
                  <c:y val="8.2619488249458709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3"/>
              <c:layout>
                <c:manualLayout>
                  <c:x val="5.797041069510795E-2"/>
                  <c:y val="0.27300383705725589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4"/>
              <c:layout>
                <c:manualLayout>
                  <c:x val="6.5457327234643245E-2"/>
                  <c:y val="9.4257561575122759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6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</a:t>
                    </a:r>
                    <a:r>
                      <a:rPr lang="ru-RU"/>
                      <a:t>; </a:t>
                    </a:r>
                    <a:endParaRPr lang="ru-RU" smtClean="0"/>
                  </a:p>
                  <a:p>
                    <a:r>
                      <a:rPr lang="ru-RU" smtClean="0"/>
                      <a:t>370 </a:t>
                    </a:r>
                    <a:r>
                      <a:rPr lang="ru-RU"/>
                      <a:t>255,30</a:t>
                    </a: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25037749870610576"/>
                  <c:y val="0.46643268000943194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8"/>
              <c:layout>
                <c:manualLayout>
                  <c:x val="-0.29565662532528025"/>
                  <c:y val="7.5552729169495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rgbClr val="00B050"/>
                        </a:solidFill>
                      </a:rPr>
                      <a:t>  Социальная </a:t>
                    </a:r>
                    <a:r>
                      <a:rPr lang="ru-RU" dirty="0">
                        <a:solidFill>
                          <a:srgbClr val="00B050"/>
                        </a:solidFill>
                      </a:rPr>
                      <a:t>политика; </a:t>
                    </a:r>
                    <a:r>
                      <a:rPr lang="ru-RU" dirty="0" smtClean="0">
                        <a:solidFill>
                          <a:srgbClr val="00B050"/>
                        </a:solidFill>
                      </a:rPr>
                      <a:t>33 402,2</a:t>
                    </a:r>
                    <a:endParaRPr lang="ru-RU" dirty="0">
                      <a:solidFill>
                        <a:srgbClr val="00B050"/>
                      </a:solidFill>
                    </a:endParaRPr>
                  </a:p>
                </c:rich>
              </c:tx>
              <c:spPr/>
              <c:showVal val="1"/>
              <c:showCatName val="1"/>
            </c:dLbl>
            <c:dLbl>
              <c:idx val="9"/>
              <c:layout>
                <c:manualLayout>
                  <c:x val="-0.40647572582269553"/>
                  <c:y val="-0.15155447263685146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>
                        <a:solidFill>
                          <a:srgbClr val="7030A0"/>
                        </a:solidFill>
                      </a:rPr>
                      <a:t>Физкультура и спорт; </a:t>
                    </a: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    11 </a:t>
                    </a: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472,7</a:t>
                    </a:r>
                    <a:endParaRPr lang="ru-RU" dirty="0">
                      <a:solidFill>
                        <a:srgbClr val="7030A0"/>
                      </a:solidFill>
                    </a:endParaRPr>
                  </a:p>
                </c:rich>
              </c:tx>
              <c:spPr/>
              <c:showVal val="1"/>
              <c:showCatName val="1"/>
            </c:dLbl>
            <c:dLbl>
              <c:idx val="10"/>
              <c:spPr/>
              <c:txPr>
                <a:bodyPr/>
                <a:lstStyle/>
                <a:p>
                  <a:pPr>
                    <a:defRPr sz="1100" b="1">
                      <a:solidFill>
                        <a:srgbClr val="00B0F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#,##0.00</c:formatCode>
                <c:ptCount val="12"/>
                <c:pt idx="0">
                  <c:v>52938.400000000001</c:v>
                </c:pt>
                <c:pt idx="1">
                  <c:v>806.4</c:v>
                </c:pt>
                <c:pt idx="2">
                  <c:v>8604.5</c:v>
                </c:pt>
                <c:pt idx="3">
                  <c:v>157706.4</c:v>
                </c:pt>
                <c:pt idx="4">
                  <c:v>246888.4</c:v>
                </c:pt>
                <c:pt idx="5">
                  <c:v>973.8</c:v>
                </c:pt>
                <c:pt idx="6">
                  <c:v>370255.3</c:v>
                </c:pt>
                <c:pt idx="7">
                  <c:v>46540.6</c:v>
                </c:pt>
                <c:pt idx="8">
                  <c:v>33402.199999999997</c:v>
                </c:pt>
                <c:pt idx="9">
                  <c:v>11472.7</c:v>
                </c:pt>
                <c:pt idx="10">
                  <c:v>2200</c:v>
                </c:pt>
                <c:pt idx="11">
                  <c:v>4.9000000000000004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90641115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84206885"/>
              </p:ext>
            </p:extLst>
          </p:nvPr>
        </p:nvGraphicFramePr>
        <p:xfrm>
          <a:off x="456368" y="1124744"/>
          <a:ext cx="4116425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04432216"/>
              </p:ext>
            </p:extLst>
          </p:nvPr>
        </p:nvGraphicFramePr>
        <p:xfrm>
          <a:off x="2483768" y="3068961"/>
          <a:ext cx="6660232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01013168"/>
              </p:ext>
            </p:extLst>
          </p:nvPr>
        </p:nvGraphicFramePr>
        <p:xfrm>
          <a:off x="217951" y="11595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6679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50381935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75856" y="2862808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152314"/>
              </p:ext>
            </p:extLst>
          </p:nvPr>
        </p:nvGraphicFramePr>
        <p:xfrm>
          <a:off x="2339752" y="620688"/>
          <a:ext cx="4150955" cy="239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70408853"/>
              </p:ext>
            </p:extLst>
          </p:nvPr>
        </p:nvGraphicFramePr>
        <p:xfrm>
          <a:off x="179512" y="3170585"/>
          <a:ext cx="8856984" cy="349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</TotalTime>
  <Words>96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Kseniya</cp:lastModifiedBy>
  <cp:revision>12</cp:revision>
  <dcterms:created xsi:type="dcterms:W3CDTF">2020-08-25T10:56:50Z</dcterms:created>
  <dcterms:modified xsi:type="dcterms:W3CDTF">2021-08-30T09:27:39Z</dcterms:modified>
</cp:coreProperties>
</file>