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"/>
  </p:notesMasterIdLst>
  <p:sldIdLst>
    <p:sldId id="256" r:id="rId2"/>
    <p:sldId id="267" r:id="rId3"/>
    <p:sldId id="268" r:id="rId4"/>
    <p:sldId id="269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81946" autoAdjust="0"/>
  </p:normalViewPr>
  <p:slideViewPr>
    <p:cSldViewPr>
      <p:cViewPr varScale="1">
        <p:scale>
          <a:sx n="75" d="100"/>
          <a:sy n="75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97"/>
          <c:y val="2.4935689009023222E-3"/>
          <c:w val="0.66914628857083014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87520"/>
        <c:axId val="21389312"/>
        <c:axId val="0"/>
      </c:bar3DChart>
      <c:catAx>
        <c:axId val="21387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1389312"/>
        <c:crosses val="autoZero"/>
        <c:auto val="1"/>
        <c:lblAlgn val="ctr"/>
        <c:lblOffset val="100"/>
        <c:noMultiLvlLbl val="0"/>
      </c:catAx>
      <c:valAx>
        <c:axId val="21389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875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620608"/>
        <c:axId val="87515904"/>
        <c:axId val="0"/>
      </c:bar3DChart>
      <c:catAx>
        <c:axId val="87620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87515904"/>
        <c:crosses val="autoZero"/>
        <c:auto val="1"/>
        <c:lblAlgn val="ctr"/>
        <c:lblOffset val="100"/>
        <c:noMultiLvlLbl val="0"/>
      </c:catAx>
      <c:valAx>
        <c:axId val="8751590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76206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035937174519854"/>
          <c:y val="1.8893006021306159E-2"/>
          <c:w val="0.39116579177603028"/>
          <c:h val="0.914440434529021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499904"/>
        <c:axId val="89513984"/>
        <c:axId val="0"/>
      </c:bar3DChart>
      <c:catAx>
        <c:axId val="89499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89513984"/>
        <c:crosses val="autoZero"/>
        <c:auto val="1"/>
        <c:lblAlgn val="ctr"/>
        <c:lblOffset val="100"/>
        <c:noMultiLvlLbl val="0"/>
      </c:catAx>
      <c:valAx>
        <c:axId val="8951398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94999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17"/>
          <c:h val="0.9144404345290196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1 чел  01.02.19'!$B$3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8017E-3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8017E-3"/>
                  <c:y val="-6.4814814814815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01.02.19'!$A$4:$A$7</c:f>
              <c:strCache>
                <c:ptCount val="4"/>
                <c:pt idx="0">
                  <c:v>городской округ Нижняя Салда</c:v>
                </c:pt>
                <c:pt idx="1">
                  <c:v>Верхнесалдинский городской округ</c:v>
                </c:pt>
                <c:pt idx="2">
                  <c:v>городской округ Верхний Тагил</c:v>
                </c:pt>
                <c:pt idx="3">
                  <c:v>МО  город Алапаевск</c:v>
                </c:pt>
              </c:strCache>
            </c:strRef>
          </c:cat>
          <c:val>
            <c:numRef>
              <c:f>'доходы на 1 чел  01.02.19'!$B$4:$B$7</c:f>
              <c:numCache>
                <c:formatCode>0.0</c:formatCode>
                <c:ptCount val="4"/>
                <c:pt idx="0">
                  <c:v>36.800090584838365</c:v>
                </c:pt>
                <c:pt idx="1">
                  <c:v>33.246154528126247</c:v>
                </c:pt>
                <c:pt idx="2">
                  <c:v>44.682039415941915</c:v>
                </c:pt>
                <c:pt idx="3">
                  <c:v>33.97957537057102</c:v>
                </c:pt>
              </c:numCache>
            </c:numRef>
          </c:val>
        </c:ser>
        <c:ser>
          <c:idx val="1"/>
          <c:order val="1"/>
          <c:tx>
            <c:strRef>
              <c:f>'доходы на 1 чел  01.02.19'!$C$3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031004590561641E-2"/>
                  <c:y val="-7.5080451900034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184594953519258E-2"/>
                  <c:y val="-6.582135113545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655174577281426E-2"/>
                  <c:y val="-7.8703640305831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364285639593854E-2"/>
                  <c:y val="-5.1932272052949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01.02.19'!$A$4:$A$7</c:f>
              <c:strCache>
                <c:ptCount val="4"/>
                <c:pt idx="0">
                  <c:v>городской округ Нижняя Салда</c:v>
                </c:pt>
                <c:pt idx="1">
                  <c:v>Верхнесалдинский городской округ</c:v>
                </c:pt>
                <c:pt idx="2">
                  <c:v>городской округ Верхний Тагил</c:v>
                </c:pt>
                <c:pt idx="3">
                  <c:v>МО  город Алапаевск</c:v>
                </c:pt>
              </c:strCache>
            </c:strRef>
          </c:cat>
          <c:val>
            <c:numRef>
              <c:f>'доходы на 1 чел  01.02.19'!$C$4:$C$7</c:f>
              <c:numCache>
                <c:formatCode>0.0</c:formatCode>
                <c:ptCount val="4"/>
                <c:pt idx="0">
                  <c:v>-1.0190794315801393</c:v>
                </c:pt>
                <c:pt idx="1">
                  <c:v>1.5736513143313089</c:v>
                </c:pt>
                <c:pt idx="2">
                  <c:v>2.1543126146971994</c:v>
                </c:pt>
                <c:pt idx="3">
                  <c:v>2.1899997694737086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550784"/>
        <c:axId val="66564864"/>
        <c:axId val="0"/>
      </c:bar3DChart>
      <c:catAx>
        <c:axId val="66550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66564864"/>
        <c:crosses val="autoZero"/>
        <c:auto val="1"/>
        <c:lblAlgn val="ctr"/>
        <c:lblOffset val="100"/>
        <c:noMultiLvlLbl val="0"/>
      </c:catAx>
      <c:valAx>
        <c:axId val="6656486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665507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9155948879884189"/>
          <c:y val="3.3172511261026056E-3"/>
          <c:w val="0.46346628893086356"/>
          <c:h val="0.8818471391538607"/>
        </c:manualLayout>
      </c:layout>
      <c:bar3DChart>
        <c:barDir val="bar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830912"/>
        <c:axId val="89832448"/>
        <c:axId val="0"/>
      </c:bar3DChart>
      <c:catAx>
        <c:axId val="8983091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89832448"/>
        <c:crosses val="autoZero"/>
        <c:auto val="1"/>
        <c:lblAlgn val="ctr"/>
        <c:lblOffset val="100"/>
        <c:noMultiLvlLbl val="1"/>
      </c:catAx>
      <c:valAx>
        <c:axId val="89832448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898309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5"/>
          <c:y val="3.3172511261026056E-3"/>
          <c:w val="0.46346628893086322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843968"/>
        <c:axId val="89845760"/>
        <c:axId val="0"/>
      </c:bar3DChart>
      <c:catAx>
        <c:axId val="89843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845760"/>
        <c:crosses val="autoZero"/>
        <c:auto val="1"/>
        <c:lblAlgn val="ctr"/>
        <c:lblOffset val="100"/>
        <c:noMultiLvlLbl val="0"/>
      </c:catAx>
      <c:valAx>
        <c:axId val="89845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8439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73"/>
          <c:y val="3.3172511261026056E-3"/>
          <c:w val="0.46346628893086345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742336"/>
        <c:axId val="89744128"/>
        <c:axId val="0"/>
      </c:bar3DChart>
      <c:catAx>
        <c:axId val="89742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89744128"/>
        <c:crosses val="autoZero"/>
        <c:auto val="1"/>
        <c:lblAlgn val="ctr"/>
        <c:lblOffset val="100"/>
        <c:noMultiLvlLbl val="0"/>
      </c:catAx>
      <c:valAx>
        <c:axId val="89744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7423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192256"/>
        <c:axId val="100193792"/>
        <c:axId val="0"/>
      </c:bar3DChart>
      <c:catAx>
        <c:axId val="100192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0193792"/>
        <c:crosses val="autoZero"/>
        <c:auto val="1"/>
        <c:lblAlgn val="ctr"/>
        <c:lblOffset val="100"/>
        <c:noMultiLvlLbl val="0"/>
      </c:catAx>
      <c:valAx>
        <c:axId val="100193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1922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057268443854158"/>
          <c:y val="0.11815284362664216"/>
          <c:w val="0.46346628893086389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506624"/>
        <c:axId val="100508416"/>
        <c:axId val="0"/>
      </c:bar3DChart>
      <c:catAx>
        <c:axId val="100506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0508416"/>
        <c:crosses val="autoZero"/>
        <c:auto val="1"/>
        <c:lblAlgn val="ctr"/>
        <c:lblOffset val="100"/>
        <c:noMultiLvlLbl val="0"/>
      </c:catAx>
      <c:valAx>
        <c:axId val="100508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506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01"/>
          <c:y val="3.3172511261026056E-3"/>
          <c:w val="0.46346628893086189"/>
          <c:h val="0.88184713915386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'расходы 01.02.20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01.02.20 '!$A$3:$A$6</c:f>
              <c:strCache>
                <c:ptCount val="4"/>
                <c:pt idx="0">
                  <c:v>городской округ Нижняя Салда</c:v>
                </c:pt>
                <c:pt idx="1">
                  <c:v>Верхнесалдинский городской округ</c:v>
                </c:pt>
                <c:pt idx="2">
                  <c:v>городской округ Верхний Тагил</c:v>
                </c:pt>
                <c:pt idx="3">
                  <c:v>МО город Алапаевск</c:v>
                </c:pt>
              </c:strCache>
            </c:strRef>
          </c:cat>
          <c:val>
            <c:numRef>
              <c:f>'расходы 01.02.20 '!$B$3:$B$6</c:f>
              <c:numCache>
                <c:formatCode>General</c:formatCode>
                <c:ptCount val="4"/>
                <c:pt idx="0">
                  <c:v>930</c:v>
                </c:pt>
                <c:pt idx="1">
                  <c:v>1526</c:v>
                </c:pt>
                <c:pt idx="2">
                  <c:v>557</c:v>
                </c:pt>
                <c:pt idx="3">
                  <c:v>1498</c:v>
                </c:pt>
              </c:numCache>
            </c:numRef>
          </c:val>
        </c:ser>
        <c:ser>
          <c:idx val="1"/>
          <c:order val="1"/>
          <c:tx>
            <c:strRef>
              <c:f>'расходы 01.02.20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8.3333333333333367E-3"/>
                  <c:y val="-3.0389363722697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01.02.20 '!$A$3:$A$6</c:f>
              <c:strCache>
                <c:ptCount val="4"/>
                <c:pt idx="0">
                  <c:v>городской округ Нижняя Салда</c:v>
                </c:pt>
                <c:pt idx="1">
                  <c:v>Верхнесалдинский городской округ</c:v>
                </c:pt>
                <c:pt idx="2">
                  <c:v>городской округ Верхний Тагил</c:v>
                </c:pt>
                <c:pt idx="3">
                  <c:v>МО город Алапаевск</c:v>
                </c:pt>
              </c:strCache>
            </c:strRef>
          </c:cat>
          <c:val>
            <c:numRef>
              <c:f>'расходы 01.02.20 '!$C$3:$C$6</c:f>
              <c:numCache>
                <c:formatCode>General</c:formatCode>
                <c:ptCount val="4"/>
                <c:pt idx="0">
                  <c:v>32</c:v>
                </c:pt>
                <c:pt idx="1">
                  <c:v>59</c:v>
                </c:pt>
                <c:pt idx="2">
                  <c:v>23</c:v>
                </c:pt>
                <c:pt idx="3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8302336"/>
        <c:axId val="108303872"/>
        <c:axId val="0"/>
      </c:bar3DChart>
      <c:catAx>
        <c:axId val="108302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8303872"/>
        <c:crosses val="autoZero"/>
        <c:auto val="1"/>
        <c:lblAlgn val="ctr"/>
        <c:lblOffset val="100"/>
        <c:noMultiLvlLbl val="0"/>
      </c:catAx>
      <c:valAx>
        <c:axId val="108303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3023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87"/>
          <c:y val="4.5753104391362872E-3"/>
          <c:w val="0.48742470750478489"/>
          <c:h val="0.96001915637322832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410496"/>
        <c:axId val="100412032"/>
        <c:axId val="0"/>
      </c:bar3DChart>
      <c:catAx>
        <c:axId val="10041049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00412032"/>
        <c:crosses val="autoZero"/>
        <c:auto val="1"/>
        <c:lblAlgn val="ctr"/>
        <c:lblOffset val="100"/>
        <c:noMultiLvlLbl val="1"/>
      </c:catAx>
      <c:valAx>
        <c:axId val="100412032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100410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14"/>
          <c:y val="2.4935689009023231E-3"/>
          <c:w val="0.66914628857083036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96480"/>
        <c:axId val="19665664"/>
        <c:axId val="0"/>
      </c:bar3DChart>
      <c:catAx>
        <c:axId val="21396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9665664"/>
        <c:crosses val="autoZero"/>
        <c:auto val="1"/>
        <c:lblAlgn val="ctr"/>
        <c:lblOffset val="100"/>
        <c:noMultiLvlLbl val="0"/>
      </c:catAx>
      <c:valAx>
        <c:axId val="1966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964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53"/>
          <c:y val="4.5753104391362872E-3"/>
          <c:w val="0.4874247075047845"/>
          <c:h val="0.96001915637322799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423552"/>
        <c:axId val="100425088"/>
        <c:axId val="0"/>
      </c:bar3DChart>
      <c:catAx>
        <c:axId val="100423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0425088"/>
        <c:crosses val="autoZero"/>
        <c:auto val="1"/>
        <c:lblAlgn val="ctr"/>
        <c:lblOffset val="100"/>
        <c:noMultiLvlLbl val="0"/>
      </c:catAx>
      <c:valAx>
        <c:axId val="10042508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04235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76"/>
          <c:y val="4.5753104391362872E-3"/>
          <c:w val="0.48742470750478473"/>
          <c:h val="0.9600191563732282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239424"/>
        <c:axId val="101241216"/>
        <c:axId val="0"/>
      </c:bar3DChart>
      <c:catAx>
        <c:axId val="101239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1241216"/>
        <c:crosses val="autoZero"/>
        <c:auto val="1"/>
        <c:lblAlgn val="ctr"/>
        <c:lblOffset val="100"/>
        <c:noMultiLvlLbl val="0"/>
      </c:catAx>
      <c:valAx>
        <c:axId val="10124121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12394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232027927202168"/>
          <c:y val="1.8761622408534964E-3"/>
          <c:w val="0.53582963020711516"/>
          <c:h val="0.9954248687664042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248384"/>
        <c:axId val="101467264"/>
        <c:axId val="0"/>
      </c:bar3DChart>
      <c:catAx>
        <c:axId val="101248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1467264"/>
        <c:crosses val="autoZero"/>
        <c:auto val="1"/>
        <c:lblAlgn val="ctr"/>
        <c:lblOffset val="100"/>
        <c:noMultiLvlLbl val="0"/>
      </c:catAx>
      <c:valAx>
        <c:axId val="10146726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12483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325952349878918"/>
          <c:y val="4.5750619200768915E-3"/>
          <c:w val="0.5358296302071156"/>
          <c:h val="0.9954248687664040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885440"/>
        <c:axId val="101902592"/>
        <c:axId val="0"/>
      </c:bar3DChart>
      <c:catAx>
        <c:axId val="101885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902592"/>
        <c:crosses val="autoZero"/>
        <c:auto val="1"/>
        <c:lblAlgn val="ctr"/>
        <c:lblOffset val="100"/>
        <c:noMultiLvlLbl val="0"/>
      </c:catAx>
      <c:valAx>
        <c:axId val="10190259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18854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28"/>
          <c:y val="7.3764476122949191E-3"/>
          <c:w val="0.48742470750478301"/>
          <c:h val="0.9600191563732266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'расходы на 1 чел 01.02.20'!$B$2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770690964312832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4169986719787E-2"/>
                  <c:y val="-5.4669703872437359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681274900398405E-3"/>
                  <c:y val="-6.074411541381923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24169986719787E-2"/>
                  <c:y val="-5.770690964312832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624169986719837E-2"/>
                  <c:y val="-5.163249810174640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'расходы на 1 чел 01.02.20'!$A$3:$A$7</c:f>
              <c:strCache>
                <c:ptCount val="5"/>
                <c:pt idx="0">
                  <c:v>городской округ Нижняя Салда</c:v>
                </c:pt>
                <c:pt idx="1">
                  <c:v>Верхнесалдинский городской округ</c:v>
                </c:pt>
                <c:pt idx="2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'расходы на 1 чел 01.02.20'!$B$3:$B$7</c:f>
              <c:numCache>
                <c:formatCode>0.0</c:formatCode>
                <c:ptCount val="5"/>
                <c:pt idx="0">
                  <c:v>52.652437298307198</c:v>
                </c:pt>
                <c:pt idx="1">
                  <c:v>33.822421206613768</c:v>
                </c:pt>
                <c:pt idx="2">
                  <c:v>44.442671347642225</c:v>
                </c:pt>
                <c:pt idx="4">
                  <c:v>34.532838470227532</c:v>
                </c:pt>
              </c:numCache>
            </c:numRef>
          </c:val>
        </c:ser>
        <c:ser>
          <c:idx val="1"/>
          <c:order val="1"/>
          <c:tx>
            <c:strRef>
              <c:f>'расходы на 1 чел 01.02.20'!$C$2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745019920318724E-2"/>
                  <c:y val="-1.2148823082763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681274900398405E-3"/>
                  <c:y val="-6.0744115413819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713147410358571E-2"/>
                  <c:y val="-6.0744115413819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02523240371846E-2"/>
                  <c:y val="3.0372057706909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33731739707835E-2"/>
                  <c:y val="-2.39150060684327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на 1 чел 01.02.20'!$A$3:$A$7</c:f>
              <c:strCache>
                <c:ptCount val="5"/>
                <c:pt idx="0">
                  <c:v>городской округ Нижняя Салда</c:v>
                </c:pt>
                <c:pt idx="1">
                  <c:v>Верхнесалдинский городской округ</c:v>
                </c:pt>
                <c:pt idx="2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'расходы на 1 чел 01.02.20'!$C$3:$C$7</c:f>
              <c:numCache>
                <c:formatCode>0.0</c:formatCode>
                <c:ptCount val="5"/>
                <c:pt idx="0">
                  <c:v>1.8116967672535809</c:v>
                </c:pt>
                <c:pt idx="1">
                  <c:v>1.307682078106299</c:v>
                </c:pt>
                <c:pt idx="2">
                  <c:v>1.8351551902976142</c:v>
                </c:pt>
                <c:pt idx="4">
                  <c:v>2.259157656930773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573504"/>
        <c:axId val="115575040"/>
        <c:axId val="0"/>
      </c:bar3DChart>
      <c:catAx>
        <c:axId val="115573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5575040"/>
        <c:crosses val="autoZero"/>
        <c:auto val="1"/>
        <c:lblAlgn val="ctr"/>
        <c:lblOffset val="100"/>
        <c:noMultiLvlLbl val="0"/>
      </c:catAx>
      <c:valAx>
        <c:axId val="11557504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55735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913600"/>
        <c:axId val="21915136"/>
        <c:axId val="0"/>
      </c:bar3DChart>
      <c:catAx>
        <c:axId val="21913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21915136"/>
        <c:crosses val="autoZero"/>
        <c:auto val="1"/>
        <c:lblAlgn val="ctr"/>
        <c:lblOffset val="100"/>
        <c:noMultiLvlLbl val="0"/>
      </c:catAx>
      <c:valAx>
        <c:axId val="2191513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1913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36"/>
          <c:y val="2.4935689009023239E-3"/>
          <c:w val="0.66914628857083081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369664"/>
        <c:axId val="28371200"/>
        <c:axId val="0"/>
      </c:bar3DChart>
      <c:catAx>
        <c:axId val="28369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8371200"/>
        <c:crosses val="autoZero"/>
        <c:auto val="1"/>
        <c:lblAlgn val="ctr"/>
        <c:lblOffset val="100"/>
        <c:noMultiLvlLbl val="0"/>
      </c:catAx>
      <c:valAx>
        <c:axId val="28371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3696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262193441719482"/>
          <c:y val="2.4935978574377547E-3"/>
          <c:w val="0.60329943132108488"/>
          <c:h val="0.9925196731359652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01.02.20'!$B$3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14310051107326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249802994483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143100511073263E-3"/>
                  <c:y val="-7.880220646178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498029944838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2873367404892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01.02.20'!$A$4:$A$7</c:f>
              <c:strCache>
                <c:ptCount val="4"/>
                <c:pt idx="0">
                  <c:v>городской округ Нижняя Салда</c:v>
                </c:pt>
                <c:pt idx="1">
                  <c:v>Верхнесалдинский городской округ</c:v>
                </c:pt>
                <c:pt idx="2">
                  <c:v>городской округ Верхний Тагил</c:v>
                </c:pt>
                <c:pt idx="3">
                  <c:v>МО город Алапаевск</c:v>
                </c:pt>
              </c:strCache>
            </c:strRef>
          </c:cat>
          <c:val>
            <c:numRef>
              <c:f>'доходы на 01.02.20'!$B$4:$B$7</c:f>
              <c:numCache>
                <c:formatCode>General</c:formatCode>
                <c:ptCount val="4"/>
                <c:pt idx="0">
                  <c:v>650</c:v>
                </c:pt>
                <c:pt idx="1">
                  <c:v>1500</c:v>
                </c:pt>
                <c:pt idx="2">
                  <c:v>560</c:v>
                </c:pt>
                <c:pt idx="3">
                  <c:v>1474</c:v>
                </c:pt>
              </c:numCache>
            </c:numRef>
          </c:val>
        </c:ser>
        <c:ser>
          <c:idx val="1"/>
          <c:order val="1"/>
          <c:tx>
            <c:strRef>
              <c:f>'доходы на 01.02.20'!$C$3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61805434456992E-2"/>
                  <c:y val="-7.1020767794096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01393267068259E-2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14241192593691E-2"/>
                  <c:y val="-8.8258471237194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428733674048923E-3"/>
                  <c:y val="-7.565011820330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2498029944838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01.02.20'!$A$4:$A$7</c:f>
              <c:strCache>
                <c:ptCount val="4"/>
                <c:pt idx="0">
                  <c:v>городской округ Нижняя Салда</c:v>
                </c:pt>
                <c:pt idx="1">
                  <c:v>Верхнесалдинский городской округ</c:v>
                </c:pt>
                <c:pt idx="2">
                  <c:v>городской округ Верхний Тагил</c:v>
                </c:pt>
                <c:pt idx="3">
                  <c:v>МО город Алапаевск</c:v>
                </c:pt>
              </c:strCache>
            </c:strRef>
          </c:cat>
          <c:val>
            <c:numRef>
              <c:f>'доходы на 01.02.20'!$C$4:$C$7</c:f>
              <c:numCache>
                <c:formatCode>General</c:formatCode>
                <c:ptCount val="4"/>
                <c:pt idx="0">
                  <c:v>-18</c:v>
                </c:pt>
                <c:pt idx="1">
                  <c:v>71</c:v>
                </c:pt>
                <c:pt idx="2">
                  <c:v>27</c:v>
                </c:pt>
                <c:pt idx="3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311872"/>
        <c:axId val="151313408"/>
        <c:axId val="0"/>
      </c:bar3DChart>
      <c:catAx>
        <c:axId val="151311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51313408"/>
        <c:crosses val="autoZero"/>
        <c:auto val="1"/>
        <c:lblAlgn val="ctr"/>
        <c:lblOffset val="100"/>
        <c:noMultiLvlLbl val="0"/>
      </c:catAx>
      <c:valAx>
        <c:axId val="151313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3118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193728"/>
        <c:axId val="69195264"/>
        <c:axId val="0"/>
      </c:bar3DChart>
      <c:catAx>
        <c:axId val="6919372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69195264"/>
        <c:crosses val="autoZero"/>
        <c:auto val="1"/>
        <c:lblAlgn val="ctr"/>
        <c:lblOffset val="100"/>
        <c:noMultiLvlLbl val="1"/>
      </c:catAx>
      <c:valAx>
        <c:axId val="69195264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691937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95"/>
          <c:h val="0.914440434529021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370688"/>
        <c:axId val="76372224"/>
        <c:axId val="0"/>
      </c:bar3DChart>
      <c:catAx>
        <c:axId val="76370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76372224"/>
        <c:crosses val="autoZero"/>
        <c:auto val="1"/>
        <c:lblAlgn val="ctr"/>
        <c:lblOffset val="100"/>
        <c:noMultiLvlLbl val="0"/>
      </c:catAx>
      <c:valAx>
        <c:axId val="7637222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76370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416512"/>
        <c:axId val="76418048"/>
        <c:axId val="0"/>
      </c:bar3DChart>
      <c:catAx>
        <c:axId val="76416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76418048"/>
        <c:crosses val="autoZero"/>
        <c:auto val="1"/>
        <c:lblAlgn val="ctr"/>
        <c:lblOffset val="100"/>
        <c:noMultiLvlLbl val="0"/>
      </c:catAx>
      <c:valAx>
        <c:axId val="7641804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76416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582976"/>
        <c:axId val="87613440"/>
        <c:axId val="0"/>
      </c:bar3DChart>
      <c:catAx>
        <c:axId val="87582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87613440"/>
        <c:crosses val="autoZero"/>
        <c:auto val="1"/>
        <c:lblAlgn val="ctr"/>
        <c:lblOffset val="100"/>
        <c:noMultiLvlLbl val="0"/>
      </c:catAx>
      <c:valAx>
        <c:axId val="87613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582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438DF-0FFC-4406-8CBF-611273DFCC4B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F6B97-3E87-44BE-968D-259069D8A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1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Сопоставление основных параметров бюджета городского округа Нижняя Салда с основными параметрами бюджетов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отдельных муниципальных образований Свердловской области на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01.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02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.20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20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 года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1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доходам  на 01.</a:t>
            </a:r>
            <a:r>
              <a:rPr lang="en-US" sz="2400" b="1" dirty="0" smtClean="0"/>
              <a:t>02.2020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072198" y="1571612"/>
            <a:ext cx="167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689263"/>
              </p:ext>
            </p:extLst>
          </p:nvPr>
        </p:nvGraphicFramePr>
        <p:xfrm>
          <a:off x="1690687" y="1404937"/>
          <a:ext cx="5762625" cy="404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534836"/>
              </p:ext>
            </p:extLst>
          </p:nvPr>
        </p:nvGraphicFramePr>
        <p:xfrm>
          <a:off x="1619250" y="1490662"/>
          <a:ext cx="59055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9797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322054"/>
              </p:ext>
            </p:extLst>
          </p:nvPr>
        </p:nvGraphicFramePr>
        <p:xfrm>
          <a:off x="1475656" y="1940944"/>
          <a:ext cx="7056784" cy="408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656383"/>
              </p:ext>
            </p:extLst>
          </p:nvPr>
        </p:nvGraphicFramePr>
        <p:xfrm>
          <a:off x="1187624" y="1791190"/>
          <a:ext cx="7258000" cy="419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428605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Доходы бюджетов</a:t>
            </a:r>
          </a:p>
          <a:p>
            <a:pPr algn="ctr"/>
            <a:r>
              <a:rPr lang="ru-RU" sz="2400" b="1" dirty="0" smtClean="0"/>
              <a:t> в расчете на одного человека на 01.</a:t>
            </a:r>
            <a:r>
              <a:rPr lang="en-US" sz="2400" b="1" dirty="0" smtClean="0"/>
              <a:t>02.2020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1571612"/>
            <a:ext cx="1596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599119"/>
              </p:ext>
            </p:extLst>
          </p:nvPr>
        </p:nvGraphicFramePr>
        <p:xfrm>
          <a:off x="1990726" y="2060848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099451"/>
              </p:ext>
            </p:extLst>
          </p:nvPr>
        </p:nvGraphicFramePr>
        <p:xfrm>
          <a:off x="1785938" y="2276872"/>
          <a:ext cx="638646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5731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666511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489664"/>
              </p:ext>
            </p:extLst>
          </p:nvPr>
        </p:nvGraphicFramePr>
        <p:xfrm>
          <a:off x="1724025" y="19621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551546"/>
              </p:ext>
            </p:extLst>
          </p:nvPr>
        </p:nvGraphicFramePr>
        <p:xfrm>
          <a:off x="1403648" y="2114550"/>
          <a:ext cx="6840760" cy="347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1590675" y="1509712"/>
          <a:ext cx="5962650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2860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расходам на 01.</a:t>
            </a:r>
            <a:r>
              <a:rPr lang="en-US" sz="2400" b="1" dirty="0" smtClean="0"/>
              <a:t>02.2020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215074" y="1357298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30542"/>
              </p:ext>
            </p:extLst>
          </p:nvPr>
        </p:nvGraphicFramePr>
        <p:xfrm>
          <a:off x="1857356" y="1928802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350060"/>
              </p:ext>
            </p:extLst>
          </p:nvPr>
        </p:nvGraphicFramePr>
        <p:xfrm>
          <a:off x="1835696" y="1916832"/>
          <a:ext cx="5935365" cy="402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1564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846841"/>
              </p:ext>
            </p:extLst>
          </p:nvPr>
        </p:nvGraphicFramePr>
        <p:xfrm>
          <a:off x="1957387" y="17859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203067"/>
              </p:ext>
            </p:extLst>
          </p:nvPr>
        </p:nvGraphicFramePr>
        <p:xfrm>
          <a:off x="1691680" y="1844824"/>
          <a:ext cx="6678613" cy="422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550990"/>
              </p:ext>
            </p:extLst>
          </p:nvPr>
        </p:nvGraphicFramePr>
        <p:xfrm>
          <a:off x="1979712" y="2060848"/>
          <a:ext cx="597666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9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Расходы бюджетов в расчете на одного человека на 01.</a:t>
            </a:r>
            <a:r>
              <a:rPr lang="en-US" sz="2400" b="1" dirty="0" smtClean="0"/>
              <a:t>02.2020</a:t>
            </a:r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142984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871646"/>
              </p:ext>
            </p:extLst>
          </p:nvPr>
        </p:nvGraphicFramePr>
        <p:xfrm>
          <a:off x="1357290" y="1643050"/>
          <a:ext cx="678661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471816"/>
              </p:ext>
            </p:extLst>
          </p:nvPr>
        </p:nvGraphicFramePr>
        <p:xfrm>
          <a:off x="1685925" y="1116727"/>
          <a:ext cx="7062539" cy="468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753616"/>
              </p:ext>
            </p:extLst>
          </p:nvPr>
        </p:nvGraphicFramePr>
        <p:xfrm>
          <a:off x="1685925" y="1076325"/>
          <a:ext cx="577215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872640"/>
              </p:ext>
            </p:extLst>
          </p:nvPr>
        </p:nvGraphicFramePr>
        <p:xfrm>
          <a:off x="1357333" y="1116726"/>
          <a:ext cx="6858005" cy="4832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704196"/>
              </p:ext>
            </p:extLst>
          </p:nvPr>
        </p:nvGraphicFramePr>
        <p:xfrm>
          <a:off x="966788" y="1700808"/>
          <a:ext cx="73533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2181225" y="1562100"/>
          <a:ext cx="478155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1125</TotalTime>
  <Words>77</Words>
  <Application>Microsoft Office PowerPoint</Application>
  <PresentationFormat>Экран (4:3)</PresentationFormat>
  <Paragraphs>34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OEM</cp:lastModifiedBy>
  <cp:revision>116</cp:revision>
  <dcterms:created xsi:type="dcterms:W3CDTF">2017-02-16T11:20:46Z</dcterms:created>
  <dcterms:modified xsi:type="dcterms:W3CDTF">2020-05-15T05:28:27Z</dcterms:modified>
</cp:coreProperties>
</file>