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7" r:id="rId1"/>
    <p:sldMasterId id="2147483689" r:id="rId2"/>
  </p:sldMasterIdLst>
  <p:sldIdLst>
    <p:sldId id="273" r:id="rId3"/>
    <p:sldId id="275" r:id="rId4"/>
    <p:sldId id="257" r:id="rId5"/>
    <p:sldId id="276" r:id="rId6"/>
    <p:sldId id="277" r:id="rId7"/>
    <p:sldId id="278" r:id="rId8"/>
    <p:sldId id="280" r:id="rId9"/>
    <p:sldId id="263" r:id="rId10"/>
    <p:sldId id="281" r:id="rId11"/>
    <p:sldId id="321" r:id="rId12"/>
    <p:sldId id="283" r:id="rId13"/>
    <p:sldId id="294" r:id="rId14"/>
    <p:sldId id="284" r:id="rId15"/>
    <p:sldId id="295" r:id="rId16"/>
    <p:sldId id="285" r:id="rId17"/>
    <p:sldId id="296" r:id="rId18"/>
    <p:sldId id="297" r:id="rId19"/>
    <p:sldId id="286" r:id="rId20"/>
    <p:sldId id="298" r:id="rId21"/>
    <p:sldId id="299" r:id="rId22"/>
    <p:sldId id="287" r:id="rId23"/>
    <p:sldId id="300" r:id="rId24"/>
    <p:sldId id="301" r:id="rId25"/>
    <p:sldId id="302" r:id="rId26"/>
    <p:sldId id="288" r:id="rId27"/>
    <p:sldId id="303" r:id="rId28"/>
    <p:sldId id="304" r:id="rId29"/>
    <p:sldId id="305" r:id="rId30"/>
    <p:sldId id="306" r:id="rId31"/>
    <p:sldId id="307" r:id="rId32"/>
    <p:sldId id="308" r:id="rId33"/>
    <p:sldId id="289" r:id="rId34"/>
    <p:sldId id="309" r:id="rId35"/>
    <p:sldId id="310" r:id="rId36"/>
    <p:sldId id="311" r:id="rId37"/>
    <p:sldId id="312" r:id="rId38"/>
    <p:sldId id="290" r:id="rId39"/>
    <p:sldId id="313" r:id="rId40"/>
    <p:sldId id="314" r:id="rId41"/>
    <p:sldId id="291" r:id="rId42"/>
    <p:sldId id="315" r:id="rId43"/>
    <p:sldId id="316" r:id="rId44"/>
    <p:sldId id="292" r:id="rId45"/>
    <p:sldId id="317" r:id="rId46"/>
    <p:sldId id="293" r:id="rId47"/>
    <p:sldId id="318" r:id="rId48"/>
    <p:sldId id="320" r:id="rId49"/>
    <p:sldId id="319" r:id="rId50"/>
    <p:sldId id="264" r:id="rId51"/>
    <p:sldId id="272" r:id="rId52"/>
    <p:sldId id="265" r:id="rId53"/>
    <p:sldId id="266" r:id="rId54"/>
    <p:sldId id="267" r:id="rId55"/>
    <p:sldId id="269" r:id="rId56"/>
    <p:sldId id="270" r:id="rId57"/>
    <p:sldId id="271" r:id="rId58"/>
    <p:sldId id="268" r:id="rId59"/>
    <p:sldId id="258" r:id="rId60"/>
    <p:sldId id="274" r:id="rId61"/>
    <p:sldId id="324" r:id="rId62"/>
    <p:sldId id="325" r:id="rId63"/>
    <p:sldId id="323" r:id="rId64"/>
    <p:sldId id="322" r:id="rId65"/>
    <p:sldId id="327" r:id="rId66"/>
    <p:sldId id="328" r:id="rId67"/>
    <p:sldId id="329" r:id="rId68"/>
    <p:sldId id="335" r:id="rId69"/>
    <p:sldId id="336" r:id="rId70"/>
    <p:sldId id="337" r:id="rId71"/>
    <p:sldId id="326" r:id="rId72"/>
    <p:sldId id="333" r:id="rId73"/>
    <p:sldId id="331" r:id="rId74"/>
    <p:sldId id="332" r:id="rId75"/>
    <p:sldId id="334" r:id="rId76"/>
    <p:sldId id="330" r:id="rId77"/>
    <p:sldId id="338" r:id="rId78"/>
    <p:sldId id="340" r:id="rId79"/>
    <p:sldId id="339" r:id="rId8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7A3BCBA-134F-4CBD-A8A0-A14FBD827A05}">
          <p14:sldIdLst>
            <p14:sldId id="273"/>
            <p14:sldId id="275"/>
            <p14:sldId id="257"/>
            <p14:sldId id="276"/>
            <p14:sldId id="277"/>
            <p14:sldId id="278"/>
            <p14:sldId id="280"/>
            <p14:sldId id="263"/>
            <p14:sldId id="281"/>
            <p14:sldId id="321"/>
            <p14:sldId id="283"/>
            <p14:sldId id="294"/>
            <p14:sldId id="284"/>
            <p14:sldId id="295"/>
            <p14:sldId id="285"/>
            <p14:sldId id="296"/>
            <p14:sldId id="297"/>
            <p14:sldId id="286"/>
            <p14:sldId id="298"/>
            <p14:sldId id="299"/>
            <p14:sldId id="287"/>
            <p14:sldId id="300"/>
            <p14:sldId id="301"/>
            <p14:sldId id="302"/>
            <p14:sldId id="288"/>
            <p14:sldId id="303"/>
            <p14:sldId id="304"/>
            <p14:sldId id="305"/>
            <p14:sldId id="306"/>
            <p14:sldId id="307"/>
            <p14:sldId id="308"/>
            <p14:sldId id="289"/>
            <p14:sldId id="309"/>
            <p14:sldId id="310"/>
            <p14:sldId id="311"/>
            <p14:sldId id="312"/>
            <p14:sldId id="290"/>
            <p14:sldId id="313"/>
            <p14:sldId id="314"/>
            <p14:sldId id="291"/>
            <p14:sldId id="315"/>
            <p14:sldId id="316"/>
            <p14:sldId id="292"/>
            <p14:sldId id="317"/>
            <p14:sldId id="293"/>
            <p14:sldId id="318"/>
            <p14:sldId id="320"/>
            <p14:sldId id="319"/>
            <p14:sldId id="264"/>
            <p14:sldId id="272"/>
            <p14:sldId id="265"/>
            <p14:sldId id="266"/>
            <p14:sldId id="267"/>
            <p14:sldId id="269"/>
            <p14:sldId id="270"/>
            <p14:sldId id="271"/>
            <p14:sldId id="268"/>
            <p14:sldId id="258"/>
            <p14:sldId id="274"/>
            <p14:sldId id="324"/>
            <p14:sldId id="325"/>
            <p14:sldId id="323"/>
            <p14:sldId id="322"/>
            <p14:sldId id="327"/>
            <p14:sldId id="328"/>
            <p14:sldId id="329"/>
            <p14:sldId id="335"/>
            <p14:sldId id="336"/>
            <p14:sldId id="337"/>
            <p14:sldId id="326"/>
            <p14:sldId id="333"/>
            <p14:sldId id="331"/>
            <p14:sldId id="332"/>
            <p14:sldId id="334"/>
            <p14:sldId id="330"/>
            <p14:sldId id="338"/>
            <p14:sldId id="340"/>
            <p14:sldId id="33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5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-202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352150-D234-43D9-B470-0DE2A311EB5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371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269904-DE11-4A1B-8D30-7D44532641D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511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8ED04F-856A-4FCD-ACE0-74A7583DEE5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4834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05253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9658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71616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8121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00902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6440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64769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459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ADE08-7EE4-454D-A7B2-5CBFDF7A0FF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3417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0649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53829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70995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3D4002-561E-4A7E-A9EC-726D630AD0B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774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38048D-851E-4D51-9FA6-3D577977071B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140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59D5F5-B364-468D-84A4-C700EA6867C4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0460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DE5DB-F108-4B6E-87C5-F6C489BAA1C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4525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6D34F0-B384-41A5-B6F6-B14C6640E089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690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E0C76E-C852-489D-B81A-2F0B33873B1C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8361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50F64-474E-417C-84CA-884BD5B33CA7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9760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64A054A-1979-4853-9B03-772DBBAAE6E8}" type="slidenum">
              <a:rPr lang="ru-RU" alt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0939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10/16/2016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4616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024"/>
            <a:ext cx="12111418" cy="67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3142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70" y="163419"/>
            <a:ext cx="11846859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Всероссийском физкультурно-спортивном комплексе «Готов к труду и обороне» (ГТО)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51328" y="1748118"/>
            <a:ext cx="1146810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определяет цель, задачи, структуру, содержание и организацию работы по внедрению и дальнейшей реализации Всероссийского физкультурно-спортивного комплекса «Готов к труду и обороне» (ГТО) - программной и нормативной основы системы физического воспитания населения (далее - Всероссийский физкультурно-спортивный комплекс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физкультурно-спортивный комплекс устанавливает государственные требования к уровню физической населения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Всероссийский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физкультурно-спортивный комплекс предусматривает подготовку к выполнению и непосредственное выполнение различными возрастными группами (от 6 до 70 лет и старше) населения Российской Федерации (далее - возрастные группы) установленных нормативов испытаний (тестов) Всероссийского физкультурно-спортивного комплекса по 3 уровням сложности, соответствующим золотому, серебряному и бронзовому знакам отличия Всероссийского физкультурно-спортивного комплекса (далее – нормативы, испытаний (тесты).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физкультурно-спортивный комплекс основывается на следующих принципах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а) добровольность и доступность;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оздоровительная и личностно ориентированная направленность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в) обязательность медицинского контроля;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учет региональных особенностей и национальных традиций.</a:t>
            </a:r>
          </a:p>
        </p:txBody>
      </p:sp>
    </p:spTree>
    <p:extLst>
      <p:ext uri="{BB962C8B-B14F-4D97-AF65-F5344CB8AC3E}">
        <p14:creationId xmlns:p14="http://schemas.microsoft.com/office/powerpoint/2010/main" xmlns="" val="4161197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154" y="822325"/>
            <a:ext cx="11712388" cy="1369546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Положению, ВФСК ГТО состоит из 11 ступеней, охватывающих граждан в возрасте от 6 до 70 лет и старше,</a:t>
            </a:r>
            <a:br>
              <a:rPr lang="ru-RU" alt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3 уровней трудности, которые соответствуют золотому, серебряному и бронзовому знакам отличия.</a:t>
            </a:r>
            <a:r>
              <a:rPr lang="ru-RU" altLang="ru-RU" dirty="0">
                <a:solidFill>
                  <a:srgbClr val="0070C0"/>
                </a:solidFill>
              </a:rPr>
              <a:t/>
            </a:r>
            <a:br>
              <a:rPr lang="ru-RU" altLang="ru-RU" dirty="0">
                <a:solidFill>
                  <a:srgbClr val="0070C0"/>
                </a:solidFill>
              </a:rPr>
            </a:br>
            <a:r>
              <a:rPr lang="ru-RU" altLang="ru-RU" sz="2800" dirty="0">
                <a:cs typeface="Times New Roman" panose="02020603050405020304" pitchFamily="18" charset="0"/>
              </a:rPr>
              <a:t/>
            </a:r>
            <a:br>
              <a:rPr lang="ru-RU" altLang="ru-RU" sz="2800" dirty="0">
                <a:cs typeface="Times New Roman" panose="02020603050405020304" pitchFamily="18" charset="0"/>
              </a:rPr>
            </a:br>
            <a:r>
              <a:rPr lang="en-US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СТУПЕНЬ</a:t>
            </a:r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(возрастная группа от 6 до 8 лет)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0648" y="2904565"/>
            <a:ext cx="114568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испытаний (тесты): </a:t>
            </a:r>
            <a:b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испытания (тесты):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челночный бег 3х10 м (с) или бег на 30 м (с), смешанное передвижение (1 км), подтягивание из виса на высокой перекладине (кол-во раз), или подтягивание из виса лежа на низкой перекладине (кол-во раз), или сгибание и разгибание рук в упоре лежа на полу  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(кол-во раз), наклон вперед из положения стоя с прямыми ногами на полу 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(тесты) по выбору: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места толчком двумя ногами (см), метание теннисного мяча в цель, дистанция 6 м (кол-во раз), бег на лыжах на 1 км (мин, с), бег на лыжах на 2 км (мин, с) или смешанное передвижение на 1,5 км по пересеченной местности, плавание без учета времени (м), кол-во видов испытаний (тестов) в возрастной группе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435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78810911"/>
              </p:ext>
            </p:extLst>
          </p:nvPr>
        </p:nvGraphicFramePr>
        <p:xfrm>
          <a:off x="484095" y="0"/>
          <a:ext cx="10892118" cy="6750428"/>
        </p:xfrm>
        <a:graphic>
          <a:graphicData uri="http://schemas.openxmlformats.org/drawingml/2006/table">
            <a:tbl>
              <a:tblPr/>
              <a:tblGrid>
                <a:gridCol w="242046"/>
                <a:gridCol w="124792"/>
                <a:gridCol w="2540204"/>
                <a:gridCol w="1330846"/>
                <a:gridCol w="1330846"/>
                <a:gridCol w="1330846"/>
                <a:gridCol w="1330846"/>
                <a:gridCol w="1330846"/>
                <a:gridCol w="1330846"/>
              </a:tblGrid>
              <a:tr h="226595">
                <a:tc rowSpan="3" grid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испытаний (тесты)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Нормативы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5472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Девочки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101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946">
                <a:tc gridSpan="9"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Обязательные испытания (тесты)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946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Челночный бег 3х10 м (с)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10,4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10,1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10,7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9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бег на 30 м (с)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6,9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94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Смешанное передвижение (1 км)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669">
                <a:tc rowSpan="3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Подтягивание из виса на высокой перекладине (количество раз)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подтягивание из виса лежа на низкой перекладине (количество раз)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сгибание и разгибание рук в упоре лежа на полу (количество раз)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66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Наклон вперед из положения стоя с прямыми ногами на полу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Достать пол ладонями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Достать пол ладонями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946">
                <a:tc gridSpan="9"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Испытания (тесты) по выбору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566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Прыжок в длину с места толчком двумя ногами (см)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669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Метание теннисного мяча в цель, дистанция 6 м (количество раз)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946">
                <a:tc rowSpan="3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лыжах на 1 км (мин, с)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8,45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9,15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9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лыжах на 2 км (мин, с)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6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смешанное передвижение на 1,5 км по пересеченной местности*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94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 без учета времени (м)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0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055">
                <a:tc gridSpan="3"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 в возрастной группе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0954">
                <a:tc gridSpan="3">
                  <a:txBody>
                    <a:bodyPr/>
                    <a:lstStyle/>
                    <a:p>
                      <a:pPr algn="l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(тестов), которые необходимо выполнить для получения знака отличия Всероссийского физкультурно-спортивного комплекса «Готов к труду и обороне» (ГТО) (далее- Комплекс)**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617" marR="4617" marT="4617" marB="461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081313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618" y="661719"/>
            <a:ext cx="12017190" cy="3684493"/>
          </a:xfrm>
        </p:spPr>
        <p:txBody>
          <a:bodyPr>
            <a:normAutofit/>
          </a:bodyPr>
          <a:lstStyle/>
          <a:p>
            <a:pPr indent="190500" algn="ctr">
              <a:tabLst>
                <a:tab pos="5746750" algn="l"/>
              </a:tabLst>
            </a:pPr>
            <a:r>
              <a:rPr lang="ru-RU" altLang="ru-RU" sz="18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8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Виды испытаний (тесты):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испытания (тесты):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на 60 м  (с), бег на 1 км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(мин, с), подтягивание из виса на высокой перекладине  (кол-во раз) или подтягивание из виса лежа на низкой перекладине (кол-во раз), или сгибание и разгибание рук в упоре лежа на полу  (кол-во раз), наклон вперед из положения стоя с прямыми ногами на полу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(тесты) по выбору: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разбега (см) или прыжок в длину с места толчком двумя ногами (см), метание мяча весом 150 г (м), бег на лыжах на 1 км (мин, с) или на 2 км, или кросс на 2 км по пересеченной местности, плавание без учета времени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3" name="Picture 2" descr="http://izvmor.ru/data/photo/061813_0314240905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169" y="4034119"/>
            <a:ext cx="3392956" cy="2472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http://xn--96-4lcx.xn--p1ai/uploads/posts/2012-02/1328618148_suhoy-log-gto-plavan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51980" y="4034120"/>
            <a:ext cx="3319685" cy="24815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6" descr="http://uobgd.ru/images/O6fcfe424e4438f482da11d84c12459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2907" y="4034119"/>
            <a:ext cx="3550081" cy="2492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02486" y="0"/>
            <a:ext cx="88704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СТУПЕНЬ</a:t>
            </a:r>
            <a:b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(возрастная группа от 9 до 10 лет)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183910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15129"/>
              </p:ext>
            </p:extLst>
          </p:nvPr>
        </p:nvGraphicFramePr>
        <p:xfrm>
          <a:off x="174811" y="94129"/>
          <a:ext cx="11851344" cy="6637522"/>
        </p:xfrm>
        <a:graphic>
          <a:graphicData uri="http://schemas.openxmlformats.org/drawingml/2006/table">
            <a:tbl>
              <a:tblPr/>
              <a:tblGrid>
                <a:gridCol w="1481418"/>
                <a:gridCol w="1481418"/>
                <a:gridCol w="1481418"/>
                <a:gridCol w="1481418"/>
                <a:gridCol w="1481418"/>
                <a:gridCol w="1481418"/>
                <a:gridCol w="1481418"/>
                <a:gridCol w="1481418"/>
              </a:tblGrid>
              <a:tr h="181972">
                <a:tc rowSpan="3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испытаний (тесты)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Нормативы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48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Девочки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06">
                <a:tc gridSpan="8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Обязательные испытания (тесты)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1706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60 м (с)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11,6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12,9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06"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1 км (мин, с)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748">
                <a:tc rowSpan="3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Подтягивание из виса на высокой перекладине (количество раз)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подтягивание из виса лежа на низкой перекладине (количество раз)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7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сгибание и разгибание рук в упоре лежа на полу (количество раз)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374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Наклон вперед из положения стоя с прямыми ногами на полу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Достать пол ладонями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Достать пол ладонями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06">
                <a:tc gridSpan="8"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Испытания (тесты) по выбору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5720">
                <a:tc rowSpan="2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Прыжок в длину с разбега (см)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7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прыжок в длину с места толчком двумя ногами (см)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720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Метание мяча весом 150 г (м)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720">
                <a:tc rowSpan="3"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лыжах на 1 км (мин, с)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8,15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8,2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7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на 2 км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73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кросс на 2 км по пересеченной местности*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720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 без учета времени (м)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720">
                <a:tc gridSpan="2"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 в возрастной группе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734">
                <a:tc gridSpan="2">
                  <a:txBody>
                    <a:bodyPr/>
                    <a:lstStyle/>
                    <a:p>
                      <a:pPr algn="l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(тестов), которые необходимо выполнить для получения знака отличия Комплекса**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141" marR="5141" marT="5141" marB="514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62890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35" y="1110925"/>
            <a:ext cx="11927541" cy="4082279"/>
          </a:xfrm>
        </p:spPr>
        <p:txBody>
          <a:bodyPr>
            <a:noAutofit/>
          </a:bodyPr>
          <a:lstStyle/>
          <a:p>
            <a:pPr algn="ctr">
              <a:lnSpc>
                <a:spcPct val="116000"/>
              </a:lnSpc>
            </a:pPr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испытаний (тесты) 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испытания (тесты):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ег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60 м (с), бег на 1,5 км (мин, с) или на 2 км (мин, с), подтягивание из виса на высокой перекладине (кол-во раз) или подтягивание из виса лежа на низкой перекладине (кол-во раз), или сгибание и разгибание рук в упоре лежа на полу (кол-во раз), наклон вперед из положения стоя с прямыми ногами на полу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(тесты) по выбору: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разбега (см) или прыжок в длину с места толчком двумя ногами (см), метание мяча весом 150 г (м), бег на лыжах на 2 км (мин, с) или на 3 км, или кросс на 3 км по пересеченной местности, плавание 50 м (мин, с), стрельба из пневматической винтовки из положения сидя или стоя с опорой локтей о стол или стойку, дистанция - 5 м (очки) или из электронного оружия из положения сидя или стоя с опорой локтей о стол или стойку, дистанция 5 м, туристский поход с проверкой туристских навыков </a:t>
            </a:r>
            <a:endParaRPr lang="ru-RU" altLang="ru-RU" sz="20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97106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СТУПЕНЬ</a:t>
            </a:r>
            <a:r>
              <a:rPr lang="ru-RU" alt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(возрастная группа от 11 до 12 лет)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424275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59011451"/>
              </p:ext>
            </p:extLst>
          </p:nvPr>
        </p:nvGraphicFramePr>
        <p:xfrm>
          <a:off x="376510" y="255494"/>
          <a:ext cx="11524136" cy="6486641"/>
        </p:xfrm>
        <a:graphic>
          <a:graphicData uri="http://schemas.openxmlformats.org/drawingml/2006/table">
            <a:tbl>
              <a:tblPr/>
              <a:tblGrid>
                <a:gridCol w="1440517"/>
                <a:gridCol w="1440517"/>
                <a:gridCol w="1440517"/>
                <a:gridCol w="1440517"/>
                <a:gridCol w="1440517"/>
                <a:gridCol w="1440517"/>
                <a:gridCol w="1440517"/>
                <a:gridCol w="1440517"/>
              </a:tblGrid>
              <a:tr h="244073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испытаний (тесты)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Нормативы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Мальчики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Девочки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76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73">
                <a:tc gridSpan="8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Обязательные испытания (тесты)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47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60 м (с)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11,0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29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1,5 км (мин, с)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8,35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7,55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8,55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8,35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76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на 2 км (мин, с)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10,25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11,3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741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Подтягивание из виса на высокой перекладине (количество раз)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18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подтягивание из виса лежа на низкой перекладине (количество раз)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82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сгибание и разгибание рук в упоре лежа на полу (количество раз)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47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Наклон вперед из положения стоя с прямыми ногами на полу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39195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662501"/>
              </p:ext>
            </p:extLst>
          </p:nvPr>
        </p:nvGraphicFramePr>
        <p:xfrm>
          <a:off x="107575" y="0"/>
          <a:ext cx="12084424" cy="6870783"/>
        </p:xfrm>
        <a:graphic>
          <a:graphicData uri="http://schemas.openxmlformats.org/drawingml/2006/table">
            <a:tbl>
              <a:tblPr/>
              <a:tblGrid>
                <a:gridCol w="1510553"/>
                <a:gridCol w="1510553"/>
                <a:gridCol w="1510553"/>
                <a:gridCol w="1510553"/>
                <a:gridCol w="1510553"/>
                <a:gridCol w="1510553"/>
                <a:gridCol w="1510553"/>
                <a:gridCol w="1510553"/>
              </a:tblGrid>
              <a:tr h="268941">
                <a:tc gridSpan="8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Испытания (тесты) по выбору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7720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Прыжок в длину с разбега (см)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43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прыжок в длину с места толчком двумя ногами (см)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720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Метание мяча весом 150 г (м)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720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лыжах на 2 км (мин, с)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14,1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6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на 3 км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5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кросс на 3 км по пересеченной местности*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4861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 50 м (мин, с)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77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Стрельба из пневматической винтовки из положения сидя или стоя с опорой локтей о стол или стойку, дистанция – 5 м (очки)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7736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из электронного оружия из положения сидя или стоя с опорой локтей о стол или стойку, дистанция 5 м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451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Туристский поход с проверкой туристских навыков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Туристский поход на дистанцию 5 км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4805">
                <a:tc gridSpan="2"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 в возрастной группе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3439">
                <a:tc gridSpan="2"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(тестов), которые необходимо выполнить для получения знака отличия Комплекса**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854" marR="7854" marT="7854" marB="7854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052787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174810" y="1215932"/>
            <a:ext cx="11896165" cy="4449762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испытаний (тесты) 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испытания (тесты):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на 60 м (с), бег на 2 км (мин, с) или на 3 км , подтягивание из виса на высокой перекладине (кол-во раз) или подтягивание из виса лежа на низкой перекладине (кол-во раз), или сгибание и разгибание рук в упоре лежа на полу (кол-во раз) , наклон вперед из положения стоя с прямыми ногами на полу 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(тесты) по выбору: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разбега (см) или прыжок в длину с места толчком двумя ногами (см), поднимание туловища из положения лежа на спине (кол-во раз за 1 мин), метание мяча весом 150 г (м), бег на лыжах на 3 км (мин, с) или на 5 км (мин, с), или кросс на 3 км по пересеченной местности, плавание на 50 м (мин, с), стрельба из пневматической винтовки из положения сидя или стоя с опорой локтей о стол или стойку, дистанция – 10 м (очки) или из электронного оружия из положения сидя или стоя с опорой локтей о стол или стойку, дистанция – 10 м (очки), туристский поход с проверкой туристских навыков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4811" y="-137704"/>
            <a:ext cx="1189616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СТУПЕНЬ </a:t>
            </a:r>
            <a:r>
              <a:rPr lang="ru-RU" alt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(возрастная группа от 13 до 15 лет)</a:t>
            </a:r>
            <a:r>
              <a:rPr lang="ru-RU" altLang="ru-RU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3562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92339154"/>
              </p:ext>
            </p:extLst>
          </p:nvPr>
        </p:nvGraphicFramePr>
        <p:xfrm>
          <a:off x="201707" y="107574"/>
          <a:ext cx="11725832" cy="6629403"/>
        </p:xfrm>
        <a:graphic>
          <a:graphicData uri="http://schemas.openxmlformats.org/drawingml/2006/table">
            <a:tbl>
              <a:tblPr/>
              <a:tblGrid>
                <a:gridCol w="1465729"/>
                <a:gridCol w="1465729"/>
                <a:gridCol w="1465729"/>
                <a:gridCol w="1465729"/>
                <a:gridCol w="1465729"/>
                <a:gridCol w="1465729"/>
                <a:gridCol w="1465729"/>
                <a:gridCol w="1465729"/>
              </a:tblGrid>
              <a:tr h="257223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испытаний (тесты)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Нормативы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56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Мальчики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Девочки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5677">
                <a:tc gridSpan="8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Обязательные испытания (тесты)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2745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60 м (с)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9,7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8,7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10,9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701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2 км (мин, с)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9,55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9,3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12,1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11,4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07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на 3 км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6615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Подтягивание из виса на высокой перекладине (количество раз)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07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подтягивание из виса лежа на низкой перекладине (количество раз)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57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сгибание и разгибание рук в упоре лежа на полу (количество раз)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0749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Наклон вперед из положения стоя с прямыми ногами на полу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Достать пол ладонями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9791" marR="9791" marT="9791" marB="9791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091342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30455"/>
            <a:ext cx="6144654" cy="469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Прямоугольник 3"/>
          <p:cNvSpPr>
            <a:spLocks noChangeArrowheads="1"/>
          </p:cNvSpPr>
          <p:nvPr/>
        </p:nvSpPr>
        <p:spPr bwMode="auto">
          <a:xfrm>
            <a:off x="1716603" y="5031346"/>
            <a:ext cx="7559675" cy="182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Общероссийское движение «Готов к труду и обороне» -  программа физкультурной подготовки, которая  существовала в нашей стране с 1931 года по 1991 год</a:t>
            </a:r>
            <a:r>
              <a:rPr lang="ru-RU" altLang="ru-RU" sz="2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5000"/>
              </a:lnSpc>
            </a:pPr>
            <a:r>
              <a:rPr lang="ru-RU" altLang="ru-RU" sz="2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Охватывало население в возрасте от </a:t>
            </a:r>
            <a:r>
              <a:rPr lang="ru-RU" altLang="ru-RU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10 до 60 лет</a:t>
            </a:r>
            <a:endParaRPr lang="ru-RU" alt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endParaRPr lang="ru-RU" alt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861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8143133"/>
              </p:ext>
            </p:extLst>
          </p:nvPr>
        </p:nvGraphicFramePr>
        <p:xfrm>
          <a:off x="201708" y="147916"/>
          <a:ext cx="11846856" cy="6710085"/>
        </p:xfrm>
        <a:graphic>
          <a:graphicData uri="http://schemas.openxmlformats.org/drawingml/2006/table">
            <a:tbl>
              <a:tblPr/>
              <a:tblGrid>
                <a:gridCol w="1480857"/>
                <a:gridCol w="1480857"/>
                <a:gridCol w="1480857"/>
                <a:gridCol w="1480857"/>
                <a:gridCol w="1480857"/>
                <a:gridCol w="1480857"/>
                <a:gridCol w="1480857"/>
                <a:gridCol w="1480857"/>
              </a:tblGrid>
              <a:tr h="281801">
                <a:tc gridSpan="8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Испытания (тесты) по выбору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04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Прыжок в длину с разбега (см)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3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прыжок в длину с места толчком двумя ногами (см)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0477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Поднимание туловища из положения лежа на спине (количество раз за 1 мин)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425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Метание мяча весом 150 г (м)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425">
                <a:tc rowSpan="3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лыжах на 3 км (мин, с)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17,45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22,3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21,3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19,3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на 5 км (мин, с)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27,15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45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кросс на 3 км по пересеченной местности*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425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 на 50 м (мин, с)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0,43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71074">
                <a:tc row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Стрельба из пневматической винтовки из положения сидя или стоя с опорой локтей о стол или стойку, дистанция – 10 м (очки)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405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из электронного оружия из положения сидя или стоя с опорой локтей о стол или стойку, дистанция – 10 м (очки)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451"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Туристский поход с проверкой туристских навыков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Туристский поход с проверкой туристских навыков на дистанцию 10 км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0425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 в возрастной группе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5451">
                <a:tc gridSpan="2"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(тестов), которые необходимо выполнить для получения знака отличия Комплекса**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098" marR="5098" marT="5098" marB="5098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4888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812" y="1934607"/>
            <a:ext cx="11900647" cy="4923393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испытаний (тесты) 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испытания (тесты):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на 100 м (с), бег на 2 км  (мин, с) или на 3 км (мин, с), подтягивание из виса на высокой перекладине (кол-во раз) или рывок гири 16 кг (кол-во раз), или подтягивание из виса лежа на низкой перекладине (кол-во раз), или сгибание и разгибание рук в упоре лежа на полу (кол-во раз), наклон вперед из положения стоя с прямыми ногами на гимнастической скамье (ниже уровня скамьи-см)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(тесты) по выбору: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разбега (см) или прыжок в длину с места толчком двумя ногами (см), поднимание туловища из положения лежа на спине (кол-во раз в 1 мин), метание спортивного снаряда весом 700 г (м) или весом 500 г (м), бег на лыжах на 3 км (мин, с)   или на 5 км (мин, с), или кросс на 3 км по пересеченной местности, или кросс на 5 км по пересеченной местности, плавание на 50 м (мин, с), стрельба из пневматической винтовки из положения сидя или стоя с опорой локтей о стол или стойку, дистанция – 10 м (очки) или из электронного оружия из положения сидя или стоя с опорой локтей о стол или стойку, дистанция -  10 м (очки), туристский поход с проверкой туристских навыков</a:t>
            </a:r>
          </a:p>
        </p:txBody>
      </p:sp>
      <p:pic>
        <p:nvPicPr>
          <p:cNvPr id="23555" name="Picture 2" descr="http://sc0009.atbasar.akmoedu.kz/docs/61898175B8F398CD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12" y="53769"/>
            <a:ext cx="2611618" cy="152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http://tvergma.ru/images/stories/student_life/vospitka/Summer_pol/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73559" y="53337"/>
            <a:ext cx="2501900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6518" y="757031"/>
            <a:ext cx="1091901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V. СТУПЕНЬ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(возрастная группа от 16 до 17 лет)</a:t>
            </a:r>
            <a:r>
              <a:rPr lang="ru-RU" altLang="ru-RU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dirty="0">
                <a:solidFill>
                  <a:srgbClr val="0070C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811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27563605"/>
              </p:ext>
            </p:extLst>
          </p:nvPr>
        </p:nvGraphicFramePr>
        <p:xfrm>
          <a:off x="121023" y="107577"/>
          <a:ext cx="11887200" cy="6642846"/>
        </p:xfrm>
        <a:graphic>
          <a:graphicData uri="http://schemas.openxmlformats.org/drawingml/2006/table">
            <a:tbl>
              <a:tblPr/>
              <a:tblGrid>
                <a:gridCol w="1485900"/>
                <a:gridCol w="1485900"/>
                <a:gridCol w="1485900"/>
                <a:gridCol w="1485900"/>
                <a:gridCol w="1485900"/>
                <a:gridCol w="1485900"/>
                <a:gridCol w="1485900"/>
                <a:gridCol w="1485900"/>
              </a:tblGrid>
              <a:tr h="236665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испытаний (тесты)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Нормативы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Юноши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Девушки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5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6587">
                <a:tc gridSpan="8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Обязательные испытания (тесты)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6587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100 м (с)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14,6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14,3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17,6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16,3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77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2 км (мин, с)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11,5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11,2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7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на 3 км (мин, с)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15,1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14,4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13,1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014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Подтягивание из виса на высокой перекладине (количество раз)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8960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рывок гири 16 кг (количество раз)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13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подтягивание из виса лежа на низкой перекладине (количество раз)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13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сгибание и разгибание рук в упоре лежа на полу (количество раз)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2518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Наклон вперед из положения стоя с прямыми ногами на гимнастической скамье (ниже уровня скамьи-см)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8167" marR="8167" marT="8167" marB="816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9395727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9586752"/>
              </p:ext>
            </p:extLst>
          </p:nvPr>
        </p:nvGraphicFramePr>
        <p:xfrm>
          <a:off x="2" y="-643710"/>
          <a:ext cx="12191997" cy="7515157"/>
        </p:xfrm>
        <a:graphic>
          <a:graphicData uri="http://schemas.openxmlformats.org/drawingml/2006/table">
            <a:tbl>
              <a:tblPr/>
              <a:tblGrid>
                <a:gridCol w="1526208"/>
                <a:gridCol w="1526208"/>
                <a:gridCol w="1526208"/>
                <a:gridCol w="1526208"/>
                <a:gridCol w="1526208"/>
                <a:gridCol w="1526208"/>
                <a:gridCol w="1526208"/>
                <a:gridCol w="1508541"/>
              </a:tblGrid>
              <a:tr h="0">
                <a:tc gridSpan="8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Испытания (тесты) по выбору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916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Прыжок в длину с разбега (см)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549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прыжок в длину с места толчком двумя ногами (см)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65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Поднимание туловища из положения лежа на спине (количество раз в 1 мин)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743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Метание спортивного снаряда весом 700 г (м)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9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весом 500 г (м)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160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лыжах на 3 км (мин, с)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19,15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18,45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9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на 5 км (мин, с)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25,4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23,4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3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кросс на 3 км по пересеченной местности*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3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кросс на 5 км по пересеченной местности*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578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 на 50 м (мин, с)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0,41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815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Стрельба из пневматической винтовки из положения сидя или стоя с опорой локтей о стол или стойку, дистанция – 10 м (очки)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501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из электронного оружия из положения сидя или стоя с опорой локтей о стол или стойку, дистанция – 10 м (очки)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415" marR="5415" marT="5415" marB="541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46002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7364977"/>
              </p:ext>
            </p:extLst>
          </p:nvPr>
        </p:nvGraphicFramePr>
        <p:xfrm>
          <a:off x="932330" y="1016383"/>
          <a:ext cx="10515600" cy="3737610"/>
        </p:xfrm>
        <a:graphic>
          <a:graphicData uri="http://schemas.openxmlformats.org/drawingml/2006/table">
            <a:tbl>
              <a:tblPr/>
              <a:tblGrid>
                <a:gridCol w="1314450"/>
                <a:gridCol w="1314450"/>
                <a:gridCol w="1314450"/>
                <a:gridCol w="1314450"/>
                <a:gridCol w="1314450"/>
                <a:gridCol w="1314450"/>
                <a:gridCol w="1314450"/>
                <a:gridCol w="1314450"/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Туристский поход с проверкой туристских навыков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Туристский поход с проверкой туристских навыков на дистанцию 10 км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Количество видов испытаний (тестов) в возрастной группе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Количество видов испытаний (тестов), которые необходимо выполнить для получения знака отличия Комплекса**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28575" marR="28575" marT="28575" marB="28575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960278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635" y="1102659"/>
            <a:ext cx="11958823" cy="2043953"/>
          </a:xfrm>
        </p:spPr>
        <p:txBody>
          <a:bodyPr>
            <a:normAutofit fontScale="90000"/>
          </a:bodyPr>
          <a:lstStyle/>
          <a:p>
            <a:pPr algn="ctr" fontAlgn="t">
              <a:lnSpc>
                <a:spcPct val="115000"/>
              </a:lnSpc>
            </a:pP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СТУПЕНЬ</a:t>
            </a:r>
            <a: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возрастная группа от 18 до 29 лет)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испытаний (тесты)</a:t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испытания (тесты):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 на 100 м (с), бег на 3 км (</a:t>
            </a:r>
            <a:r>
              <a:rPr lang="ru-RU" alt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мин,с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подтягивание из виса на высокой перекладине  (кол-во раз)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рывок гири 16 кг (кол-во раз), наклон вперед из положения стоя с прямыми ногами на гимнастической скамье (ниже уровня скамьи-см)</a:t>
            </a:r>
            <a:b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(тесты) по выбору: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прыжок в длину с разбега (см), 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прыжок в длину с места толчком двумя ногами (см), метание спортивного снаряда весом700 г (м), бег на лыжах на 5 км (мин, с)или кросс на 5 км по пересеченной местности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лавание на 50 м (мин, с)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трельба из пневматической винтовки из положения сидя или стоя с опорой локтей о стол или стойку, дистанция – 10 м (очки) или из электронного оружия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положения сидя или стоя с опорой локтей о стол или стойку, дистанция – 10 м (очки),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туристский поход с проверкой туристских навыков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altLang="ru-RU" sz="2200" dirty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635" y="123265"/>
            <a:ext cx="2730500" cy="184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12625" y="67702"/>
            <a:ext cx="2836863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6534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02352259"/>
              </p:ext>
            </p:extLst>
          </p:nvPr>
        </p:nvGraphicFramePr>
        <p:xfrm>
          <a:off x="497541" y="645459"/>
          <a:ext cx="10771093" cy="6091519"/>
        </p:xfrm>
        <a:graphic>
          <a:graphicData uri="http://schemas.openxmlformats.org/drawingml/2006/table">
            <a:tbl>
              <a:tblPr/>
              <a:tblGrid>
                <a:gridCol w="1329635"/>
                <a:gridCol w="1897227"/>
                <a:gridCol w="1329635"/>
                <a:gridCol w="1249488"/>
                <a:gridCol w="1240292"/>
                <a:gridCol w="1366423"/>
                <a:gridCol w="1366423"/>
                <a:gridCol w="991970"/>
              </a:tblGrid>
              <a:tr h="327899">
                <a:tc rowSpan="3"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п/п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Виды испытаний</a:t>
                      </a:r>
                    </a:p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(тесты)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Нормативы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7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от 18 до 24 лет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от 25 до 29 лет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1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27899">
                <a:tc gridSpan="8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Обязательные испытания (тесты)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7899"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Бег на 100 м (с)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15,1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14,8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13,5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15,0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14,6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13,9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1124"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Бег на 3 км</a:t>
                      </a:r>
                    </a:p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(мин, с)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14.00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13.30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12.30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14.50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13.50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12.50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34485"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Подтягивание из виса на высокой перекладине (количество раз)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65097">
                <a:tc>
                  <a:txBody>
                    <a:bodyPr/>
                    <a:lstStyle/>
                    <a:p>
                      <a:pPr algn="l"/>
                      <a:endParaRPr lang="ru-RU" sz="140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или рывок гири 16 кг (количество раз)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58093"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Наклон вперед из положения стоя с прямыми ногами на гимнастической скамье (ниже уровня скамьи-см)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79115" marR="79115" marT="39558" marB="395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70611" y="0"/>
            <a:ext cx="2796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5631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6618370"/>
              </p:ext>
            </p:extLst>
          </p:nvPr>
        </p:nvGraphicFramePr>
        <p:xfrm>
          <a:off x="712694" y="174813"/>
          <a:ext cx="10663517" cy="6535270"/>
        </p:xfrm>
        <a:graphic>
          <a:graphicData uri="http://schemas.openxmlformats.org/drawingml/2006/table">
            <a:tbl>
              <a:tblPr/>
              <a:tblGrid>
                <a:gridCol w="1784255"/>
                <a:gridCol w="1784255"/>
                <a:gridCol w="1250461"/>
                <a:gridCol w="1175087"/>
                <a:gridCol w="1166438"/>
                <a:gridCol w="1285059"/>
                <a:gridCol w="1285059"/>
                <a:gridCol w="932903"/>
              </a:tblGrid>
              <a:tr h="373444">
                <a:tc gridSpan="8"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Испытания (тесты) по выбору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96266">
                <a:tc rowSpan="2"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Прыжок в длину с разбега (см)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380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390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430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576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или прыжок в длину с места толчком двумя ногами (см)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225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240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57676"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Метание спортивного снаряда весом </a:t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700 г (м)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96266">
                <a:tc rowSpan="2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Бег на лыжах на 5 км (мин, с)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26.30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25.30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23.30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27.00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26.00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24.00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576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или кросс на</a:t>
                      </a:r>
                    </a:p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5 км по пересеченной местности*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96266"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Плавание на 50 м (мин, с)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0.42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0.43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074140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2214419"/>
              </p:ext>
            </p:extLst>
          </p:nvPr>
        </p:nvGraphicFramePr>
        <p:xfrm>
          <a:off x="497542" y="416860"/>
          <a:ext cx="10650070" cy="6205660"/>
        </p:xfrm>
        <a:graphic>
          <a:graphicData uri="http://schemas.openxmlformats.org/drawingml/2006/table">
            <a:tbl>
              <a:tblPr/>
              <a:tblGrid>
                <a:gridCol w="1782005"/>
                <a:gridCol w="1782005"/>
                <a:gridCol w="1248884"/>
                <a:gridCol w="1173606"/>
                <a:gridCol w="1164966"/>
                <a:gridCol w="1283438"/>
                <a:gridCol w="1283438"/>
                <a:gridCol w="931728"/>
              </a:tblGrid>
              <a:tr h="2067838"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Стрельба из пневматической винтовки из положения сидя или стоя с опорой локтей о стол или стойку, дистанция – 10 м (очки)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44" marR="66944" marT="33472" marB="3347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1865950"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из электронного оружия из положения сидя или стоя с опорой локтей о стол или стойку, дистанция – 10 м (очки)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944" marR="66944" marT="33472" marB="33472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8801"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Туристский поход с проверкой туристских навыков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Туристский поход с проверкой туристских навыков на дистанцию 15 км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3700">
                <a:tc gridSpan="2">
                  <a:txBody>
                    <a:bodyPr/>
                    <a:lstStyle/>
                    <a:p>
                      <a:pPr algn="l">
                        <a:spcBef>
                          <a:spcPts val="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 в возрастной группе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89371">
                <a:tc gridSpan="2">
                  <a:txBody>
                    <a:bodyPr/>
                    <a:lstStyle/>
                    <a:p>
                      <a:pPr algn="l">
                        <a:spcBef>
                          <a:spcPts val="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(тестов), которые необходимо выполнить для получения знака отличия Комплекса**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91156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8623" y="0"/>
            <a:ext cx="4464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18979973"/>
              </p:ext>
            </p:extLst>
          </p:nvPr>
        </p:nvGraphicFramePr>
        <p:xfrm>
          <a:off x="605118" y="646330"/>
          <a:ext cx="11187952" cy="6211670"/>
        </p:xfrm>
        <a:graphic>
          <a:graphicData uri="http://schemas.openxmlformats.org/drawingml/2006/table">
            <a:tbl>
              <a:tblPr/>
              <a:tblGrid>
                <a:gridCol w="1712636"/>
                <a:gridCol w="1712636"/>
                <a:gridCol w="1380258"/>
                <a:gridCol w="1380258"/>
                <a:gridCol w="1240710"/>
                <a:gridCol w="1377720"/>
                <a:gridCol w="1377720"/>
                <a:gridCol w="1006014"/>
              </a:tblGrid>
              <a:tr h="292246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Виды испытаний (тесты)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Нормативы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2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от 18 до 24 лет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от 25 до 29 лет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4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Золотой</a:t>
                      </a:r>
                    </a:p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знак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2246">
                <a:tc gridSpan="8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Обязательные испытания (тесты)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246"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Бег на 100 м (с)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17,5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17,0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16,5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17,9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17,5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16,8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14696"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Бег на 2 км </a:t>
                      </a:r>
                      <a:b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(мин, с)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11.35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11.15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10.30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11.50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11.30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11.00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82046">
                <a:tc rowSpan="2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Подтягивание из виса лежа на низкой перекладине (количество раз)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820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или сгибание и разгибание рук в упоре лежа на полу (количество раз)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649202"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Наклон вперед из положения стоя с прямыми ногами на гимнастической скамье (ниже уровня скамьи-см)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66944" marR="66944" marT="33472" marB="3347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4693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9581" y="-284042"/>
            <a:ext cx="8911687" cy="1280890"/>
          </a:xfrm>
        </p:spPr>
        <p:txBody>
          <a:bodyPr/>
          <a:lstStyle/>
          <a:p>
            <a:pPr algn="ctr"/>
            <a:r>
              <a:rPr lang="ru-RU" dirty="0" smtClean="0"/>
              <a:t>История ГТО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6224" y="4529467"/>
            <a:ext cx="8565776" cy="284315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Times New Roman" pitchFamily="18" charset="0"/>
                <a:cs typeface="Times New Roman" panose="02020603050405020304" pitchFamily="18" charset="0"/>
              </a:rPr>
              <a:t>программе участвовали граждане страны в возрасте от 10 до 60 лет. Для каждой возрастной группы были установлены соответствующие требования и нормативы </a:t>
            </a:r>
            <a:r>
              <a:rPr lang="ru-RU" sz="2400" dirty="0" err="1" smtClean="0">
                <a:latin typeface="Times New Roman" pitchFamily="18" charset="0"/>
                <a:cs typeface="Times New Roman" panose="02020603050405020304" pitchFamily="18" charset="0"/>
              </a:rPr>
              <a:t>физподготовки</a:t>
            </a:r>
            <a:r>
              <a:rPr lang="ru-RU" sz="2400" dirty="0" smtClean="0">
                <a:latin typeface="Times New Roman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Обладателями значков II ступени ГТО были герои Великой Отечественной войны.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153" y="836148"/>
            <a:ext cx="4839722" cy="32216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1630" y="566180"/>
            <a:ext cx="66183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</a:rPr>
              <a:t>Программа физической подготовки «Готов к труду и обороне» действовала в СССР с 1931 года по 1991 год. Программа действовала в учебных заведениях, а также на предприятиях. В комплекс ГТО, в частности, входили такие виды упражнений, как бег, прыжки в длину и в высоту, плавание, метание мяча, лыжные гонки, подтягивание на перекладине, стрельба, велокросс, туристский поход и др.</a:t>
            </a:r>
          </a:p>
          <a:p>
            <a:endParaRPr lang="ru-RU" b="1" dirty="0">
              <a:latin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22" y="3941010"/>
            <a:ext cx="2299560" cy="273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30911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83998410"/>
              </p:ext>
            </p:extLst>
          </p:nvPr>
        </p:nvGraphicFramePr>
        <p:xfrm>
          <a:off x="322729" y="35328"/>
          <a:ext cx="11456895" cy="6607336"/>
        </p:xfrm>
        <a:graphic>
          <a:graphicData uri="http://schemas.openxmlformats.org/drawingml/2006/table">
            <a:tbl>
              <a:tblPr/>
              <a:tblGrid>
                <a:gridCol w="2097341"/>
                <a:gridCol w="1691712"/>
                <a:gridCol w="1363394"/>
                <a:gridCol w="1363394"/>
                <a:gridCol w="1225551"/>
                <a:gridCol w="1360889"/>
                <a:gridCol w="1360889"/>
                <a:gridCol w="993725"/>
              </a:tblGrid>
              <a:tr h="259699">
                <a:tc gridSpan="8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Испытания (тесты) по выбору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7337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Прыжок в длину с разбега (см)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270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290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320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287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или прыжок в длину с места толчком двумя ногами (см)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170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180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195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165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175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190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42261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Поднимание туловища из положения лежа на спине (количество раз за 1 мин)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34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47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034975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Метание спортивного снаряда весом</a:t>
                      </a:r>
                    </a:p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500 г (м)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14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17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21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7337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Бег на лыжах на 3 км (мин, с)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20.20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19.30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18.00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21.00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18.00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53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или на 5 км</a:t>
                      </a:r>
                    </a:p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(мин, с)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37.00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35.00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31.00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38.00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36.00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32.00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41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или кросс на 3 км по пересеченной местности*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2522" marR="72522" marT="36261" marB="3626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3976122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2546762"/>
              </p:ext>
            </p:extLst>
          </p:nvPr>
        </p:nvGraphicFramePr>
        <p:xfrm>
          <a:off x="1" y="242048"/>
          <a:ext cx="12191998" cy="6505318"/>
        </p:xfrm>
        <a:graphic>
          <a:graphicData uri="http://schemas.openxmlformats.org/drawingml/2006/table">
            <a:tbl>
              <a:tblPr/>
              <a:tblGrid>
                <a:gridCol w="1866333"/>
                <a:gridCol w="1866333"/>
                <a:gridCol w="1504128"/>
                <a:gridCol w="1504128"/>
                <a:gridCol w="1352054"/>
                <a:gridCol w="1501362"/>
                <a:gridCol w="1501362"/>
                <a:gridCol w="1096298"/>
              </a:tblGrid>
              <a:tr h="611232"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 на</a:t>
                      </a:r>
                    </a:p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м (мин, с)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1.10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1.14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802" marR="58802" marT="29401" marB="2940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9171">
                <a:tc rowSpan="2"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Стрельба из пневматической винтовки из положения сидя или стоя с опорой локтей о стол или стойку, дистанция –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 (очки)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84917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из электронного оружия из положения сидя или стоя с опорой локтей о стол или стойку, дистанция – </a:t>
                      </a:r>
                      <a:b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м (очки)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67126"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Туристский поход с проверкой туристских навыков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Туристский поход с проверкой туристских навыков на дистанцию 15 км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7900">
                <a:tc gridSpan="2">
                  <a:txBody>
                    <a:bodyPr/>
                    <a:lstStyle/>
                    <a:p>
                      <a:pPr algn="l">
                        <a:spcBef>
                          <a:spcPts val="94"/>
                        </a:spcBef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 в возрастной группе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90718">
                <a:tc gridSpan="2">
                  <a:txBody>
                    <a:bodyPr/>
                    <a:lstStyle/>
                    <a:p>
                      <a:pPr algn="l">
                        <a:spcBef>
                          <a:spcPts val="94"/>
                        </a:spcBef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(тестов), которые необходимо выполнить для получения знака отличия Комплекса**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58802" marR="58802" marT="29401" marB="29401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143411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377298"/>
            <a:ext cx="11863668" cy="4162425"/>
          </a:xfrm>
        </p:spPr>
        <p:txBody>
          <a:bodyPr>
            <a:normAutofit fontScale="90000"/>
          </a:bodyPr>
          <a:lstStyle/>
          <a:p>
            <a:pPr algn="ctr" fontAlgn="t">
              <a:lnSpc>
                <a:spcPct val="115000"/>
              </a:lnSpc>
            </a:pP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испытаний (тесты) </a:t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испытания (тесты);</a:t>
            </a:r>
            <a:r>
              <a:rPr lang="ru-RU" alt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 на 3 км (мин, с), подтягивание из виса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высокой перекладине (кол-во раз) или рывок гири 16 кг (кол-во раз),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 вперед из положения стоя с прямыми ногами на гимнастической скамье (ниже уровня скамьи-см)</a:t>
            </a:r>
            <a:b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спытания (тесты) по выбору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рыжок в длину с места (см)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метание спортивного снаряда весом 700 г (м)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 на лыжах на 5 км (мин, с)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кросс на 5 км по пересеченной местности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лавание на 50 м (мин, с),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трельба из пневматической винтовки из положения сидя или стоя с опорой локтей о стол или стойку, дистанция – 10 м (очки)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из электронного оружия из положения сидя или стоя с опорой локтей о стол или стойку, дистанция – 10 м (очки)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уристский поход с проверкой туристских навыков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Arial" panose="020B0604020202020204" pitchFamily="34" charset="0"/>
              </a:rPr>
              <a:t/>
            </a:r>
            <a:br>
              <a:rPr lang="ru-RU" altLang="ru-RU" sz="2000" dirty="0">
                <a:latin typeface="Arial" panose="020B0604020202020204" pitchFamily="34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3723" y="5005108"/>
            <a:ext cx="2595562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4182" y="4971770"/>
            <a:ext cx="2735262" cy="176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5588" y="184713"/>
            <a:ext cx="1171565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СТУПЕНЬ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(возрастная группа от 30 до 39 лет)</a:t>
            </a:r>
            <a:r>
              <a:rPr lang="ru-RU" alt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1575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26524427"/>
              </p:ext>
            </p:extLst>
          </p:nvPr>
        </p:nvGraphicFramePr>
        <p:xfrm>
          <a:off x="726139" y="646332"/>
          <a:ext cx="10515605" cy="6027226"/>
        </p:xfrm>
        <a:graphic>
          <a:graphicData uri="http://schemas.openxmlformats.org/drawingml/2006/table">
            <a:tbl>
              <a:tblPr/>
              <a:tblGrid>
                <a:gridCol w="1755610"/>
                <a:gridCol w="1755610"/>
                <a:gridCol w="1245064"/>
                <a:gridCol w="1245064"/>
                <a:gridCol w="1129466"/>
                <a:gridCol w="1245064"/>
                <a:gridCol w="1245064"/>
                <a:gridCol w="894663"/>
              </a:tblGrid>
              <a:tr h="310493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Виды испытаний</a:t>
                      </a:r>
                    </a:p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(тесты)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Нормативы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04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от 30 до 34 лет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от 35 до 39 лет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00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Золотой</a:t>
                      </a:r>
                    </a:p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знак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Золотой</a:t>
                      </a:r>
                    </a:p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знак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0493">
                <a:tc gridSpan="8"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Обязательные испытания (тесты)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76546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Бег на 3 км (мин, с)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15.10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14.20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12.50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15.30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14.40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13.10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49435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Подтягивание из виса на высокой перекладине</a:t>
                      </a:r>
                    </a:p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(количество раз)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888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или рывок гири 16 кг (количество раз)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50847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Наклон вперед из положения стоя с прямыми ногами на гимнастической скамье (ниже уровня скамьи-см)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Достать скамью пальцами</a:t>
                      </a: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рук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Достать скамью пальцами</a:t>
                      </a:r>
                    </a:p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рук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80168" marR="80168" marT="40084" marB="40084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886202" y="0"/>
            <a:ext cx="4424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684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0294489"/>
              </p:ext>
            </p:extLst>
          </p:nvPr>
        </p:nvGraphicFramePr>
        <p:xfrm>
          <a:off x="174812" y="242047"/>
          <a:ext cx="11900649" cy="6615953"/>
        </p:xfrm>
        <a:graphic>
          <a:graphicData uri="http://schemas.openxmlformats.org/drawingml/2006/table">
            <a:tbl>
              <a:tblPr/>
              <a:tblGrid>
                <a:gridCol w="1986846"/>
                <a:gridCol w="1986846"/>
                <a:gridCol w="1409056"/>
                <a:gridCol w="1409056"/>
                <a:gridCol w="1278233"/>
                <a:gridCol w="1409056"/>
                <a:gridCol w="1409056"/>
                <a:gridCol w="1012500"/>
              </a:tblGrid>
              <a:tr h="317947">
                <a:tc gridSpan="8"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Испытания (тесты) по выбору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6965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Прыжок в длину с места (см)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220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225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235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210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215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225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754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Метание спортивного снаряда весом</a:t>
                      </a:r>
                    </a:p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700 г (м)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31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33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36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32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2696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Бег на лыжах на</a:t>
                      </a:r>
                    </a:p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5 км (мин, с)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27.30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27.00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26.00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30.00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29.00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27.00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565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или кросс на 5 км по пересеченной местности*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08142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Плавание на 50 м (мин, с)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0.45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0.48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7664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Стрельба из пневматической винтовки из положения сидя или стоя с опорой локтей о стол или стойку, дистанция – 10 м (очки)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776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или из электронного оружия из положения сидя или стоя с опорой локтей о стол или стойку, дистанция – 10 м (очки)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80795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Туристский поход с проверкой туристских навыков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Туристский поход с проверкой туристских навыков на дистанцию </a:t>
                      </a:r>
                      <a:b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10 км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8142">
                <a:tc gridSpan="2">
                  <a:txBody>
                    <a:bodyPr/>
                    <a:lstStyle/>
                    <a:p>
                      <a:pPr algn="l">
                        <a:spcBef>
                          <a:spcPts val="94"/>
                        </a:spcBef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Количество видов испытаний (тестов) в возрастной группе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17546">
                <a:tc gridSpan="2">
                  <a:txBody>
                    <a:bodyPr/>
                    <a:lstStyle/>
                    <a:p>
                      <a:pPr algn="l">
                        <a:spcBef>
                          <a:spcPts val="94"/>
                        </a:spcBef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Количество видов испытаний (тестов), которые необходимо выполнить для получения знака отличия Комплекса**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43953" marR="43953" marT="21976" marB="219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857723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82036" y="0"/>
            <a:ext cx="349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Женщины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9063466"/>
              </p:ext>
            </p:extLst>
          </p:nvPr>
        </p:nvGraphicFramePr>
        <p:xfrm>
          <a:off x="282389" y="779929"/>
          <a:ext cx="11577917" cy="5620872"/>
        </p:xfrm>
        <a:graphic>
          <a:graphicData uri="http://schemas.openxmlformats.org/drawingml/2006/table">
            <a:tbl>
              <a:tblPr/>
              <a:tblGrid>
                <a:gridCol w="333821"/>
                <a:gridCol w="1763134"/>
                <a:gridCol w="1289439"/>
                <a:gridCol w="1289439"/>
                <a:gridCol w="1289439"/>
                <a:gridCol w="1170721"/>
                <a:gridCol w="1174248"/>
                <a:gridCol w="1174248"/>
                <a:gridCol w="1174248"/>
                <a:gridCol w="919180"/>
              </a:tblGrid>
              <a:tr h="383242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 п/п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/>
                      <a:endParaRPr lang="ru-RU" sz="140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Виды испытаний (тесты)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Нормативы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32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от 30 до 34 лет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от 35 до 39 лет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87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Золотой знак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Бронзовый знак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Серебряный знак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Золотой</a:t>
                      </a:r>
                    </a:p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знак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3242">
                <a:tc gridSpan="10">
                  <a:txBody>
                    <a:bodyPr/>
                    <a:lstStyle/>
                    <a:p>
                      <a:pPr algn="l">
                        <a:spcBef>
                          <a:spcPts val="1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Обязательные испытания (тесты)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8735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Бег на 2 км 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(мин, с)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12.45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12.30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12.00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13.15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13.00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12.30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49723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Подтягивание из виса лежа на низкой</a:t>
                      </a:r>
                    </a:p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Перекладине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(количество раз)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942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или сгибание и разгибание рук в упоре лежа на полу (количество раз)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49723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3.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Наклон вперед из положения стоя с прямыми ногами на гимнастической скамье (ниже уровня скамьи-см)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Достать скамью ладонями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Касание</a:t>
                      </a:r>
                      <a:br>
                        <a:rPr lang="ru-RU" sz="140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400">
                          <a:effectLst/>
                          <a:latin typeface="Times New Roman" panose="02020603050405020304" pitchFamily="18" charset="0"/>
                        </a:rPr>
                        <a:t>скамьи пальцами рук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84547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46258111"/>
              </p:ext>
            </p:extLst>
          </p:nvPr>
        </p:nvGraphicFramePr>
        <p:xfrm>
          <a:off x="2" y="0"/>
          <a:ext cx="12191999" cy="7541254"/>
        </p:xfrm>
        <a:graphic>
          <a:graphicData uri="http://schemas.openxmlformats.org/drawingml/2006/table">
            <a:tbl>
              <a:tblPr/>
              <a:tblGrid>
                <a:gridCol w="485013"/>
                <a:gridCol w="1439003"/>
                <a:gridCol w="2091610"/>
                <a:gridCol w="1767738"/>
                <a:gridCol w="1604984"/>
                <a:gridCol w="323872"/>
                <a:gridCol w="1609819"/>
                <a:gridCol w="1609819"/>
                <a:gridCol w="1260141"/>
              </a:tblGrid>
              <a:tr h="205585">
                <a:tc gridSpan="9"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Испытания (тесты) по выбору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4348"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4.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Прыжок в длину</a:t>
                      </a:r>
                    </a:p>
                    <a:p>
                      <a:pPr algn="l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с места (см)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160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170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185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150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165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180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112"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5.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Поднимание туловища из положения лежа на спине (количество раз за 1 мин)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35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45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94"/>
                        </a:spcBef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40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4348"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6.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Метание спортивного снаряда весом 500 г (м)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13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19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–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–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–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4348">
                <a:tc rowSpan="3"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7.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Бег на лыжах на 3 км (мин, с)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22,00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21.00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19.00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23,00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22.00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20.00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55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или на 5 км (мин, с)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39,00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37.00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33.00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40,00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38.00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34.00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43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или кросс на 3 км по пересеченной местности*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84348">
                <a:tc>
                  <a:txBody>
                    <a:bodyPr/>
                    <a:lstStyle/>
                    <a:p>
                      <a:pPr algn="l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8.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Плавание на </a:t>
                      </a:r>
                      <a:br>
                        <a:rPr lang="ru-RU" sz="110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50 м (мин, с)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1.25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1.30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162076">
                <a:tc rowSpan="2"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9.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Стрельба из пневматической винтовки из положения сидя или стоя с опорой локтей о стол или стойку, дистанция –</a:t>
                      </a:r>
                    </a:p>
                    <a:p>
                      <a:pPr algn="l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10 м (очки)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206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или из электронного оружия из положения сидя или стоя с опорой локтей о стол или стойку, дистанция – 10 м (очки)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18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25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30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63112">
                <a:tc>
                  <a:txBody>
                    <a:bodyPr/>
                    <a:lstStyle/>
                    <a:p>
                      <a:pPr algn="l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10.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Туристский поход с проверкой туристских навыков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Туристский поход с проверкой туристских навыков на дистанцию </a:t>
                      </a:r>
                      <a:br>
                        <a:rPr lang="ru-RU" sz="1100"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10 км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7787">
                <a:tc gridSpan="2">
                  <a:txBody>
                    <a:bodyPr/>
                    <a:lstStyle/>
                    <a:p>
                      <a:pPr algn="l">
                        <a:spcBef>
                          <a:spcPts val="94"/>
                        </a:spcBef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Количество видов испытаний (тестов) в возрастной группе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37021">
                <a:tc gridSpan="2">
                  <a:txBody>
                    <a:bodyPr/>
                    <a:lstStyle/>
                    <a:p>
                      <a:pPr algn="l">
                        <a:spcBef>
                          <a:spcPts val="94"/>
                        </a:spcBef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Количество видов испытаний (тестов), которые необходимо выполнить для получения знака отличия Комплекса**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25152" marR="25152" marT="12576" marB="1257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20073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024" y="2130333"/>
            <a:ext cx="12070976" cy="4727667"/>
          </a:xfrm>
        </p:spPr>
        <p:txBody>
          <a:bodyPr>
            <a:normAutofit fontScale="90000"/>
          </a:bodyPr>
          <a:lstStyle/>
          <a:p>
            <a:pPr algn="ctr" fontAlgn="t">
              <a:lnSpc>
                <a:spcPct val="115000"/>
              </a:lnSpc>
              <a:spcBef>
                <a:spcPts val="100"/>
              </a:spcBef>
            </a:pPr>
            <a:r>
              <a:rPr lang="ru-RU" altLang="ru-RU" sz="2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испытаний (тесты) </a:t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испытания (тесты):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бег на 2 км (мин, с) или на 3 км, подтягивание из виса на высокой перекладине  (кол-во раз)или рывок гири 16 кг(кол-во раз)или подтягивание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виса лежа на низкой перекладине (кол-во раз) или сгибание  и разгибание рук в упоре лежа на полу  (кол-во раз)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аклон вперед  из положения стоя с прямыми ногами на полу</a:t>
            </a:r>
            <a:b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(тесты) по выбору: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однимание туловища из положения лежа 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спине  (кол-во раз за 1 мин) Бег на лыжах на 2 км (мин, с)или на 5 км (мин, с)или кросс по пересеченной местности на 2 км или кросс по пересеченной местности на 3 км Плавание без учета времени (м), стрельба из пневматической винтовки из положения сидя или стоя с опорой локтей о стол или стойку, дистанция – 10 м (очки)или из электронного оружия из положения сидя или стоя с опорой локтей о стол или стойку, дистанция – 10 м (очки), туристский поход с проверкой туристских навыков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6502" y="208696"/>
            <a:ext cx="3841561" cy="2501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201706" y="302826"/>
            <a:ext cx="88151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СТУПЕНЬ</a:t>
            </a:r>
            <a:b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(возрастная группа от 40 до 49 лет)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44765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72441650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/>
              <a:tblGrid>
                <a:gridCol w="2032000"/>
                <a:gridCol w="2032000"/>
                <a:gridCol w="2032000"/>
                <a:gridCol w="2032000"/>
                <a:gridCol w="2032000"/>
                <a:gridCol w="2032000"/>
              </a:tblGrid>
              <a:tr h="214432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испытаний (тесты)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Нормативы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Мужчины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Женщины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40 до 44 лет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45 до 49 лет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40 до 44 лет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45 до 49 лет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32">
                <a:tc gridSpan="6"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Обязательные испытания (тесты)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43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2 км (мин, с)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на 3 км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389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Подтягивание из виса на высокой перекладине (количество раз)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рывок гири 16 кг (количество раз)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82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подтягивание из виса лежа на низкой перекладине (количество раз)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52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сгибание и разгибание рук в упоре лежа на полу (количество раз)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3389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Наклон вперед из положения стоя с прямыми ногами на полу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4432">
                <a:tc gridSpan="6"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Испытания (тесты) по выбору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536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Поднимание туловища из положения лежа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3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спине (количество раз за 1 мин)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12383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лыжах на 2 км (мин, с)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4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на 5 км (мин, с)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7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кросс по пересеченной местности на 2 км *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7613" marR="7613" marT="7613" marB="7613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44861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9234855"/>
              </p:ext>
            </p:extLst>
          </p:nvPr>
        </p:nvGraphicFramePr>
        <p:xfrm>
          <a:off x="591672" y="268939"/>
          <a:ext cx="10932456" cy="6306672"/>
        </p:xfrm>
        <a:graphic>
          <a:graphicData uri="http://schemas.openxmlformats.org/drawingml/2006/table">
            <a:tbl>
              <a:tblPr/>
              <a:tblGrid>
                <a:gridCol w="1822076"/>
                <a:gridCol w="1822076"/>
                <a:gridCol w="1822076"/>
                <a:gridCol w="1822076"/>
                <a:gridCol w="1822076"/>
                <a:gridCol w="1822076"/>
              </a:tblGrid>
              <a:tr h="574012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 без учета времени (м)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640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Стрельба из пневматической винтовки из положения сидя или стоя с опорой локтей о стол или стойку, дистанция – 10 м (очки)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26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из электронного оружия из положения сидя или стоя с опорой локтей о стол или стойку, дистанция – 10 м (очки)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836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Туристский поход с проверкой туристских навыков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Туристский поход с проверкой туристских навыков на дистанцию 5 км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5100">
                <a:tc gridSpan="2"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 в возрастной группе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2924">
                <a:tc gridSpan="2"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(тестов), которые необходимо выполнить для получения знака отличия Комплекса **</a:t>
                      </a:r>
                    </a:p>
                  </a:txBody>
                  <a:tcPr marL="12859" marR="12859" marT="12859" marB="1285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7" marR="41147" marT="20574" marB="20574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7" marR="41147" marT="20574" marB="20574"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7" marR="41147" marT="20574" marB="20574"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147" marR="41147" marT="20574" marB="20574"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101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kabinet-auktion.com/files/images/gallery/24582_2_CompressedImag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292" y="791256"/>
            <a:ext cx="3219962" cy="55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Прямоугольник 2"/>
          <p:cNvSpPr>
            <a:spLocks noChangeArrowheads="1"/>
          </p:cNvSpPr>
          <p:nvPr/>
        </p:nvSpPr>
        <p:spPr bwMode="auto">
          <a:xfrm>
            <a:off x="3590366" y="201613"/>
            <a:ext cx="8601634" cy="67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15000"/>
              </a:lnSpc>
            </a:pP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Становление Всесоюзного комплекса ГТО</a:t>
            </a:r>
          </a:p>
          <a:p>
            <a:pPr algn="just">
              <a:lnSpc>
                <a:spcPct val="115000"/>
              </a:lnSpc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1923 г. органы Всевобуча прекратили своё существование. Развитием физической культуры и спорта в стране вплотную занялись Всесоюзный ленинский коммунистический союз молодёжи (комсомол) и профсоюзы. Комсомол добивался организационного укрепления физкультурного движения в мирных условиях. Началась физкультурно-массовая и научно методическая работа, борьба с физкультурной неграмотностью.</a:t>
            </a:r>
          </a:p>
          <a:p>
            <a:pPr algn="just">
              <a:lnSpc>
                <a:spcPct val="115000"/>
              </a:lnSpc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переходом на новые формы организации физического воспитания и управления физкультурным движением постепенно менялись содержание и методика всей физкультурной и спортивной работы.</a:t>
            </a:r>
          </a:p>
          <a:p>
            <a:pPr algn="just">
              <a:lnSpc>
                <a:spcPct val="115000"/>
              </a:lnSpc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группой научных работников Государственного центрального института физической культуры встала задача разработки советской системы физической культуры, построенной на принципах всесторонности и </a:t>
            </a:r>
            <a:r>
              <a:rPr lang="ru-RU" alt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прикладности</a:t>
            </a: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Важным шагом на пути развития физического культуры и спорта и усиление их связи с политикой и обороной государства, призванного сыграть важную роль в подготовке всесторонне развитых и физически совершенных людей, активных строителей коммунистического общества, стойких защитников Родины, стала инициатива комсомола в создании комплекса физкультурной подготовки в общеобразовательных, профессиональных и спортивных организациях, основополагающей в единой и поддерживаемой государством системе патриотического воспитания молодежи.</a:t>
            </a:r>
          </a:p>
          <a:p>
            <a:pPr algn="just">
              <a:lnSpc>
                <a:spcPct val="115000"/>
              </a:lnSpc>
            </a:pPr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Таким комплексом стал Всесоюзный комплекс ГТО «Готов к труду и обороне СССР»</a:t>
            </a:r>
          </a:p>
        </p:txBody>
      </p:sp>
    </p:spTree>
    <p:extLst>
      <p:ext uri="{BB962C8B-B14F-4D97-AF65-F5344CB8AC3E}">
        <p14:creationId xmlns:p14="http://schemas.microsoft.com/office/powerpoint/2010/main" xmlns="" val="34414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228600" y="2250515"/>
            <a:ext cx="11793071" cy="4943661"/>
          </a:xfrm>
        </p:spPr>
        <p:txBody>
          <a:bodyPr>
            <a:normAutofit/>
          </a:bodyPr>
          <a:lstStyle/>
          <a:p>
            <a:pPr algn="ctr" fontAlgn="t">
              <a:lnSpc>
                <a:spcPct val="115000"/>
              </a:lnSpc>
              <a:spcBef>
                <a:spcPts val="100"/>
              </a:spcBef>
            </a:pPr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Виды испытаний (тесты) и нормативы</a:t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испытания (тесты):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 на 2 км (мин, с) или на 3 км, подтягивание из виса на высокой перекладине  (кол-во раз)или рывок гири 16 кг(кол-во раз)или подтягивание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виса лежа на низкой перекладине  (кол-во раз)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сгибание  и разгибание рук в упоре лежа на полу  (кол-во раз), наклон вперед из положения стоя с прямыми ногами на полу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(тесты) по выбору: 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однимание туловища из положения лежа на спине (кол-во раз за 1 мин) Бег на лыжах на 2 км (мин, с)или на 5 км (мин, с)или кросс по пересеченной местности на 2 км или кросс по пересеченной местности на 3 км, плавание без учета времени (м), стрельба из пневматической винтовки из положения сидя или стоя с опорой локтей о стол или стойку, дистанция – 10 м (очки)или из электронного оружия из положения сидя или стоя с опорой локтей о стол или стойку, дистанция – 10 м (очки), туристский поход с проверкой туристских навыков</a:t>
            </a:r>
            <a: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7933"/>
            <a:ext cx="4047956" cy="2622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76556" y="691488"/>
            <a:ext cx="80144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IX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СТУПЕНЬ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(возрастная группа от  50 до 59 лет)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224119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80624536"/>
              </p:ext>
            </p:extLst>
          </p:nvPr>
        </p:nvGraphicFramePr>
        <p:xfrm>
          <a:off x="497539" y="121024"/>
          <a:ext cx="10650072" cy="6629399"/>
        </p:xfrm>
        <a:graphic>
          <a:graphicData uri="http://schemas.openxmlformats.org/drawingml/2006/table">
            <a:tbl>
              <a:tblPr/>
              <a:tblGrid>
                <a:gridCol w="1775012"/>
                <a:gridCol w="1775012"/>
                <a:gridCol w="1775012"/>
                <a:gridCol w="1775012"/>
                <a:gridCol w="1775012"/>
                <a:gridCol w="1775012"/>
              </a:tblGrid>
              <a:tr h="266581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испытаний (тесты)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Нормативы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6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Мужчины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Женщины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7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50 до 54 лет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55 до 59 лет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50 до 54 лет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55 до59 лет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581">
                <a:tc gridSpan="6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Обязательные испытания (тесты)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3710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2 км (мин, с)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7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на 3 км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710">
                <a:tc rowSpan="4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Подтягивание из виса на высокой перекладине (количество раз)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рывок гири 16 кг (количество раз)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3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подтягивание из виса лежа на низкой перекладине (количество раз)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171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сгибание и разгибание рук в упоре лежа на полу (количество раз)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9613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Наклон вперед из положения стоя с прямыми ногами на полу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Касание пола пальцами рук</a:t>
                      </a:r>
                    </a:p>
                  </a:txBody>
                  <a:tcPr marL="10977" marR="10977" marT="10977" marB="10977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999923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02582640"/>
              </p:ext>
            </p:extLst>
          </p:nvPr>
        </p:nvGraphicFramePr>
        <p:xfrm>
          <a:off x="309282" y="0"/>
          <a:ext cx="11430000" cy="6858000"/>
        </p:xfrm>
        <a:graphic>
          <a:graphicData uri="http://schemas.openxmlformats.org/drawingml/2006/table">
            <a:tbl>
              <a:tblPr/>
              <a:tblGrid>
                <a:gridCol w="1905000"/>
                <a:gridCol w="1905000"/>
                <a:gridCol w="1905000"/>
                <a:gridCol w="1905000"/>
                <a:gridCol w="1905000"/>
                <a:gridCol w="1905000"/>
              </a:tblGrid>
              <a:tr h="275057">
                <a:tc gridSpan="6"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Испытания (тесты) по выбору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9041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Поднимание туловища из положения лежа на спине (количество раз за 1 мин)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200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Бег на лыжах на 2 км (мин, с)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32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на 5 км (мин, с)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1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кросс по пересеченной местности на 2 км *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11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кросс по пересеченной местности на 3 км *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учета времени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200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 без учета времени (м)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1365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Стрельба из пневматической винтовки из положения сидя или стоя с опорой локтей о стол или стойку, дистанция – 10 м (очки)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9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из электронного оружия из положения сидя или стоя с опорой локтей о стол или стойку, дистанция – 10 м (очки)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241"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Туристский поход с проверкой туристских навыков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Туристский поход с проверкой туристских навыков на дистанцию 5 км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3200">
                <a:tc gridSpan="2"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 в возрастной группе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241">
                <a:tc gridSpan="2">
                  <a:txBody>
                    <a:bodyPr/>
                    <a:lstStyle/>
                    <a:p>
                      <a:pPr algn="l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(тестов), которые необходимо выполнить для получения знака отличия Комплекса **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346" marR="9346" marT="9346" marB="934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402790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752" y="1323439"/>
            <a:ext cx="11524130" cy="3278911"/>
          </a:xfrm>
        </p:spPr>
        <p:txBody>
          <a:bodyPr>
            <a:normAutofit fontScale="90000"/>
          </a:bodyPr>
          <a:lstStyle/>
          <a:p>
            <a:pPr algn="ctr" fontAlgn="t">
              <a:lnSpc>
                <a:spcPct val="115000"/>
              </a:lnSpc>
              <a:spcBef>
                <a:spcPts val="100"/>
              </a:spcBef>
            </a:pP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испытаний (тесты) и нормативы</a:t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испытания (тесты): 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смешанное передвижение (км)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скандинавская ходьба (км)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гибание и разгибание рук в упоре о гимнастическую скамью  (кол-во раз)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однимание туловища из положения лежа на спине (кол-во раз)</a:t>
            </a:r>
            <a:b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(тесты) по выбору: 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 вперед из положения стоя с прямыми ногами на полу, передвижение на лыжах (км)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смешанное передвижение  по пересеченной местности (км)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лавание без учета времени (м)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6041" y="4278874"/>
            <a:ext cx="3455988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55044" y="4278874"/>
            <a:ext cx="3471863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89896" y="0"/>
            <a:ext cx="81242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СТУПЕНЬ 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(возрастная группа от 60 до 69 лет)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10310237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5293036"/>
              </p:ext>
            </p:extLst>
          </p:nvPr>
        </p:nvGraphicFramePr>
        <p:xfrm>
          <a:off x="645454" y="242050"/>
          <a:ext cx="11201404" cy="6372636"/>
        </p:xfrm>
        <a:graphic>
          <a:graphicData uri="http://schemas.openxmlformats.org/drawingml/2006/table">
            <a:tbl>
              <a:tblPr/>
              <a:tblGrid>
                <a:gridCol w="2800351"/>
                <a:gridCol w="2800351"/>
                <a:gridCol w="2800351"/>
                <a:gridCol w="2800351"/>
              </a:tblGrid>
              <a:tr h="250768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испытаний (тесты)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Нормативы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Мужчины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Женщины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6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60 до 69 лет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60 до 69 лет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68">
                <a:tc gridSpan="4"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Обязательные испытания (тесты)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462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Смешанное передвижение (км)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скандинавская ходьба (км)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4694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Сгибание и разгибание рук в упоре о гимнастическую скамью (количество раз)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636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Поднимание туловища из положения лежа на спине (количество раз)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768">
                <a:tc gridSpan="4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Испытания (тесты) по выбору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4283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Наклон вперед из положения стоя с прямыми ногами на полу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Достать пальцами рук голеностопные суставы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0462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Передвижение на лыжах (км)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42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смешанное передвижение по пересеченной местности* (км)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526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 без учета времени (м)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462"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 в возрастной группе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7526"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(тестов), которые необходимо выполнить для получения знака отличия Комплекса **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1296" marR="11296" marT="11296" marB="11296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87239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5952" y="672353"/>
            <a:ext cx="11564471" cy="4370294"/>
          </a:xfrm>
        </p:spPr>
        <p:txBody>
          <a:bodyPr>
            <a:normAutofit/>
          </a:bodyPr>
          <a:lstStyle/>
          <a:p>
            <a:pPr algn="ctr" fontAlgn="t">
              <a:lnSpc>
                <a:spcPct val="115000"/>
              </a:lnSpc>
              <a:spcBef>
                <a:spcPts val="100"/>
              </a:spcBef>
            </a:pPr>
            <a:r>
              <a:rPr lang="ru-RU" alt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16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испытаний (тесты) </a:t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Обязательные испытания (тесты): </a:t>
            </a:r>
            <a:r>
              <a:rPr lang="ru-RU" altLang="ru-RU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смешанное передвижение (км)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скандинавская ходьба (км)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гибание и разгибание рук в упоре о сиденье стула (кол-во раз)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однимание туловища из положения лежа на спине  </a:t>
            </a:r>
            <a:b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(кол-во раз)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(тесты) по выбору: 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наклон вперед из положения стоя с прямыми ногами на полу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ередвижение на лыжах (км)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смешанное передвижение  по пересеченной местности (км)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</a:t>
            </a:r>
            <a:r>
              <a:rPr lang="ru-RU" alt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лавание без учета времени (м)</a:t>
            </a: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9" name="Picture 2" descr="Дворец водных видов спорта Сур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4649" y="4286251"/>
            <a:ext cx="3246438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8188" y="4184745"/>
            <a:ext cx="3449638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1104" y="10633"/>
            <a:ext cx="11134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СТУПЕНЬ</a:t>
            </a:r>
            <a: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(возрастная группа от 70 лет и старше)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124704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77097625"/>
              </p:ext>
            </p:extLst>
          </p:nvPr>
        </p:nvGraphicFramePr>
        <p:xfrm>
          <a:off x="416858" y="322728"/>
          <a:ext cx="11443448" cy="6395512"/>
        </p:xfrm>
        <a:graphic>
          <a:graphicData uri="http://schemas.openxmlformats.org/drawingml/2006/table">
            <a:tbl>
              <a:tblPr/>
              <a:tblGrid>
                <a:gridCol w="2860862"/>
                <a:gridCol w="2860862"/>
                <a:gridCol w="2860862"/>
                <a:gridCol w="2860862"/>
              </a:tblGrid>
              <a:tr h="246466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испытаний (тесты) и нормативы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Нормативы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46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Мужчины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Женщины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70 лет и старше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 70 лет и старше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66">
                <a:tc gridSpan="4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Обязательные испытания (тесты)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388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Смешанное передвижение (км)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скандинавская ходьба (км)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249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Сгибание и разгибание рук в упоре о сиденье стула (количество раз)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178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Поднимание туловища из положения лежа на спине (количество раз)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6466"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Испытания (тесты) по выбору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7249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Наклон вперед из положения стоя с прямыми ногами на полу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Достать пальцами рук голеностопные суставы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388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Передвижение на лыжах (км)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724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или смешанное передвижение по пересеченной местности* (км)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88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Плавание без учета времени (м)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388"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 в возрастной группе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6317">
                <a:tc gridSpan="2">
                  <a:txBody>
                    <a:bodyPr/>
                    <a:lstStyle/>
                    <a:p>
                      <a:pPr algn="l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видов испытаний (тестов), которые необходимо выполнить для получения знака отличия Комплекса **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11889" marR="11889" marT="11889" marB="11889" anchor="ctr">
                    <a:lnL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398402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Парижская хартия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6664" y="1690688"/>
            <a:ext cx="1087867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Предпосылкой для подписания хартии стал приход к власти М. С. Горбачёва, который взял курс на установлении атмосферы доверия и взаимопонимания с западными странами. Парижская хартия была принята 32 европейскими государствами, США и Канадой. На Совещании была достигнута договорённость о масштабном сокращении вооружённых сил ОВД и НАТО. В хартии подтверждалась верность участников Совещания 10 принципам Заключительного акта, принятого в </a:t>
            </a:r>
            <a:r>
              <a:rPr lang="ru-RU" sz="2400" dirty="0" err="1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Хельсинках</a:t>
            </a:r>
            <a:r>
              <a:rPr lang="ru-RU" sz="24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1975 году. Совещание в Париже стало первой международной встречей после Хельсинского Совещания. Была намечена программа международного сотрудничества, показана приверженность стран-участниц к демократии, основанной на уважении прав человека и обеспечении всеобщего процветания при гарантировании экономической свободы и социальной справедливости. Подписание Парижской хартии свидетельствовало об окончании враждебного противостояния в Европе.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54765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76" y="365125"/>
            <a:ext cx="1172583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хартия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спорта 21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1978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ст.9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8565" y="1502688"/>
            <a:ext cx="1086522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</a:rPr>
              <a:t>Национальные организации играют первостепенную роль в</a:t>
            </a:r>
            <a:b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</a:rPr>
            </a:br>
            <a:r>
              <a:rPr lang="ru-RU" sz="2400" dirty="0">
                <a:solidFill>
                  <a:srgbClr val="3C3C3C"/>
                </a:solidFill>
                <a:latin typeface="Arial" panose="020B0604020202020204" pitchFamily="34" charset="0"/>
              </a:rPr>
              <a:t>физическом воспитании и спорте</a:t>
            </a:r>
            <a:r>
              <a:rPr lang="ru-RU" dirty="0">
                <a:solidFill>
                  <a:srgbClr val="3C3C3C"/>
                </a:solidFill>
                <a:latin typeface="Arial" panose="020B0604020202020204" pitchFamily="34" charset="0"/>
              </a:rPr>
              <a:t/>
            </a:r>
            <a:br>
              <a:rPr lang="ru-RU" dirty="0">
                <a:solidFill>
                  <a:srgbClr val="3C3C3C"/>
                </a:solidFill>
                <a:latin typeface="Arial" panose="020B0604020202020204" pitchFamily="34" charset="0"/>
              </a:rPr>
            </a:br>
            <a:endParaRPr lang="ru-RU" dirty="0">
              <a:solidFill>
                <a:srgbClr val="3C3C3C"/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ru-RU" dirty="0">
                <a:solidFill>
                  <a:srgbClr val="2D2D2D"/>
                </a:solidFill>
                <a:latin typeface="Arial" panose="020B0604020202020204" pitchFamily="34" charset="0"/>
              </a:rPr>
              <a:t>9.1. Государственные органы на всех уровнях и специализированные неправительственные организации должны содействовать осуществлению мероприятий по физической культуре и спорту, воспитательное значение которых является вполне очевидным. Их участие должно заключаться в проведении в жизнь законов и постановлений, обеспечении материальной поддержки и принятии всех других мер поощрения, стимулирования и контроля. Кроме того, государственные органы должны провести налоговые положения в целях поощрения этой деятельности.</a:t>
            </a:r>
            <a:br>
              <a:rPr lang="ru-RU" dirty="0">
                <a:solidFill>
                  <a:srgbClr val="2D2D2D"/>
                </a:solidFill>
                <a:latin typeface="Arial" panose="020B0604020202020204" pitchFamily="34" charset="0"/>
              </a:rPr>
            </a:br>
            <a:endParaRPr lang="ru-RU" dirty="0">
              <a:solidFill>
                <a:srgbClr val="2D2D2D"/>
              </a:solidFill>
              <a:latin typeface="Arial" panose="020B0604020202020204" pitchFamily="34" charset="0"/>
            </a:endParaRPr>
          </a:p>
          <a:p>
            <a:pPr algn="just" fontAlgn="base"/>
            <a:r>
              <a:rPr lang="ru-RU" dirty="0">
                <a:solidFill>
                  <a:srgbClr val="2D2D2D"/>
                </a:solidFill>
                <a:latin typeface="Arial" panose="020B0604020202020204" pitchFamily="34" charset="0"/>
              </a:rPr>
              <a:t>9.2. Все учреждения, несущие ответственность за физическое воспитание и спорт, должны содействовать осуществлению взаимосвязанной, общей и децентрализованной деятельности в рамках непрерывного образования с целью обеспечения преемственности и координации между обязательными мероприятиями в области физической культуры и мероприятиями, осуществляемыми спонтанно на основе свободного выбора.</a:t>
            </a:r>
            <a:endParaRPr lang="ru-RU" b="0" i="0" dirty="0">
              <a:solidFill>
                <a:srgbClr val="2D2D2D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475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412" y="9618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Конституция Российской Федерации (принята 12.12.1993г.)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4412" y="1843892"/>
            <a:ext cx="7377953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Устанавливает права граждан на занятия физической культурой и спортом. Государство, обеспечивая эти права, финансирует федеральные программы охраны и укрепления здоровья населения, поощряет стремление граждан вести здоровый образ жизни и заниматься физической культурой и спортом.</a:t>
            </a:r>
          </a:p>
          <a:p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955" y="981635"/>
            <a:ext cx="3306026" cy="4760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3717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457199" y="718391"/>
            <a:ext cx="11335871" cy="5530850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5000"/>
              </a:lnSpc>
            </a:pP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январе 1933 г. для установления более высоких требований к всесторонней физической подготовленности был введён в практику работы комплекс ГТО II ступени. </a:t>
            </a:r>
            <a:b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состоял из 22 норм и 3 требований.</a:t>
            </a:r>
            <a:b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начале 1934 г. в практику работы по физическому воспитанию среди детей вошёл комплекс БГТО («Будь готов к труду и обороне») инициатором создания которого также был комсомол. Таким образом, завершилось оформление всей системы комплекса «Готов к труду и обороне СССР».</a:t>
            </a:r>
            <a:b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Ступени комплекса ГТО состоят из нормативов, определяющих уровень развития основных физических качеств (силы, быстроты, выносливости), и требований, определяющих уровень овладения основными прикладными навыками (плавания, бега на лыжах, стрельбы, метаний и т.д.)</a:t>
            </a:r>
            <a:b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Сдача нормативов ГТО подтверждалась </a:t>
            </a:r>
            <a:r>
              <a:rPr lang="ru-RU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удостоверениям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специальными значками </a:t>
            </a:r>
            <a: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соответствующих ступеней. В зависимости от уровня достижений сдающие нормативы каждой ступени награждались золотым или серебряным значком «ГТО», выполняющие нормативы в течение ряда лет — «Почётным значком ГТО». Коллективы физкультуры предприятий, учреждений, организаций, добившиеся особых успехов по внедрению комплекса ГТО в повседневную жизнь трудящихся, награждались знаком «За успехи в работе по комплексу ГТО». Выполнившим разрядные нормативы по многоборьям комплекса ГТО -классификационные билет и значки соответствующих разрядов. Система физкультурного комплекса ГТО стала очень популярной среди советских людей того времени. </a:t>
            </a:r>
            <a:br>
              <a:rPr lang="ru-RU" alt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05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7859" y="10963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«О физической культуре и спорте в РФ» (от 04.12.2007г. № 329-ФЗ)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763" y="1570131"/>
            <a:ext cx="7297271" cy="410452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Устанавливает правовые, организационные, экономические и социальные основы деятельности в области физической культуры и спорта в стране, определяет основные принципы законодательства о физической культуре и спорте.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412" y="1570131"/>
            <a:ext cx="3948704" cy="2961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675965" y="4894729"/>
            <a:ext cx="90140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состоит из 8 глав и 43 статей, охватывающих все виды, формы и направления развития физической культуры и спорта в обществе.</a:t>
            </a:r>
          </a:p>
        </p:txBody>
      </p:sp>
    </p:spTree>
    <p:extLst>
      <p:ext uri="{BB962C8B-B14F-4D97-AF65-F5344CB8AC3E}">
        <p14:creationId xmlns:p14="http://schemas.microsoft.com/office/powerpoint/2010/main" xmlns="" val="23028036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670" y="-4034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itchFamily="18"/>
                <a:cs typeface="Times New Roman" pitchFamily="18"/>
              </a:rPr>
              <a:t>Правовое регулирование государственной регистрации физкультурно-спортивных организаций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2670" y="2081119"/>
            <a:ext cx="10515600" cy="4351338"/>
          </a:xfrm>
        </p:spPr>
        <p:txBody>
          <a:bodyPr>
            <a:normAutofit lnSpcReduction="10000"/>
          </a:bodyPr>
          <a:lstStyle/>
          <a:p>
            <a:pPr marL="0" lvl="0" indent="0" algn="just">
              <a:spcBef>
                <a:spcPts val="1400"/>
              </a:spcBef>
              <a:spcAft>
                <a:spcPts val="1400"/>
              </a:spcAft>
              <a:buNone/>
            </a:pPr>
            <a:r>
              <a:rPr lang="ru-RU" dirty="0">
                <a:latin typeface="Times New Roman" pitchFamily="18"/>
                <a:cs typeface="Times New Roman" pitchFamily="18"/>
              </a:rPr>
              <a:t>Одним из необходимых косвенных рычагов государственного регулирования физкультурно-спортивных отношений, где возникает необходимость в государственном контроле, является </a:t>
            </a:r>
            <a:r>
              <a:rPr lang="ru-RU" sz="3600" dirty="0" smtClean="0">
                <a:solidFill>
                  <a:srgbClr val="006B6B"/>
                </a:solidFill>
                <a:latin typeface="Times New Roman" pitchFamily="18"/>
                <a:cs typeface="Times New Roman" pitchFamily="18"/>
              </a:rPr>
              <a:t>институт регистрации.</a:t>
            </a:r>
          </a:p>
          <a:p>
            <a:pPr marL="0" lvl="0" indent="0" algn="just">
              <a:spcBef>
                <a:spcPts val="1400"/>
              </a:spcBef>
              <a:spcAft>
                <a:spcPts val="1400"/>
              </a:spcAft>
              <a:buNone/>
            </a:pPr>
            <a:r>
              <a:rPr lang="ru-RU" dirty="0">
                <a:latin typeface="Times New Roman" pitchFamily="18"/>
                <a:cs typeface="Times New Roman" pitchFamily="18"/>
              </a:rPr>
              <a:t>Регистрационный режим представляет собой совокупность правовых и организационных мер, устанавливающих и закрепляющих на законодательном уровне порядок регистрационного учета субъектов физкультурно-спортивной деятельности, осуществляемый указанными в законодательстве уполномоченными федеральными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460521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997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/>
                <a:cs typeface="Times New Roman" pitchFamily="18"/>
              </a:rPr>
              <a:t>Правовые основы организации и проведения спортивных соревнований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21460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itchFamily="18"/>
                <a:cs typeface="Times New Roman" pitchFamily="18"/>
              </a:rPr>
              <a:t>Созидательный процесс по нормативно  правовому регулированию в отрасли продолжился в начале XXI века. Были приняты основополагающие документы, заложившие прочную правовую и материальную базу развития физической культуры и спорта в Российской Федерации, такие, например, как:</a:t>
            </a:r>
          </a:p>
          <a:p>
            <a:pPr marL="0" indent="0" algn="just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410602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49848" y="894030"/>
            <a:ext cx="11102882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rgbClr val="FFFFFF"/>
              </a:solidFill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Федеральный закон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физической культуре и спорте в Российской Федерации»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декабря 2007 № 329-ФЗ 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устанавливает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правовые, организационные</a:t>
            </a:r>
            <a:r>
              <a:rPr lang="ru-RU" sz="2400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основы деятельности 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физической культуры и спорта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России, определяет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 законодательства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физической культуре и спорте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этому закону </a:t>
            </a:r>
            <a:r>
              <a:rPr lang="ru-RU" sz="2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часть культуры, представляющая собой совокупность ценностей, норм и знаний, создаваемых и используемых обществом в целях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и интеллектуального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способностей человека,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совершенствования его двигательной активности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формирования здорового образа жизни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адаптации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путём физического воспитания,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подготовки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физического развития.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9966" y="349623"/>
            <a:ext cx="11362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 основы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физической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спорта</a:t>
            </a:r>
          </a:p>
        </p:txBody>
      </p:sp>
    </p:spTree>
    <p:extLst>
      <p:ext uri="{BB962C8B-B14F-4D97-AF65-F5344CB8AC3E}">
        <p14:creationId xmlns:p14="http://schemas.microsoft.com/office/powerpoint/2010/main" xmlns="" val="31649287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773001" y="1564243"/>
            <a:ext cx="10961799" cy="5293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endParaRPr lang="ru-RU" b="1" i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just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обеспечение права каждого на 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свободный доступ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физической культуре и спорту как к необходимым условиям развития физических, интеллектуальных и нравственных способностей личности, права на занятия физической культурой и спортом для всех категорий граждан и групп населения;</a:t>
            </a:r>
          </a:p>
          <a:p>
            <a:pPr algn="just"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единство нормативной правовой базы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области физической культуры и спорта на всей территории Российской Федерации;</a:t>
            </a:r>
          </a:p>
          <a:p>
            <a:pPr algn="just"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государственного регулирования отношений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области физической культуры и спорта с саморегулированием таких отношений субъектами физической культуры и спорта;</a:t>
            </a:r>
          </a:p>
          <a:p>
            <a:pPr algn="just"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установление государственных гарантий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прав граждан в области физической культуры и спорта;</a:t>
            </a:r>
          </a:p>
          <a:p>
            <a:pPr algn="just">
              <a:defRPr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запрет на дискриминацию и насилие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области физической культуры и спорта;</a:t>
            </a:r>
          </a:p>
          <a:p>
            <a:pPr algn="just">
              <a:defRPr/>
            </a:pP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7092" y="237989"/>
            <a:ext cx="114577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Законодательство о физической культуре и спорте основывается на следующих принципах (ст. 3):</a:t>
            </a:r>
          </a:p>
        </p:txBody>
      </p:sp>
    </p:spTree>
    <p:extLst>
      <p:ext uri="{BB962C8B-B14F-4D97-AF65-F5344CB8AC3E}">
        <p14:creationId xmlns:p14="http://schemas.microsoft.com/office/powerpoint/2010/main" xmlns="" val="32648745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1183341" y="139328"/>
            <a:ext cx="9829799" cy="6463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жизни и здоровья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лиц, занимающихся физической культурой и спортом, а также участников и зрителей физкультурных мероприятий и спортивных мероприятий;</a:t>
            </a:r>
          </a:p>
          <a:p>
            <a:pPr algn="just" eaLnBrk="1" hangingPunct="1"/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международных договоров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Российской Федерации в области физической культуры и спорта;</a:t>
            </a:r>
          </a:p>
          <a:p>
            <a:pPr algn="just" eaLnBrk="1" hangingPunct="1"/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физической культуры и спорта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инвалидов, лиц с ограниченными возможностями здоровья и других групп населения, нуждающихся в повышенной социальной защите;</a:t>
            </a:r>
          </a:p>
          <a:p>
            <a:pPr algn="just" eaLnBrk="1" hangingPunct="1"/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федерального органа исполнительной власти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осуществляющего функции по проведению государственной политики, нормативно-правовому регулированию, оказанию государственных услуг (включая противодействие применению допинга) и управлению государственным имуществом в сфере физической культуры и спорта, органов исполнительной власти субъектов Российской Федерации, органов местного самоуправления со спортивными федерациями;</a:t>
            </a:r>
          </a:p>
          <a:p>
            <a:pPr algn="just" eaLnBrk="1" hangingPunct="1"/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10)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 и преемственность физического воспитания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граждан, относящихся к различным возрастным группам;</a:t>
            </a:r>
          </a:p>
          <a:p>
            <a:pPr algn="just" eaLnBrk="1" hangingPunct="1"/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11)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развитию всех видов и составных частей спорта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учетом уникальности спорта, его социальной и образовательной функций, а также специфики его структуры, основанной на добровольной деятельности его субъектов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074387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874060" y="327587"/>
            <a:ext cx="10448363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учитывает вопросы, связанные с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разграничением полномочий органов государственной власти и органов местного самоуправления. </a:t>
            </a:r>
          </a:p>
          <a:p>
            <a:pPr algn="just">
              <a:defRPr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значительно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изменились условия функционирования всех структур, непосредственно связанных со спортом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Это касается и спортивных федераций, и общественных организаций, и развития массового спортивного движения, и детско-юношеского спорта.</a:t>
            </a:r>
          </a:p>
          <a:p>
            <a:pPr algn="just"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важное направление – 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спорта в общеобразовательной системе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Сегодня спорт в общеобразовательной системе является залогом здоровья нации. Можно всячески совершенствовать и развивать систему здравоохранения, но здоровье – это, прежде всего, физическое развитие с раннего детства. То есть сегодня мы говорим о гармоничным развитии личности молодого, амбициозного, ставящего перед собой большие цели россиянина.</a:t>
            </a:r>
          </a:p>
        </p:txBody>
      </p:sp>
    </p:spTree>
    <p:extLst>
      <p:ext uri="{BB962C8B-B14F-4D97-AF65-F5344CB8AC3E}">
        <p14:creationId xmlns:p14="http://schemas.microsoft.com/office/powerpoint/2010/main" xmlns="" val="9967672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765" y="860613"/>
            <a:ext cx="109728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Подведя итог стоит отметить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с появлением профессионального спорта возникли и продолжают развиваться общественные отношения в данной сфере. По мере развития профессиональной спортивной деятельности все более значимой становится проблематика механизма ее правового регулирования, в том числе в рамках гражданского права.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требуется акцентировать внимание на действенном контроле за выполнением всех законодательных актов и нормативов, в той или иной степени регламентирующих физкультурно-спортивную деятельность в Российской Федерации.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3987403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623" y="-1479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Нормативно-правовое обеспечение ВФСК ГТО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42" t="6107" r="4251" b="2132"/>
          <a:stretch/>
        </p:blipFill>
        <p:spPr>
          <a:xfrm>
            <a:off x="7893424" y="724926"/>
            <a:ext cx="4168588" cy="59368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3071" y="833718"/>
            <a:ext cx="7436223" cy="6197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от 24 марта 2014 г. № 172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Всероссийском физкультурно-спортивном комплексе «Готов к труду и обороне» (ГТО)»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Российской Федерации от 11 июня 2014 г. № 540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Положения о всероссийском физкультурно- спортивном комплексе «Готов к труду и обороне» (ГТО)»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Российской Федерации от 30 июня 2014г. № 1165-р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«Об утверждении Плана внедрения Всероссийского физкультурно-спортивного комплекса «Готов к труду и обороне»(ГТО)»</a:t>
            </a:r>
          </a:p>
        </p:txBody>
      </p:sp>
    </p:spTree>
    <p:extLst>
      <p:ext uri="{BB962C8B-B14F-4D97-AF65-F5344CB8AC3E}">
        <p14:creationId xmlns:p14="http://schemas.microsoft.com/office/powerpoint/2010/main" xmlns="" val="37475064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358" y="0"/>
            <a:ext cx="11739283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сопровождение комплекса ГТО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6481" y="1325562"/>
            <a:ext cx="10703859" cy="5223155"/>
          </a:xfrm>
        </p:spPr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/>
              <a:t>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здравоохранения и социального развития РФ от 09.08.2010 №613н «Об утверждении порядка оказания медицинской помощи при проведении физкультурных и спортивных мероприятий»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приказ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Минздрава России от 21.12.2012 №1346н «О порядке прохождения несовершеннолетними медицинских осмотров, в том числе при поступлении в образовательные учреждения и в период их обучения в 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Министерства здравоохранения Российской Федерации от 05.02.2015 № 14-4/93-1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приказ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Минспорта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28 января 2016г. №54 «Об утверждении Порядка организации и проведения тестирования по выполнению нормативов испытаний (тестов) Всероссийского физкультурно- спортивного комплекса «Готов к труду и обороне» (ГТО) При направлении коллективной заявки от образовательной организации, реализующей образовательные программы начального общего образования, основного общего образования, среднего общего образования, в которых указана информация об отнесении обучающихся к основной медицинской группе для занятий физической культурой, медицинское заключение для допуска к выполнению нормативов комплекса не требуется.</a:t>
            </a:r>
          </a:p>
        </p:txBody>
      </p:sp>
    </p:spTree>
    <p:extLst>
      <p:ext uri="{BB962C8B-B14F-4D97-AF65-F5344CB8AC3E}">
        <p14:creationId xmlns:p14="http://schemas.microsoft.com/office/powerpoint/2010/main" xmlns="" val="1552367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779929" y="274639"/>
            <a:ext cx="10488706" cy="3719137"/>
          </a:xfrm>
        </p:spPr>
        <p:txBody>
          <a:bodyPr>
            <a:normAutofit/>
          </a:bodyPr>
          <a:lstStyle/>
          <a:p>
            <a:pPr algn="just"/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за 1933 –1937 гг. нормы ГТО </a:t>
            </a: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ступени сдавали 4 млн. 458 тыс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человек, </a:t>
            </a:r>
            <a:r>
              <a:rPr lang="ru-RU" alt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ступени – 35 тыс., БГТО – 759,5 тыс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человек.</a:t>
            </a:r>
            <a:b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Идеи и принципы ГТО получили свое дальнейшее развитие в Единой спортивной классификации (ЕВСК), созданной в 1935 – 1937 гг. Это повлекло за собой введение разрядных норм, спортивных званий. Классификация дала возможность установить единые принципы определения спортивной подготовки на всей территории СССР. Физкультурный комплекс ГТО был органически связан с Единой Всесоюзной спортивной классификацией</a:t>
            </a:r>
            <a:r>
              <a:rPr lang="ru-RU" altLang="ru-RU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определяющей последовательность роста мастерства, уровень подготовленности спортсменов и развития их достижений от массовых спортивных разрядов до высших классификационных категорий. </a:t>
            </a:r>
            <a:b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Спортивные разряды и звания присваивались при условии сдачи спортсменами норм физкультурного комплекса ГТО.</a:t>
            </a:r>
            <a:b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49" y="3993776"/>
            <a:ext cx="3676207" cy="24325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785" y="3804784"/>
            <a:ext cx="7273158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56523884"/>
      </p:ext>
    </p:extLst>
  </p:cSld>
  <p:clrMapOvr>
    <a:masterClrMapping/>
  </p:clrMapOvr>
  <p:transition advTm="1000">
    <p:cut thruBlk="1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258" y="0"/>
            <a:ext cx="11551023" cy="132556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хочу выполнить все нормативы комплекса ГТО в один день, это возможно?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023" y="1449107"/>
            <a:ext cx="7082118" cy="5274422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Выполнить все нормативы испытаний (тестов) комплекса ГТО в один день невозможно. Необходимо понимать, что у вас есть только одна попытка при Выполнении одного норматива.</a:t>
            </a:r>
          </a:p>
          <a:p>
            <a:pPr marL="0" indent="0" algn="just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Выполнению нормативов испытаний (тестов) комплекса ГТО необходимо готовиться в индивидуальном порядке и приходить в центр тестирования лишь тогда, когда Вы полностью уверены в успешном Выполнении нормативов испытаний (тестов) на самые Высокие показатели.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538" t="3202" r="6284" b="3346"/>
          <a:stretch/>
        </p:blipFill>
        <p:spPr>
          <a:xfrm>
            <a:off x="7584141" y="900952"/>
            <a:ext cx="4450977" cy="5620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287140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7750" y="0"/>
            <a:ext cx="12035118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я могу сделать сейчас для успешного выполнения нормативов комплекса ГТО?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841" y="1675186"/>
            <a:ext cx="8384242" cy="435133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 здоровый образ жизни (зарядка, физические нагрузки, питание).</a:t>
            </a:r>
          </a:p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Посещать уроки физической культуры (для учащихся всех форм обучения), или спортивные залы, фитнес-центры (для взрослого населения).</a:t>
            </a:r>
          </a:p>
          <a:p>
            <a:pPr marL="0" indent="0" algn="just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индивидуальный график или план подготовки к выполнению нормативов испытаний (тестов), входящих в состав ВФСК ГТО. При соблюдении указанных рекомендаций, Вы непременно можете рассчитывать на успех.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325" r="7599"/>
          <a:stretch/>
        </p:blipFill>
        <p:spPr>
          <a:xfrm>
            <a:off x="9150722" y="4276165"/>
            <a:ext cx="3056625" cy="245287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8837861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9282" y="365125"/>
            <a:ext cx="11882718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дней можно выполнять нормативы испытаний (тестов) ГТО в рамках одной возрастной ступени?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402" y="1996331"/>
            <a:ext cx="8848916" cy="387069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нормативы ГТО в рамках одной возрастной ступени можно в течение: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учебного года — для школьников (с сентября по июнь);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календарного года — для трудоспособного населения (с января по декабрь).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методическим рекомендациям, опубликованным на сайте GTO.ru, в один день возможно выполнить три-четыре вида нормативов испытаний (тестов). Помните, что, в первую очередь, Вы сами должны быть заинтересованы в успешном Выполнении нормативов испытаний (тестов), чтобы показать лучший результат.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Соответственно, составляя индивидуальную карту участия в комплексе ГТО, важно грамотно подойти к вопросу распределения нагрузки на ваш организм.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82" r="13316" b="2093"/>
          <a:stretch/>
        </p:blipFill>
        <p:spPr>
          <a:xfrm>
            <a:off x="9197788" y="3931680"/>
            <a:ext cx="2651671" cy="235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11665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9631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принципами развития сети спортивных сооружений для подготовки к выполнению и выполнения нормативов Комплекса ГТО являются: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988" y="1677241"/>
            <a:ext cx="12062012" cy="47417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многофункциональность открытых плоскостных физкультурно-спортивных сооружений, обеспечивающих создание оптимальных условий для организации и проведения мероприятий по подготовке к выполнению и выполнения нормативов Комплекса ГТО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возможность использования плоскостной физкультурно-спортивной инфраструктуры всеми возрастными группами населения с целью их максимального привлечения к физической культуре и спорту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ориентация на виды спорта, наиболее популярные в конкретном субъекте Российской Федерации, муниципальном образовании, образовательной организации, предприятии, воинской части и др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максимальное использование возможностей проектных решений при создании детских физкультурно-спортивных площадок для привлечения к физической культуре и спорту через игру; − эстетическая привлекательность проектных решений и оборудования (современный дизайн, яркая окраска, озеленение, использование современных материалов и др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использование новейших строительных технологий для сокращения сроков возведения физкультурно-спортивных сооружений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«шаговая» (пешеходная) доступность спортивных сооружений;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экономичность и функциональность спортивных сооружений, простота в эксплуатации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безопасность эксплуатации плоскостных физкультурно-спортивных сооружений и оборудования (в том числе безопасность конструкций, материалов, лакокрасочных покрытий и др.), включая срок максимальный безопасной эксплуатации;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мобильность в эксплуатации (возможность трансформации, компактность, простота сборки (разборки) и установки необходимого спортивного оборудования и др.);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−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ремонтодоступность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антивандальность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50571602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 СНиП II-12-77 «Защита от шума».</a:t>
            </a:r>
          </a:p>
          <a:p>
            <a:r>
              <a:rPr lang="ru-RU" dirty="0"/>
              <a:t>12. СНиП III-10-75 «Благоустройство территорий. Правила производства и приемки работ».</a:t>
            </a:r>
          </a:p>
          <a:p>
            <a:r>
              <a:rPr lang="ru-RU" dirty="0"/>
              <a:t>13. СНиП 2.01.07-85* «Нагрузки и воздействия».</a:t>
            </a:r>
          </a:p>
          <a:p>
            <a:r>
              <a:rPr lang="ru-RU" dirty="0"/>
              <a:t>14. СНиП 2.03.11-85 «Защита строительных конструкций от коррозии».</a:t>
            </a:r>
          </a:p>
          <a:p>
            <a:r>
              <a:rPr lang="ru-RU" dirty="0"/>
              <a:t>15. СНиП 2.07.01-89* «Планировка и застройка городских и сельских поселений».</a:t>
            </a:r>
          </a:p>
          <a:p>
            <a:r>
              <a:rPr lang="ru-RU" dirty="0"/>
              <a:t>16. СНиП 23-05-95 «Естественное и искусственное освещение».</a:t>
            </a:r>
          </a:p>
          <a:p>
            <a:r>
              <a:rPr lang="ru-RU" dirty="0"/>
              <a:t>17. СНиП 35-01-2001 «Доступность зданий и сооружений для маломобильных групп населения».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25117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55000" lnSpcReduction="20000"/>
          </a:bodyPr>
          <a:lstStyle/>
          <a:p>
            <a:r>
              <a:rPr lang="ru-RU" dirty="0"/>
              <a:t> ГОСТ Р 52025-2003 «Услуги физкультурно-оздоровительные и спортивные. Требования безопасности потребителей».</a:t>
            </a:r>
          </a:p>
          <a:p>
            <a:r>
              <a:rPr lang="ru-RU" dirty="0"/>
              <a:t>20. ГОСТ Р 55673 – 2013 «Оборудование гимнастическое. БРУСЬЯ АСИММЕТРИЧНЫЕ. Требования и методы испытаний с учетом безопасности».</a:t>
            </a:r>
          </a:p>
          <a:p>
            <a:r>
              <a:rPr lang="ru-RU" dirty="0"/>
              <a:t>21. ГОСТ Р 55674 – 2013 «Оборудование гимнастическое. БРУСЬЯ КОМБИНИРОВАННЫЕ АСИММЕТРИЧНЫЕ И ПАРАЛ-ЛЕЛЬНЫЕ БРУСЬЯ. Требования и методы испытаний с учетом безопасности».</a:t>
            </a:r>
          </a:p>
          <a:p>
            <a:r>
              <a:rPr lang="ru-RU" dirty="0"/>
              <a:t>22. ГОСТ Р 55675 – 2013. «Оборудование гимнастическое. ПЕРЕКЛАДИНЫ. Требования и методы испытаний с учетом безо-</a:t>
            </a:r>
            <a:r>
              <a:rPr lang="ru-RU" dirty="0" err="1"/>
              <a:t>пасности</a:t>
            </a:r>
            <a:r>
              <a:rPr lang="ru-RU" dirty="0"/>
              <a:t>».</a:t>
            </a:r>
          </a:p>
          <a:p>
            <a:r>
              <a:rPr lang="ru-RU" dirty="0"/>
              <a:t>23. ГОСТ Р 55676 – 2013. «УСТРОЙСТВА ГИМНАСТИЧЕСКИЕ ДЛЯ ОПОРНЫХ ПРЫЖКОВ. Требования и методы </a:t>
            </a:r>
            <a:r>
              <a:rPr lang="ru-RU" dirty="0" err="1"/>
              <a:t>испы-таний</a:t>
            </a:r>
            <a:r>
              <a:rPr lang="ru-RU" dirty="0"/>
              <a:t> с учетом безопасности».</a:t>
            </a:r>
          </a:p>
          <a:p>
            <a:r>
              <a:rPr lang="ru-RU" dirty="0"/>
              <a:t>24. ГОСТ Р 55677 – 2013. «ОБОРУДОВАНИЕ ДЕТСКИХ СПОРТИВНЫХ ПЛОЩАДОК. Безопасность конструкции и методы испытаний. Общие требования».</a:t>
            </a:r>
          </a:p>
          <a:p>
            <a:r>
              <a:rPr lang="ru-RU" dirty="0"/>
              <a:t>25. ГОСТ Р 55678 – 2013. «ОБОРУДОВАНИЕ ДЕТСКИХ СПОРТИВНЫХ ПЛОЩАДОК. Безопасность конструкции и методы испытаний спортивно-развивающего оборудования».</a:t>
            </a:r>
          </a:p>
          <a:p>
            <a:r>
              <a:rPr lang="ru-RU" dirty="0"/>
              <a:t>26. ГОСТ Р 55679 – 2013. «ОБОРУДОВАНИЕ ДЕТСКИХ СПОРТИВНЫХ ПЛОЩАДОК. Безопасность при эксплуатации».</a:t>
            </a:r>
          </a:p>
          <a:p>
            <a:r>
              <a:rPr lang="ru-RU" dirty="0"/>
              <a:t>27. ГОСТ 26804-86 «Ограждения дорожные металлические барьерного типа».</a:t>
            </a:r>
          </a:p>
          <a:p>
            <a:r>
              <a:rPr lang="ru-RU" dirty="0"/>
              <a:t>28. ГОСТ Р 51261-99 «Устройства опорные стационарные реабилитационные».</a:t>
            </a:r>
          </a:p>
          <a:p>
            <a:r>
              <a:rPr lang="ru-RU" dirty="0"/>
              <a:t>29. РД 34.21.122-87 «Инструкция по устройству солнцезащиты зданий и сооружений».</a:t>
            </a:r>
          </a:p>
          <a:p>
            <a:r>
              <a:rPr lang="ru-RU" dirty="0"/>
              <a:t>30.ГОСТ Р 52169-2003 «Оборудование детских игровых площадок. Безопасность конструкции и методы испытаний. Общие требования».</a:t>
            </a:r>
          </a:p>
          <a:p>
            <a:r>
              <a:rPr lang="ru-RU" dirty="0"/>
              <a:t>31. ГОСТ Р 52168-2003 «Оборудование детских игровых площадок. Безопасность конструкции и методы испытаний горок».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243379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СанПиН 2.4.2.2821-10 «Санитарно-эпидемиологические требования к условиям и организации обучения в </a:t>
            </a:r>
            <a:r>
              <a:rPr lang="ru-RU" dirty="0" err="1"/>
              <a:t>общеобразова</a:t>
            </a:r>
            <a:r>
              <a:rPr lang="ru-RU" dirty="0"/>
              <a:t>-тельных учреждениях</a:t>
            </a:r>
            <a:r>
              <a:rPr lang="ru-RU" dirty="0" smtClean="0"/>
              <a:t>».</a:t>
            </a:r>
          </a:p>
          <a:p>
            <a:r>
              <a:rPr lang="ru-RU" dirty="0"/>
              <a:t> СанПиН 2.2.1/2.1.1.1031-01 «СЗЗ и санитарная классификация </a:t>
            </a:r>
            <a:r>
              <a:rPr lang="ru-RU" dirty="0" smtClean="0"/>
              <a:t>предприятий</a:t>
            </a:r>
            <a:r>
              <a:rPr lang="ru-RU" dirty="0"/>
              <a:t>, сооружений и жилых объектов</a:t>
            </a:r>
            <a:r>
              <a:rPr lang="ru-RU" dirty="0" smtClean="0"/>
              <a:t>».</a:t>
            </a:r>
            <a:endParaRPr lang="ru-RU" dirty="0"/>
          </a:p>
          <a:p>
            <a:r>
              <a:rPr lang="ru-RU" dirty="0"/>
              <a:t>МГСН 4.08-97 «Массовые типы физкультурно-оздоровительных учреждений».</a:t>
            </a:r>
          </a:p>
        </p:txBody>
      </p:sp>
    </p:spTree>
    <p:extLst>
      <p:ext uri="{BB962C8B-B14F-4D97-AF65-F5344CB8AC3E}">
        <p14:creationId xmlns:p14="http://schemas.microsoft.com/office/powerpoint/2010/main" xmlns="" val="2445082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1873753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Нормы электрического освещения спортивных сооружений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9272" y="1458597"/>
            <a:ext cx="117527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ru-RU" sz="2400" dirty="0">
                <a:solidFill>
                  <a:srgbClr val="4D4D4D"/>
                </a:solidFill>
                <a:latin typeface="Trebuchet MS" panose="020B0603020202020204" pitchFamily="34" charset="0"/>
              </a:rPr>
              <a:t>Системы спортивного освещения нормируются по следующим параметрам: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22222"/>
                </a:solidFill>
                <a:latin typeface="Trebuchet MS" panose="020B0603020202020204" pitchFamily="34" charset="0"/>
              </a:rPr>
              <a:t>уровень и неравномерность распределения горизонтальной и вертикальной освещенности;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22222"/>
                </a:solidFill>
                <a:latin typeface="Trebuchet MS" panose="020B0603020202020204" pitchFamily="34" charset="0"/>
              </a:rPr>
              <a:t>ограничение слепящего действия и пульсации освещенности;</a:t>
            </a:r>
          </a:p>
          <a:p>
            <a:pPr algn="just" fontAlgn="base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222222"/>
                </a:solidFill>
                <a:latin typeface="Trebuchet MS" panose="020B0603020202020204" pitchFamily="34" charset="0"/>
              </a:rPr>
              <a:t>коэффициент цветопередачи источников света</a:t>
            </a:r>
            <a:endParaRPr lang="ru-RU" sz="2400" b="0" i="0" dirty="0">
              <a:solidFill>
                <a:srgbClr val="222222"/>
              </a:solidFill>
              <a:effectLst/>
              <a:latin typeface="Trebuchet MS" panose="020B0603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715" y="3397589"/>
            <a:ext cx="5156326" cy="343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352987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5773"/>
          <a:stretch/>
        </p:blipFill>
        <p:spPr>
          <a:xfrm>
            <a:off x="576684" y="161365"/>
            <a:ext cx="10992270" cy="654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97840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30" t="6154"/>
          <a:stretch/>
        </p:blipFill>
        <p:spPr>
          <a:xfrm>
            <a:off x="658906" y="132787"/>
            <a:ext cx="10515600" cy="6725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4107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4776" y="188912"/>
            <a:ext cx="11236793" cy="4275511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Основные изменения нормы ГТО претерпели в 1972</a:t>
            </a:r>
            <a:br>
              <a:rPr lang="ru-RU" alt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1 марта 1972 г. был введен новый комплекс ГТО. Этот комплекс должен был создавать широкие возможности для решения задачи превращения массового физкультурного движения во всенародное. Всесоюзный физкультурный комплекс "Готов к труду и обороне СССР" (ГТО) имел 5 возрастных ступеней:</a:t>
            </a:r>
            <a:b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I ступень — «Смелые и ловкие» — 10—11 и 12—13 лет;</a:t>
            </a:r>
            <a:b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II — «Спортивная смена» — 14—15 лет;</a:t>
            </a:r>
            <a:b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III — «Сила и мужество» — 16—18 лет;</a:t>
            </a:r>
            <a:b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IV — «Физическое совершенство» — мужчины 19—28 и 29—39 лет, женщины 19—28 и 29—34 лет;</a:t>
            </a:r>
            <a:b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V — «Бодрость и здоровье» — мужчины 40—60 лет, женщины 35—55 лет.</a:t>
            </a:r>
            <a:b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Каждая ступень комплекса ГТО состояла из разделов требований и упражнений и норм. В стране развернулось движение по сдаче норм ГТО, создавались специальные комиссии, которые принимали нормы ГТО, оформляли протоколы и присваивали в соответствии с полученным результатом золотой, серебряный и бронзовый значки. Широкое распространение получили «Открытые старты», «Дни спорта», «Стать чемпионом ГТО», «Через комплекс ГТО – к высшей производительности труда», «От значка ГТО к олимпийской медали» и многие др. </a:t>
            </a:r>
            <a:r>
              <a:rPr lang="ru-RU" alt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altLang="ru-RU" sz="1400" dirty="0"/>
          </a:p>
        </p:txBody>
      </p:sp>
      <p:pic>
        <p:nvPicPr>
          <p:cNvPr id="13315" name="Picture 4" descr="http://www.n-i-r.su/files/images/2010-11/2012_-_12/________________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660107"/>
            <a:ext cx="2952750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6" descr="&quot;Пять колец под кремлевскими звездами&quot; К 30-летию ХХII Олимпийских игр в Москве. Выставки. Архивы России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17245" y="4321970"/>
            <a:ext cx="1584325" cy="221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2" descr="СПОРТИВНАЯ ГИМНАСТИКА - Комитет по делам молодежи, физической культуре и спорту администрации Ульяновс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789" y="4668044"/>
            <a:ext cx="19812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3266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65" y="96184"/>
            <a:ext cx="11752729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качеству и возможностям спортивного оборудования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47" y="1421747"/>
            <a:ext cx="11362763" cy="491181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 Спортивное </a:t>
            </a:r>
            <a:r>
              <a:rPr lang="ru-RU" dirty="0"/>
              <a:t>оборудование должны позволять проводить физическую подготовку населения муниципальных образований Российской Федерации и сдачу норм Всероссийского физкультурно-спортивного </a:t>
            </a:r>
            <a:r>
              <a:rPr lang="ru-RU" dirty="0" smtClean="0"/>
              <a:t>комплекса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 </a:t>
            </a:r>
            <a:r>
              <a:rPr lang="ru-RU" dirty="0"/>
              <a:t>Спортивное оборудование должно соответствовать требованиям безопасности, иметь сертификаты, паспорта, соответствующую действующему законодательству гарантию, быть рекомендованы для установки по месту жительства и учебы населения муниципальных образований в соответствии с действующими техническими нормами и правилами безопасности для последующей </a:t>
            </a:r>
            <a:r>
              <a:rPr lang="ru-RU" dirty="0" smtClean="0"/>
              <a:t>эксплуатации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/>
              <a:t>  Всё </a:t>
            </a:r>
            <a:r>
              <a:rPr lang="ru-RU" dirty="0"/>
              <a:t>спортивное оборудование должно быть укомплектовано информационными стендами, включающими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  - описание </a:t>
            </a:r>
            <a:r>
              <a:rPr lang="ru-RU" dirty="0"/>
              <a:t>рекомендованных упражнений на оборудовании площадки и нормативов Всероссийского физкультурно- спортивного комплекса </a:t>
            </a:r>
            <a:r>
              <a:rPr lang="ru-RU" dirty="0" smtClean="0"/>
              <a:t>;</a:t>
            </a:r>
          </a:p>
          <a:p>
            <a:pPr marL="0" indent="0">
              <a:buNone/>
            </a:pPr>
            <a:r>
              <a:rPr lang="ru-RU" dirty="0" smtClean="0"/>
              <a:t>  - правила </a:t>
            </a:r>
            <a:r>
              <a:rPr lang="ru-RU" dirty="0"/>
              <a:t>безопасности при выполнении физических упражнений на спортивном оборудовании;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- телефоны </a:t>
            </a:r>
            <a:r>
              <a:rPr lang="ru-RU" dirty="0"/>
              <a:t>экстренных служб.</a:t>
            </a:r>
          </a:p>
        </p:txBody>
      </p:sp>
    </p:spTree>
    <p:extLst>
      <p:ext uri="{BB962C8B-B14F-4D97-AF65-F5344CB8AC3E}">
        <p14:creationId xmlns:p14="http://schemas.microsoft.com/office/powerpoint/2010/main" xmlns="" val="24191495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68941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Санитарные нормы спортивного зала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0317" y="1056622"/>
            <a:ext cx="117213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У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борка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всех помещений физкультурно-спортивных сооружений производится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в течение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всего рабочего дня по утвержденному графику, а также по мере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загрязнения в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процессе проводимых занятий. Уборка должна проводиться влажным способом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с применением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горячей воды, мыла, соды, при обязательном проветривании помещений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. Проветривание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помещений проводится до занятий, в течение дня по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мере загрязнения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воздуха, в перерывах между занятиями и после занятий.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0318" y="3364946"/>
            <a:ext cx="11721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Заключительная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уборка помещений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должна проводиться в конце рабочего дня. Утром, перед занятиями (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за 30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минут) помещение только проветривается.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0317" y="4293359"/>
            <a:ext cx="743174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При этом маты, покрывала, ковры выносятся из залов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дляполного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обеспыливания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, проветривания и сушки. Полы и стены на высоту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панелей,подоконники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и двери подлежат мытью горячей водой с мылом или содой. С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оконснимаются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защитные решетки, оконные рамы и стекла протираются от пыли.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006" y="4118340"/>
            <a:ext cx="4085664" cy="265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826558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5776" y="-32067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799" y="810663"/>
            <a:ext cx="114882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Длядезинфекции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чаши бассейна применяется 5 % раствор хлорамина Б и ХБ или 2 - 2,5% осветленный раствор хлорной извести (температура 18 - 22 °С)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двукратныморошением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нормой расхода 0,6 - 0,8 л/кв. м. Смыв дезинфицирующего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растворапроизводится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менее чем через час после его нанесения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Дезинфекции подлежат обходные дорожки, полы, скамейки в раздевальных,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коврики,дверные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ручки, поручни. Дезинфекция производится протиранием ветошью, смоченной0,5 - 1,0 % раствором хлорамина или 3 % раствором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ниртана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697070" y="3811012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В качестве метода обеззараживания используется хлорирование или </a:t>
            </a:r>
            <a:r>
              <a:rPr lang="ru-RU" sz="24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бромирование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воды.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Концентрацияостаточного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количества хлора в плавательных бассейнах, предназначенных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длятренировки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спортсменов-пловцов, может быть снижена до 0,3 мг/л.</a:t>
            </a:r>
            <a:endParaRPr lang="ru-RU" sz="24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8" y="3488319"/>
            <a:ext cx="5392272" cy="3223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87458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307228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Лыжные базы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1365" y="833717"/>
            <a:ext cx="117796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Прокладка лыжных трасс через шоссейные дороги с большим движением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, железнодорожные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пути, а также по плохо замерзающим водоемам (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рекам, озерам, болотам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) и участкам с густым кустарником не должна допускаться.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61365" y="2082138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Дистанций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протяженностью от 3 до 50 км в соответствии с </a:t>
            </a:r>
            <a:r>
              <a:rPr lang="ru-RU" sz="24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действующимиправилами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 соревнований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. 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1365" y="335960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Трассы для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лыжных гонок и гонок со стрельбой (биатлон) должны прокладываться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по пересеченной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местности, чтобы не менее 50 % трассы состояло из подъемов </a:t>
            </a: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и спусков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</a:rPr>
              <a:t>протяженностью не менее 20 м каждый и со средней крутизной не менее 3°.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888" y="2159280"/>
            <a:ext cx="5337289" cy="355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62012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8577" y="-239993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личной гигиены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1598" y="1361746"/>
            <a:ext cx="971577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Предварительный 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осмотр. </a:t>
            </a:r>
            <a:endParaRPr lang="ru-RU" sz="24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4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Пользование плавательным бассейном разрешается только в купальном костюме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изнелиняющих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материалов и в шапочке во избежание попадания волос в воду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зал бассейна в обычной одежде и обуви не разрешается.</a:t>
            </a:r>
          </a:p>
        </p:txBody>
      </p:sp>
    </p:spTree>
    <p:extLst>
      <p:ext uri="{BB962C8B-B14F-4D97-AF65-F5344CB8AC3E}">
        <p14:creationId xmlns:p14="http://schemas.microsoft.com/office/powerpoint/2010/main" xmlns="" val="97903487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389" y="-307228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Экипировка участника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3389" y="911225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участников соревнований обязательно наличие спортивной формы одежды, спортивной обуви на каучуковой подошве для соревнований в спортивном зале, купальные плавки, шапочка и тапочки для бассейна.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сменной спортивной обуви и спортивной формы одежды, а также без сменной экипировки для бассейна, к участию в соревнованиях  не допускаются.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89" y="3837175"/>
            <a:ext cx="5174081" cy="3025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7758" y="3832412"/>
            <a:ext cx="4790515" cy="302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659688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3341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965" y="717549"/>
            <a:ext cx="6078070" cy="601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62255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76" y="47858"/>
            <a:ext cx="11725835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оказывающие влияние на физическое развитие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196"/>
          <a:stretch/>
        </p:blipFill>
        <p:spPr>
          <a:xfrm>
            <a:off x="813469" y="1373421"/>
            <a:ext cx="10314047" cy="5399691"/>
          </a:xfrm>
        </p:spPr>
      </p:pic>
    </p:spTree>
    <p:extLst>
      <p:ext uri="{BB962C8B-B14F-4D97-AF65-F5344CB8AC3E}">
        <p14:creationId xmlns:p14="http://schemas.microsoft.com/office/powerpoint/2010/main" xmlns="" val="2923272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145864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Анатомо-физиологические особенности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Font typeface="Wingdings" panose="05000000000000000000" pitchFamily="2" charset="2"/>
              <a:buChar char="ü"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Силовые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способности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Скоростные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характеристики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Частота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движений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Быстрота двигательной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Выносливость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Ловкость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4415" y="746958"/>
            <a:ext cx="81391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физических способностей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3511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1647" y="-172757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 отличия ВФСК (ГТО):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003" t="7584" r="67009" b="6290"/>
          <a:stretch/>
        </p:blipFill>
        <p:spPr>
          <a:xfrm>
            <a:off x="193322" y="1556218"/>
            <a:ext cx="3949863" cy="403511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656" t="5883" r="4084" b="7937"/>
          <a:stretch/>
        </p:blipFill>
        <p:spPr>
          <a:xfrm>
            <a:off x="8116309" y="2332714"/>
            <a:ext cx="4075691" cy="39968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3596" t="4325" r="35546" b="7794"/>
          <a:stretch/>
        </p:blipFill>
        <p:spPr>
          <a:xfrm>
            <a:off x="3938943" y="1825730"/>
            <a:ext cx="4179642" cy="423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2007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0" y="134471"/>
            <a:ext cx="12088906" cy="4504764"/>
          </a:xfrm>
        </p:spPr>
        <p:txBody>
          <a:bodyPr>
            <a:normAutofit/>
          </a:bodyPr>
          <a:lstStyle/>
          <a:p>
            <a:pPr algn="ctr"/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комплекса ГТО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увеличение продолжительности жизни населения с помощью систематической физической подготовки, увеличить количество регулярно занимающихся физической культурой и спортом детей и молодежи, обеспечить сдачу ими нормативов и тестов Всероссийского физкультурно-спортивного комплекса.</a:t>
            </a:r>
            <a:r>
              <a:rPr lang="ru-RU" alt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altLang="ru-RU" sz="2000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массовое внедрение комплекса ГТО, охват системой подготовки всех возрастных групп населения. </a:t>
            </a:r>
            <a:r>
              <a:rPr lang="ru-RU" altLang="ru-RU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добровольность и доступность системы подготовки для всех слоев населения, медицинский контроль, учет местных традиций и особенностей. </a:t>
            </a:r>
            <a:r>
              <a:rPr lang="ru-RU" altLang="ru-RU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комплекса </a:t>
            </a: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нормативы ГТО и спортивных разрядов, система тестирования, рекомендации по особенностям двигательного режима для различных групп. </a:t>
            </a:r>
            <a:r>
              <a:rPr lang="ru-RU" altLang="ru-RU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alt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комплекса включает 11 ступеней, для каждой из которых установлены виды испытаний и нормативы их выполнения для права получения в первых семи из них бронзового, серебряного или золотого знака и без вручения знака в остальных четырех в зависимости от пола и возраста. Кроме того, для каждой ступени определены необходимые знания, умения и рекомендации к двигательному режиму. </a:t>
            </a:r>
            <a:r>
              <a:rPr lang="ru-RU" altLang="ru-RU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altLang="ru-RU" sz="20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ru-RU" alt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3298" y="4201299"/>
            <a:ext cx="3209819" cy="24165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9841" y="4201299"/>
            <a:ext cx="3366595" cy="2332746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834" y="4201299"/>
            <a:ext cx="3347749" cy="241651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820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12623</TotalTime>
  <Words>7116</Words>
  <Application>Microsoft Office PowerPoint</Application>
  <PresentationFormat>Произвольный</PresentationFormat>
  <Paragraphs>1782</Paragraphs>
  <Slides>78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78</vt:i4>
      </vt:variant>
    </vt:vector>
  </HeadingPairs>
  <TitlesOfParts>
    <vt:vector size="80" baseType="lpstr">
      <vt:lpstr>Оформление по умолчанию</vt:lpstr>
      <vt:lpstr>Office Theme</vt:lpstr>
      <vt:lpstr>Слайд 1</vt:lpstr>
      <vt:lpstr>Слайд 2</vt:lpstr>
      <vt:lpstr>История ГТО</vt:lpstr>
      <vt:lpstr>Слайд 4</vt:lpstr>
      <vt:lpstr> В январе 1933 г. для установления более высоких требований к всесторонней физической подготовленности был введён в практику работы комплекс ГТО II ступени.  Комплекс состоял из 22 норм и 3 требований. В начале 1934 г. в практику работы по физическому воспитанию среди детей вошёл комплекс БГТО («Будь готов к труду и обороне») инициатором создания которого также был комсомол. Таким образом, завершилось оформление всей системы комплекса «Готов к труду и обороне СССР». Ступени комплекса ГТО состоят из нормативов, определяющих уровень развития основных физических качеств (силы, быстроты, выносливости), и требований, определяющих уровень овладения основными прикладными навыками (плавания, бега на лыжах, стрельбы, метаний и т.д.) Сдача нормативов ГТО подтверждалась удостоверениям и специальными значками соответствующих ступеней. В зависимости от уровня достижений сдающие нормативы каждой ступени награждались золотым или серебряным значком «ГТО», выполняющие нормативы в течение ряда лет — «Почётным значком ГТО». Коллективы физкультуры предприятий, учреждений, организаций, добившиеся особых успехов по внедрению комплекса ГТО в повседневную жизнь трудящихся, награждались знаком «За успехи в работе по комплексу ГТО». Выполнившим разрядные нормативы по многоборьям комплекса ГТО -классификационные билет и значки соответствующих разрядов. Система физкультурного комплекса ГТО стала очень популярной среди советских людей того времени.  </vt:lpstr>
      <vt:lpstr>Только за 1933 –1937 гг. нормы ГТО I ступени сдавали 4 млн. 458 тыс. человек, II ступени – 35 тыс., БГТО – 759,5 тыс. человек. Идеи и принципы ГТО получили свое дальнейшее развитие в Единой спортивной классификации (ЕВСК), созданной в 1935 – 1937 гг. Это повлекло за собой введение разрядных норм, спортивных званий. Классификация дала возможность установить единые принципы определения спортивной подготовки на всей территории СССР. Физкультурный комплекс ГТО был органически связан с Единой Всесоюзной спортивной классификацией, определяющей последовательность роста мастерства, уровень подготовленности спортсменов и развития их достижений от массовых спортивных разрядов до высших классификационных категорий.  Спортивные разряды и звания присваивались при условии сдачи спортсменами норм физкультурного комплекса ГТО. </vt:lpstr>
      <vt:lpstr>                                           Основные изменения нормы ГТО претерпели в 1972  С 1 марта 1972 г. был введен новый комплекс ГТО. Этот комплекс должен был создавать широкие возможности для решения задачи превращения массового физкультурного движения во всенародное. Всесоюзный физкультурный комплекс "Готов к труду и обороне СССР" (ГТО) имел 5 возрастных ступеней: 1. I ступень — «Смелые и ловкие» — 10—11 и 12—13 лет; 2. II — «Спортивная смена» — 14—15 лет; 3. III — «Сила и мужество» — 16—18 лет; 4. IV — «Физическое совершенство» — мужчины 19—28 и 29—39 лет, женщины 19—28 и 29—34 лет; 5. V — «Бодрость и здоровье» — мужчины 40—60 лет, женщины 35—55 лет. Каждая ступень комплекса ГТО состояла из разделов требований и упражнений и норм. В стране развернулось движение по сдаче норм ГТО, создавались специальные комиссии, которые принимали нормы ГТО, оформляли протоколы и присваивали в соответствии с полученным результатом золотой, серебряный и бронзовый значки. Широкое распространение получили «Открытые старты», «Дни спорта», «Стать чемпионом ГТО», «Через комплекс ГТО – к высшей производительности труда», «От значка ГТО к олимпийской медали» и многие др.  </vt:lpstr>
      <vt:lpstr>Знаки отличия ВФСК (ГТО):</vt:lpstr>
      <vt:lpstr>Цель комплекса ГТО – увеличение продолжительности жизни населения с помощью систематической физической подготовки, увеличить количество регулярно занимающихся физической культурой и спортом детей и молодежи, обеспечить сдачу ими нормативов и тестов Всероссийского физкультурно-спортивного комплекса. Задача – массовое внедрение комплекса ГТО, охват системой подготовки всех возрастных групп населения.  Принципы – добровольность и доступность системы подготовки для всех слоев населения, медицинский контроль, учет местных традиций и особенностей.  Содержание комплекса – нормативы ГТО и спортивных разрядов, система тестирования, рекомендации по особенностям двигательного режима для различных групп.  Структура комплекса включает 11 ступеней, для каждой из которых установлены виды испытаний и нормативы их выполнения для права получения в первых семи из них бронзового, серебряного или золотого знака и без вручения знака в остальных четырех в зависимости от пола и возраста. Кроме того, для каждой ступени определены необходимые знания, умения и рекомендации к двигательному режиму.  </vt:lpstr>
      <vt:lpstr>ПОЛОЖЕНИЕ  о Всероссийском физкультурно-спортивном комплексе «Готов к труду и обороне» (ГТО)</vt:lpstr>
      <vt:lpstr>Согласно Положению, ВФСК ГТО состоит из 11 ступеней, охватывающих граждан в возрасте от 6 до 70 лет и старше,  и 3 уровней трудности, которые соответствуют золотому, серебряному и бронзовому знакам отличия.  I. СТУПЕНЬ (возрастная группа от 6 до 8 лет)</vt:lpstr>
      <vt:lpstr>Слайд 12</vt:lpstr>
      <vt:lpstr>  Виды испытаний (тесты): Обязательные испытания (тесты): бег на 60 м  (с), бег на 1 км  (мин, с), подтягивание из виса на высокой перекладине  (кол-во раз) или подтягивание из виса лежа на низкой перекладине (кол-во раз), или сгибание и разгибание рук в упоре лежа на полу  (кол-во раз), наклон вперед из положения стоя с прямыми ногами на полу  Испытания (тесты) по выбору: прыжок в длину с разбега (см) или прыжок в длину с места толчком двумя ногами (см), метание мяча весом 150 г (м), бег на лыжах на 1 км (мин, с) или на 2 км, или кросс на 2 км по пересеченной местности, плавание без учета времени  </vt:lpstr>
      <vt:lpstr>Слайд 14</vt:lpstr>
      <vt:lpstr> Виды испытаний (тесты)  Обязательные испытания (тесты): бег на 60 м (с), бег на 1,5 км (мин, с) или на 2 км (мин, с), подтягивание из виса на высокой перекладине (кол-во раз) или подтягивание из виса лежа на низкой перекладине (кол-во раз), или сгибание и разгибание рук в упоре лежа на полу (кол-во раз), наклон вперед из положения стоя с прямыми ногами на полу Испытания (тесты) по выбору: прыжок в длину с разбега (см) или прыжок в длину с места толчком двумя ногами (см), метание мяча весом 150 г (м), бег на лыжах на 2 км (мин, с) или на 3 км, или кросс на 3 км по пересеченной местности, плавание 50 м (мин, с), стрельба из пневматической винтовки из положения сидя или стоя с опорой локтей о стол или стойку, дистанция - 5 м (очки) или из электронного оружия из положения сидя или стоя с опорой локтей о стол или стойку, дистанция 5 м, туристский поход с проверкой туристских навыков </vt:lpstr>
      <vt:lpstr>Слайд 16</vt:lpstr>
      <vt:lpstr>Слайд 17</vt:lpstr>
      <vt:lpstr>Виды испытаний (тесты)  Обязательные испытания (тесты): бег на 60 м (с), бег на 2 км (мин, с) или на 3 км , подтягивание из виса на высокой перекладине (кол-во раз) или подтягивание из виса лежа на низкой перекладине (кол-во раз), или сгибание и разгибание рук в упоре лежа на полу (кол-во раз) , наклон вперед из положения стоя с прямыми ногами на полу  Испытания (тесты) по выбору: прыжок в длину с разбега (см) или прыжок в длину с места толчком двумя ногами (см), поднимание туловища из положения лежа на спине (кол-во раз за 1 мин), метание мяча весом 150 г (м), бег на лыжах на 3 км (мин, с) или на 5 км (мин, с), или кросс на 3 км по пересеченной местности, плавание на 50 м (мин, с), стрельба из пневматической винтовки из положения сидя или стоя с опорой локтей о стол или стойку, дистанция – 10 м (очки) или из электронного оружия из положения сидя или стоя с опорой локтей о стол или стойку, дистанция – 10 м (очки), туристский поход с проверкой туристских навыков</vt:lpstr>
      <vt:lpstr>Слайд 19</vt:lpstr>
      <vt:lpstr>Слайд 20</vt:lpstr>
      <vt:lpstr>Виды испытаний (тесты)  Обязательные испытания (тесты): бег на 100 м (с), бег на 2 км  (мин, с) или на 3 км (мин, с), подтягивание из виса на высокой перекладине (кол-во раз) или рывок гири 16 кг (кол-во раз), или подтягивание из виса лежа на низкой перекладине (кол-во раз), или сгибание и разгибание рук в упоре лежа на полу (кол-во раз), наклон вперед из положения стоя с прямыми ногами на гимнастической скамье (ниже уровня скамьи-см) Испытания (тесты) по выбору: прыжок в длину с разбега (см) или прыжок в длину с места толчком двумя ногами (см), поднимание туловища из положения лежа на спине (кол-во раз в 1 мин), метание спортивного снаряда весом 700 г (м) или весом 500 г (м), бег на лыжах на 3 км (мин, с)   или на 5 км (мин, с), или кросс на 3 км по пересеченной местности, или кросс на 5 км по пересеченной местности, плавание на 50 м (мин, с), стрельба из пневматической винтовки из положения сидя или стоя с опорой локтей о стол или стойку, дистанция – 10 м (очки) или из электронного оружия из положения сидя или стоя с опорой локтей о стол или стойку, дистанция -  10 м (очки), туристский поход с проверкой туристских навыков</vt:lpstr>
      <vt:lpstr>Слайд 22</vt:lpstr>
      <vt:lpstr>Слайд 23</vt:lpstr>
      <vt:lpstr>Слайд 24</vt:lpstr>
      <vt:lpstr>         VI. СТУПЕНЬ (возрастная группа от 18 до 29 лет) Виды испытаний (тесты) Обязательные испытания (тесты): бег на 100 м (с), бег на 3 км (мин,с), подтягивание из виса на высокой перекладине  (кол-во раз) или рывок гири 16 кг (кол-во раз), наклон вперед из положения стоя с прямыми ногами на гимнастической скамье (ниже уровня скамьи-см) Испытания (тесты) по выбору: прыжок в длину с разбега (см), или прыжок в длину с места толчком двумя ногами (см), метание спортивного снаряда весом700 г (м), бег на лыжах на 5 км (мин, с)или кросс на 5 км по пересеченной местности, плавание на 50 м (мин, с), стрельба из пневматической винтовки из положения сидя или стоя с опорой локтей о стол или стойку, дистанция – 10 м (очки) или из электронного оружия  из положения сидя или стоя с опорой локтей о стол или стойку, дистанция – 10 м (очки),  туристский поход с проверкой туристских навыков         </vt:lpstr>
      <vt:lpstr>Слайд 26</vt:lpstr>
      <vt:lpstr>Слайд 27</vt:lpstr>
      <vt:lpstr>Слайд 28</vt:lpstr>
      <vt:lpstr>Слайд 29</vt:lpstr>
      <vt:lpstr>Слайд 30</vt:lpstr>
      <vt:lpstr>Слайд 31</vt:lpstr>
      <vt:lpstr>  Виды испытаний (тесты)  Обязательные испытания (тесты); бег на 3 км (мин, с), подтягивание из виса  на высокой перекладине (кол-во раз) или рывок гири 16 кг (кол-во раз), наклон вперед из положения стоя с прямыми ногами на гимнастической скамье (ниже уровня скамьи-см) Испытания (тесты) по выбору: прыжок в длину с места (см), метание спортивного снаряда весом 700 г (м), бег на лыжах на 5 км (мин, с) или кросс на 5 км по пересеченной местности, плавание на 50 м (мин, с), стрельба из пневматической винтовки из положения сидя или стоя с опорой локтей о стол или стойку, дистанция – 10 м (очки) или из электронного оружия из положения сидя или стоя с опорой локтей о стол или стойку, дистанция – 10 м (очки), туристский поход с проверкой туристских навыков   </vt:lpstr>
      <vt:lpstr>Слайд 33</vt:lpstr>
      <vt:lpstr>Слайд 34</vt:lpstr>
      <vt:lpstr>Слайд 35</vt:lpstr>
      <vt:lpstr>Слайд 36</vt:lpstr>
      <vt:lpstr> Виды испытаний (тесты)  Обязательные испытания (тесты): бег на 2 км (мин, с) или на 3 км, подтягивание из виса на высокой перекладине  (кол-во раз)или рывок гири 16 кг(кол-во раз)или подтягивание  из виса лежа на низкой перекладине (кол-во раз) или сгибание  и разгибание рук в упоре лежа на полу  (кол-во раз), наклон вперед  из положения стоя с прямыми ногами на полу Испытания (тесты) по выбору: поднимание туловища из положения лежа  на спине  (кол-во раз за 1 мин) Бег на лыжах на 2 км (мин, с)или на 5 км (мин, с)или кросс по пересеченной местности на 2 км или кросс по пересеченной местности на 3 км Плавание без учета времени (м), стрельба из пневматической винтовки из положения сидя или стоя с опорой локтей о стол или стойку, дистанция – 10 м (очки)или из электронного оружия из положения сидя или стоя с опорой локтей о стол или стойку, дистанция – 10 м (очки), туристский поход с проверкой туристских навыков   </vt:lpstr>
      <vt:lpstr>Слайд 38</vt:lpstr>
      <vt:lpstr>Слайд 39</vt:lpstr>
      <vt:lpstr>  Виды испытаний (тесты) и нормативы Обязательные испытания (тесты): бег на 2 км (мин, с) или на 3 км, подтягивание из виса на высокой перекладине  (кол-во раз)или рывок гири 16 кг(кол-во раз)или подтягивание  из виса лежа на низкой перекладине  (кол-во раз) или сгибание  и разгибание рук в упоре лежа на полу  (кол-во раз), наклон вперед из положения стоя с прямыми ногами на полу Испытания (тесты) по выбору: поднимание туловища из положения лежа на спине (кол-во раз за 1 мин) Бег на лыжах на 2 км (мин, с)или на 5 км (мин, с)или кросс по пересеченной местности на 2 км или кросс по пересеченной местности на 3 км, плавание без учета времени (м), стрельба из пневматической винтовки из положения сидя или стоя с опорой локтей о стол или стойку, дистанция – 10 м (очки)или из электронного оружия из положения сидя или стоя с опорой локтей о стол или стойку, дистанция – 10 м (очки), туристский поход с проверкой туристских навыков </vt:lpstr>
      <vt:lpstr>Слайд 41</vt:lpstr>
      <vt:lpstr>Слайд 42</vt:lpstr>
      <vt:lpstr>    Виды испытаний (тесты) и нормативы Обязательные испытания (тесты): смешанное передвижение (км) или скандинавская ходьба (км), сгибание и разгибание рук в упоре о гимнастическую скамью  (кол-во раз), поднимание туловища из положения лежа на спине (кол-во раз) Испытания (тесты) по выбору: наклон вперед из положения стоя с прямыми ногами на полу, передвижение на лыжах (км) или смешанное передвижение  по пересеченной местности (км), плавание без учета времени (м)    </vt:lpstr>
      <vt:lpstr>Слайд 44</vt:lpstr>
      <vt:lpstr> Виды испытаний (тесты)  Обязательные испытания (тесты):  смешанное передвижение (км) или скандинавская ходьба (км). сгибание и разгибание рук в упоре о сиденье стула (кол-во раз), поднимание туловища из положения лежа на спине   (кол-во раз) Испытания (тесты) по выбору: наклон вперед из положения стоя с прямыми ногами на полу, передвижение на лыжах (км)  или смешанное передвижение  по пересеченной местности (км), плавание без учета времени (м)  </vt:lpstr>
      <vt:lpstr>Слайд 46</vt:lpstr>
      <vt:lpstr>Парижская хартия</vt:lpstr>
      <vt:lpstr>Международная хартия физического  воспитания и спорта 21 ноября 1978 года ст.9 </vt:lpstr>
      <vt:lpstr>Конституция Российской Федерации (принята 12.12.1993г.)</vt:lpstr>
      <vt:lpstr>Федеральный закон «О физической культуре и спорте в РФ» (от 04.12.2007г. № 329-ФЗ)</vt:lpstr>
      <vt:lpstr>Правовое регулирование государственной регистрации физкультурно-спортивных организаций</vt:lpstr>
      <vt:lpstr>Правовые основы организации и проведения спортивных соревнований</vt:lpstr>
      <vt:lpstr>Слайд 53</vt:lpstr>
      <vt:lpstr>Слайд 54</vt:lpstr>
      <vt:lpstr>Слайд 55</vt:lpstr>
      <vt:lpstr>Слайд 56</vt:lpstr>
      <vt:lpstr>Слайд 57</vt:lpstr>
      <vt:lpstr>Нормативно-правовое обеспечение ВФСК ГТО</vt:lpstr>
      <vt:lpstr>Медицинское сопровождение комплекса ГТО </vt:lpstr>
      <vt:lpstr>Я хочу выполнить все нормативы комплекса ГТО в один день, это возможно?</vt:lpstr>
      <vt:lpstr>Что я могу сделать сейчас для успешного выполнения нормативов комплекса ГТО?</vt:lpstr>
      <vt:lpstr>Сколько дней можно выполнять нормативы испытаний (тестов) ГТО в рамках одной возрастной ступени? </vt:lpstr>
      <vt:lpstr>Основными принципами развития сети спортивных сооружений для подготовки к выполнению и выполнения нормативов Комплекса ГТО являются:</vt:lpstr>
      <vt:lpstr>Слайд 64</vt:lpstr>
      <vt:lpstr>Слайд 65</vt:lpstr>
      <vt:lpstr>Слайд 66</vt:lpstr>
      <vt:lpstr>Нормы электрического освещения спортивных сооружений</vt:lpstr>
      <vt:lpstr>Слайд 68</vt:lpstr>
      <vt:lpstr>Слайд 69</vt:lpstr>
      <vt:lpstr>Требования к качеству и возможностям спортивного оборудования</vt:lpstr>
      <vt:lpstr>Санитарные нормы спортивного зала</vt:lpstr>
      <vt:lpstr>Бассейн</vt:lpstr>
      <vt:lpstr>Лыжные базы</vt:lpstr>
      <vt:lpstr>Требования личной гигиены</vt:lpstr>
      <vt:lpstr>Экипировка участника</vt:lpstr>
      <vt:lpstr>Возрастные периоды</vt:lpstr>
      <vt:lpstr>Факторы, оказывающие влияние на физическое развитие</vt:lpstr>
      <vt:lpstr>Анатомо-физиологические особенности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</dc:creator>
  <cp:lastModifiedBy>Нина</cp:lastModifiedBy>
  <cp:revision>62</cp:revision>
  <dcterms:created xsi:type="dcterms:W3CDTF">2016-10-04T11:11:23Z</dcterms:created>
  <dcterms:modified xsi:type="dcterms:W3CDTF">2016-10-16T16:02:19Z</dcterms:modified>
</cp:coreProperties>
</file>