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106752"/>
        <c:axId val="79241984"/>
        <c:axId val="0"/>
      </c:bar3DChart>
      <c:catAx>
        <c:axId val="76106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9241984"/>
        <c:crosses val="autoZero"/>
        <c:auto val="1"/>
        <c:lblAlgn val="ctr"/>
        <c:lblOffset val="100"/>
        <c:noMultiLvlLbl val="0"/>
      </c:catAx>
      <c:valAx>
        <c:axId val="79241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106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885568"/>
        <c:axId val="95887360"/>
        <c:axId val="0"/>
      </c:bar3DChart>
      <c:catAx>
        <c:axId val="95885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5887360"/>
        <c:crosses val="autoZero"/>
        <c:auto val="1"/>
        <c:lblAlgn val="ctr"/>
        <c:lblOffset val="100"/>
        <c:noMultiLvlLbl val="0"/>
      </c:catAx>
      <c:valAx>
        <c:axId val="95887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885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5525634253"/>
          <c:y val="2.4936723255542391E-3"/>
          <c:w val="0.66914628857082925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046080"/>
        <c:axId val="96068352"/>
        <c:axId val="0"/>
      </c:bar3DChart>
      <c:catAx>
        <c:axId val="96046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6068352"/>
        <c:crosses val="autoZero"/>
        <c:auto val="1"/>
        <c:lblAlgn val="ctr"/>
        <c:lblOffset val="100"/>
        <c:noMultiLvlLbl val="0"/>
      </c:catAx>
      <c:valAx>
        <c:axId val="9606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046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148890886083874"/>
          <c:y val="0.25026312009506274"/>
          <c:w val="9.2168104199922163E-2"/>
          <c:h val="0.1279978062443687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64"/>
          <c:y val="2.4935689009023205E-3"/>
          <c:w val="0.66914628857082958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556736"/>
        <c:axId val="97574912"/>
        <c:axId val="0"/>
      </c:bar3DChart>
      <c:catAx>
        <c:axId val="97556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7574912"/>
        <c:crosses val="autoZero"/>
        <c:auto val="1"/>
        <c:lblAlgn val="ctr"/>
        <c:lblOffset val="100"/>
        <c:noMultiLvlLbl val="0"/>
      </c:catAx>
      <c:valAx>
        <c:axId val="9757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556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86"/>
          <c:y val="2.4935689009023213E-3"/>
          <c:w val="0.66914628857082992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01.09.20'!$B$3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01.09.20'!$A$4:$A$7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'доходы на 01.09.20'!$B$4:$B$7</c:f>
              <c:numCache>
                <c:formatCode>General</c:formatCode>
                <c:ptCount val="4"/>
                <c:pt idx="0">
                  <c:v>954</c:v>
                </c:pt>
                <c:pt idx="1">
                  <c:v>2287</c:v>
                </c:pt>
                <c:pt idx="2">
                  <c:v>1515</c:v>
                </c:pt>
                <c:pt idx="3">
                  <c:v>1501</c:v>
                </c:pt>
              </c:numCache>
            </c:numRef>
          </c:val>
        </c:ser>
        <c:ser>
          <c:idx val="1"/>
          <c:order val="1"/>
          <c:tx>
            <c:strRef>
              <c:f>'доходы на 01.09.20'!$C$3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293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01.09.20'!$A$4:$A$7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'доходы на 01.09.20'!$C$4:$C$7</c:f>
              <c:numCache>
                <c:formatCode>General</c:formatCode>
                <c:ptCount val="4"/>
                <c:pt idx="0">
                  <c:v>535</c:v>
                </c:pt>
                <c:pt idx="1">
                  <c:v>1472</c:v>
                </c:pt>
                <c:pt idx="2">
                  <c:v>983</c:v>
                </c:pt>
                <c:pt idx="3">
                  <c:v>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35552"/>
        <c:axId val="34937088"/>
        <c:axId val="0"/>
      </c:bar3DChart>
      <c:catAx>
        <c:axId val="34935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34937088"/>
        <c:crosses val="autoZero"/>
        <c:auto val="1"/>
        <c:lblAlgn val="ctr"/>
        <c:lblOffset val="100"/>
        <c:noMultiLvlLbl val="0"/>
      </c:catAx>
      <c:valAx>
        <c:axId val="34937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35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057216"/>
        <c:axId val="96058752"/>
        <c:axId val="0"/>
      </c:bar3DChart>
      <c:catAx>
        <c:axId val="9605721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96058752"/>
        <c:crosses val="autoZero"/>
        <c:auto val="1"/>
        <c:lblAlgn val="ctr"/>
        <c:lblOffset val="100"/>
        <c:noMultiLvlLbl val="1"/>
      </c:catAx>
      <c:valAx>
        <c:axId val="96058752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96057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155136"/>
        <c:axId val="98156928"/>
        <c:axId val="0"/>
      </c:bar3DChart>
      <c:catAx>
        <c:axId val="98155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8156928"/>
        <c:crosses val="autoZero"/>
        <c:auto val="1"/>
        <c:lblAlgn val="ctr"/>
        <c:lblOffset val="100"/>
        <c:noMultiLvlLbl val="0"/>
      </c:catAx>
      <c:valAx>
        <c:axId val="981569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8155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172288"/>
        <c:axId val="98657408"/>
        <c:axId val="0"/>
      </c:bar3DChart>
      <c:catAx>
        <c:axId val="98172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8657408"/>
        <c:crosses val="autoZero"/>
        <c:auto val="1"/>
        <c:lblAlgn val="ctr"/>
        <c:lblOffset val="100"/>
        <c:noMultiLvlLbl val="0"/>
      </c:catAx>
      <c:valAx>
        <c:axId val="986574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8172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943360"/>
        <c:axId val="98944896"/>
        <c:axId val="0"/>
      </c:bar3DChart>
      <c:catAx>
        <c:axId val="9894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98944896"/>
        <c:crosses val="autoZero"/>
        <c:auto val="1"/>
        <c:lblAlgn val="ctr"/>
        <c:lblOffset val="100"/>
        <c:noMultiLvlLbl val="0"/>
      </c:catAx>
      <c:valAx>
        <c:axId val="98944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943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579584"/>
        <c:axId val="98581120"/>
        <c:axId val="0"/>
      </c:bar3DChart>
      <c:catAx>
        <c:axId val="98579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8581120"/>
        <c:crosses val="autoZero"/>
        <c:auto val="1"/>
        <c:lblAlgn val="ctr"/>
        <c:lblOffset val="100"/>
        <c:noMultiLvlLbl val="0"/>
      </c:catAx>
      <c:valAx>
        <c:axId val="9858112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8579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035937174519854"/>
          <c:y val="1.8893006021306159E-2"/>
          <c:w val="0.39116579177603028"/>
          <c:h val="0.914440434529021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300672"/>
        <c:axId val="100302208"/>
        <c:axId val="0"/>
      </c:bar3DChart>
      <c:catAx>
        <c:axId val="100300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302208"/>
        <c:crosses val="autoZero"/>
        <c:auto val="1"/>
        <c:lblAlgn val="ctr"/>
        <c:lblOffset val="100"/>
        <c:noMultiLvlLbl val="0"/>
      </c:catAx>
      <c:valAx>
        <c:axId val="1003022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300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511552"/>
        <c:axId val="79513088"/>
        <c:axId val="0"/>
      </c:bar3DChart>
      <c:catAx>
        <c:axId val="79511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9513088"/>
        <c:crosses val="autoZero"/>
        <c:auto val="1"/>
        <c:lblAlgn val="ctr"/>
        <c:lblOffset val="100"/>
        <c:noMultiLvlLbl val="0"/>
      </c:catAx>
      <c:valAx>
        <c:axId val="7951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511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317824"/>
        <c:axId val="100532608"/>
        <c:axId val="0"/>
      </c:bar3DChart>
      <c:catAx>
        <c:axId val="100317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0532608"/>
        <c:crosses val="autoZero"/>
        <c:auto val="1"/>
        <c:lblAlgn val="ctr"/>
        <c:lblOffset val="100"/>
        <c:noMultiLvlLbl val="0"/>
      </c:catAx>
      <c:valAx>
        <c:axId val="1005326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317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893"/>
          <c:y val="7.0284317908537322E-3"/>
          <c:w val="0.39116579177602945"/>
          <c:h val="0.914440434529020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577792"/>
        <c:axId val="100545664"/>
        <c:axId val="0"/>
      </c:bar3DChart>
      <c:catAx>
        <c:axId val="98577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0545664"/>
        <c:crosses val="autoZero"/>
        <c:auto val="1"/>
        <c:lblAlgn val="ctr"/>
        <c:lblOffset val="100"/>
        <c:noMultiLvlLbl val="0"/>
      </c:catAx>
      <c:valAx>
        <c:axId val="1005456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8577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915"/>
          <c:y val="7.028431790853734E-3"/>
          <c:w val="0.39116579177602956"/>
          <c:h val="0.914440434529020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561280"/>
        <c:axId val="100562816"/>
        <c:axId val="0"/>
      </c:bar3DChart>
      <c:catAx>
        <c:axId val="100561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562816"/>
        <c:crosses val="autoZero"/>
        <c:auto val="1"/>
        <c:lblAlgn val="ctr"/>
        <c:lblOffset val="100"/>
        <c:noMultiLvlLbl val="0"/>
      </c:catAx>
      <c:valAx>
        <c:axId val="1005628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561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45"/>
          <c:h val="0.914440434529020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578432"/>
        <c:axId val="100579968"/>
        <c:axId val="0"/>
      </c:bar3DChart>
      <c:catAx>
        <c:axId val="10057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0579968"/>
        <c:crosses val="autoZero"/>
        <c:auto val="1"/>
        <c:lblAlgn val="ctr"/>
        <c:lblOffset val="100"/>
        <c:noMultiLvlLbl val="0"/>
      </c:catAx>
      <c:valAx>
        <c:axId val="1005799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578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56"/>
          <c:h val="0.914440434529020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56032"/>
        <c:axId val="100957568"/>
        <c:axId val="0"/>
      </c:bar3DChart>
      <c:catAx>
        <c:axId val="100956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0957568"/>
        <c:crosses val="autoZero"/>
        <c:auto val="1"/>
        <c:lblAlgn val="ctr"/>
        <c:lblOffset val="100"/>
        <c:noMultiLvlLbl val="0"/>
      </c:catAx>
      <c:valAx>
        <c:axId val="1009575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956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67"/>
          <c:h val="0.914440434529020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632320"/>
        <c:axId val="106633856"/>
        <c:axId val="0"/>
      </c:bar3DChart>
      <c:catAx>
        <c:axId val="10663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6633856"/>
        <c:crosses val="autoZero"/>
        <c:auto val="1"/>
        <c:lblAlgn val="ctr"/>
        <c:lblOffset val="100"/>
        <c:noMultiLvlLbl val="0"/>
      </c:catAx>
      <c:valAx>
        <c:axId val="1066338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6632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84"/>
          <c:h val="0.9144404345290209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01.09.20 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143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143E-3"/>
                  <c:y val="-6.481481481481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01.09.20  '!$A$4:$A$7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 город Алапаевск</c:v>
                </c:pt>
              </c:strCache>
            </c:strRef>
          </c:cat>
          <c:val>
            <c:numRef>
              <c:f>'доходы на 1 чел  01.09.20  '!$B$4:$B$7</c:f>
              <c:numCache>
                <c:formatCode>0.0</c:formatCode>
                <c:ptCount val="4"/>
                <c:pt idx="0">
                  <c:v>54.011209873747383</c:v>
                </c:pt>
                <c:pt idx="1">
                  <c:v>55.548808627431931</c:v>
                </c:pt>
                <c:pt idx="2">
                  <c:v>33.57861607340751</c:v>
                </c:pt>
                <c:pt idx="3">
                  <c:v>34.601996357684591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01.09.20 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82E-2"/>
                  <c:y val="-7.5080451900034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903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01.09.20  '!$A$4:$A$7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 город Алапаевск</c:v>
                </c:pt>
              </c:strCache>
            </c:strRef>
          </c:cat>
          <c:val>
            <c:numRef>
              <c:f>'доходы на 1 чел  01.09.20  '!$C$4:$C$7</c:f>
              <c:numCache>
                <c:formatCode>0.0</c:formatCode>
                <c:ptCount val="4"/>
                <c:pt idx="0">
                  <c:v>30.289305327520804</c:v>
                </c:pt>
                <c:pt idx="1">
                  <c:v>35.75332151271526</c:v>
                </c:pt>
                <c:pt idx="2">
                  <c:v>21.787313267432069</c:v>
                </c:pt>
                <c:pt idx="3">
                  <c:v>21.853892436432375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780864"/>
        <c:axId val="37790848"/>
        <c:axId val="0"/>
      </c:bar3DChart>
      <c:catAx>
        <c:axId val="37780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37790848"/>
        <c:crosses val="autoZero"/>
        <c:auto val="1"/>
        <c:lblAlgn val="ctr"/>
        <c:lblOffset val="100"/>
        <c:noMultiLvlLbl val="0"/>
      </c:catAx>
      <c:valAx>
        <c:axId val="3779084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37780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751872"/>
        <c:axId val="113428736"/>
        <c:axId val="0"/>
      </c:bar3DChart>
      <c:catAx>
        <c:axId val="10675187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3428736"/>
        <c:crosses val="autoZero"/>
        <c:auto val="1"/>
        <c:lblAlgn val="ctr"/>
        <c:lblOffset val="100"/>
        <c:noMultiLvlLbl val="1"/>
      </c:catAx>
      <c:valAx>
        <c:axId val="11342873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6751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325568"/>
        <c:axId val="113327104"/>
        <c:axId val="0"/>
      </c:bar3DChart>
      <c:catAx>
        <c:axId val="113325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327104"/>
        <c:crosses val="autoZero"/>
        <c:auto val="1"/>
        <c:lblAlgn val="ctr"/>
        <c:lblOffset val="100"/>
        <c:noMultiLvlLbl val="0"/>
      </c:catAx>
      <c:valAx>
        <c:axId val="113327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325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805568"/>
        <c:axId val="113823744"/>
        <c:axId val="0"/>
      </c:bar3DChart>
      <c:catAx>
        <c:axId val="113805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3823744"/>
        <c:crosses val="autoZero"/>
        <c:auto val="1"/>
        <c:lblAlgn val="ctr"/>
        <c:lblOffset val="100"/>
        <c:noMultiLvlLbl val="0"/>
      </c:catAx>
      <c:valAx>
        <c:axId val="11382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805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500032"/>
        <c:axId val="79501568"/>
        <c:axId val="0"/>
      </c:bar3DChart>
      <c:catAx>
        <c:axId val="79500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79501568"/>
        <c:crosses val="autoZero"/>
        <c:auto val="1"/>
        <c:lblAlgn val="ctr"/>
        <c:lblOffset val="100"/>
        <c:noMultiLvlLbl val="0"/>
      </c:catAx>
      <c:valAx>
        <c:axId val="795015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9500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716224"/>
        <c:axId val="113718016"/>
        <c:axId val="0"/>
      </c:bar3DChart>
      <c:catAx>
        <c:axId val="113716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3718016"/>
        <c:crosses val="autoZero"/>
        <c:auto val="1"/>
        <c:lblAlgn val="ctr"/>
        <c:lblOffset val="100"/>
        <c:noMultiLvlLbl val="0"/>
      </c:catAx>
      <c:valAx>
        <c:axId val="113718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716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7268443854158"/>
          <c:y val="0.11815284362664216"/>
          <c:w val="0.46346628893086389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93088"/>
        <c:axId val="114394624"/>
        <c:axId val="0"/>
      </c:bar3DChart>
      <c:catAx>
        <c:axId val="114393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4394624"/>
        <c:crosses val="autoZero"/>
        <c:auto val="1"/>
        <c:lblAlgn val="ctr"/>
        <c:lblOffset val="100"/>
        <c:noMultiLvlLbl val="0"/>
      </c:catAx>
      <c:valAx>
        <c:axId val="114394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393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23"/>
          <c:y val="3.3172511261026056E-3"/>
          <c:w val="0.46346628893086211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684672"/>
        <c:axId val="114686208"/>
        <c:axId val="0"/>
      </c:bar3DChart>
      <c:catAx>
        <c:axId val="11468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4686208"/>
        <c:crosses val="autoZero"/>
        <c:auto val="1"/>
        <c:lblAlgn val="ctr"/>
        <c:lblOffset val="100"/>
        <c:noMultiLvlLbl val="0"/>
      </c:catAx>
      <c:valAx>
        <c:axId val="114686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684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04512"/>
        <c:axId val="114306048"/>
        <c:axId val="0"/>
      </c:bar3DChart>
      <c:catAx>
        <c:axId val="114304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4306048"/>
        <c:crosses val="autoZero"/>
        <c:auto val="1"/>
        <c:lblAlgn val="ctr"/>
        <c:lblOffset val="100"/>
        <c:noMultiLvlLbl val="0"/>
      </c:catAx>
      <c:valAx>
        <c:axId val="11430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304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21664"/>
        <c:axId val="114323456"/>
        <c:axId val="0"/>
      </c:bar3DChart>
      <c:catAx>
        <c:axId val="11432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323456"/>
        <c:crosses val="autoZero"/>
        <c:auto val="1"/>
        <c:lblAlgn val="ctr"/>
        <c:lblOffset val="100"/>
        <c:noMultiLvlLbl val="0"/>
      </c:catAx>
      <c:valAx>
        <c:axId val="11432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321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34720"/>
        <c:axId val="114340608"/>
        <c:axId val="0"/>
      </c:bar3DChart>
      <c:catAx>
        <c:axId val="11433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4340608"/>
        <c:crosses val="autoZero"/>
        <c:auto val="1"/>
        <c:lblAlgn val="ctr"/>
        <c:lblOffset val="100"/>
        <c:noMultiLvlLbl val="0"/>
      </c:catAx>
      <c:valAx>
        <c:axId val="114340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3347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040256"/>
        <c:axId val="115041792"/>
        <c:axId val="0"/>
      </c:bar3DChart>
      <c:catAx>
        <c:axId val="115040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5041792"/>
        <c:crosses val="autoZero"/>
        <c:auto val="1"/>
        <c:lblAlgn val="ctr"/>
        <c:lblOffset val="100"/>
        <c:noMultiLvlLbl val="0"/>
      </c:catAx>
      <c:valAx>
        <c:axId val="115041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0402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"/>
          <c:y val="3.3172511261026056E-3"/>
          <c:w val="0.46346628893086278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530752"/>
        <c:axId val="115409664"/>
        <c:axId val="0"/>
      </c:bar3DChart>
      <c:catAx>
        <c:axId val="115530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5409664"/>
        <c:crosses val="autoZero"/>
        <c:auto val="1"/>
        <c:lblAlgn val="ctr"/>
        <c:lblOffset val="100"/>
        <c:noMultiLvlLbl val="0"/>
      </c:catAx>
      <c:valAx>
        <c:axId val="115409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30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23"/>
          <c:y val="3.3172511261026056E-3"/>
          <c:w val="0.463466288930863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01.09.20 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01.09.20  '!$A$3:$A$6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01.09.20  '!$B$3:$B$6</c:f>
              <c:numCache>
                <c:formatCode>General</c:formatCode>
                <c:ptCount val="4"/>
                <c:pt idx="0">
                  <c:v>1113</c:v>
                </c:pt>
                <c:pt idx="1">
                  <c:v>2442</c:v>
                </c:pt>
                <c:pt idx="2">
                  <c:v>1581</c:v>
                </c:pt>
                <c:pt idx="3">
                  <c:v>1537</c:v>
                </c:pt>
              </c:numCache>
            </c:numRef>
          </c:val>
        </c:ser>
        <c:ser>
          <c:idx val="1"/>
          <c:order val="1"/>
          <c:tx>
            <c:strRef>
              <c:f>'расходы 01.09.20 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01.09.20  '!$A$3:$A$6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01.09.20  '!$C$3:$C$6</c:f>
              <c:numCache>
                <c:formatCode>General</c:formatCode>
                <c:ptCount val="4"/>
                <c:pt idx="0">
                  <c:v>526</c:v>
                </c:pt>
                <c:pt idx="1">
                  <c:v>1615</c:v>
                </c:pt>
                <c:pt idx="2">
                  <c:v>920</c:v>
                </c:pt>
                <c:pt idx="3">
                  <c:v>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815616"/>
        <c:axId val="36817152"/>
        <c:axId val="0"/>
      </c:bar3DChart>
      <c:catAx>
        <c:axId val="36815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36817152"/>
        <c:crosses val="autoZero"/>
        <c:auto val="1"/>
        <c:lblAlgn val="ctr"/>
        <c:lblOffset val="100"/>
        <c:noMultiLvlLbl val="0"/>
      </c:catAx>
      <c:valAx>
        <c:axId val="3681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15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893760"/>
        <c:axId val="115895296"/>
        <c:axId val="0"/>
      </c:bar3DChart>
      <c:catAx>
        <c:axId val="11589376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5895296"/>
        <c:crosses val="autoZero"/>
        <c:auto val="1"/>
        <c:lblAlgn val="ctr"/>
        <c:lblOffset val="100"/>
        <c:noMultiLvlLbl val="1"/>
      </c:catAx>
      <c:valAx>
        <c:axId val="115895296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115893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832576"/>
        <c:axId val="79834112"/>
        <c:axId val="0"/>
      </c:bar3DChart>
      <c:catAx>
        <c:axId val="79832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9834112"/>
        <c:crosses val="autoZero"/>
        <c:auto val="1"/>
        <c:lblAlgn val="ctr"/>
        <c:lblOffset val="100"/>
        <c:noMultiLvlLbl val="0"/>
      </c:catAx>
      <c:valAx>
        <c:axId val="79834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832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919104"/>
        <c:axId val="115920896"/>
        <c:axId val="0"/>
      </c:bar3DChart>
      <c:catAx>
        <c:axId val="115919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920896"/>
        <c:crosses val="autoZero"/>
        <c:auto val="1"/>
        <c:lblAlgn val="ctr"/>
        <c:lblOffset val="100"/>
        <c:noMultiLvlLbl val="0"/>
      </c:catAx>
      <c:valAx>
        <c:axId val="1159208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5919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932160"/>
        <c:axId val="116216576"/>
        <c:axId val="0"/>
      </c:bar3DChart>
      <c:catAx>
        <c:axId val="115932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216576"/>
        <c:crosses val="autoZero"/>
        <c:auto val="1"/>
        <c:lblAlgn val="ctr"/>
        <c:lblOffset val="100"/>
        <c:noMultiLvlLbl val="0"/>
      </c:catAx>
      <c:valAx>
        <c:axId val="11621657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5932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33600"/>
        <c:axId val="116635136"/>
        <c:axId val="0"/>
      </c:bar3DChart>
      <c:catAx>
        <c:axId val="11663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635136"/>
        <c:crosses val="autoZero"/>
        <c:auto val="1"/>
        <c:lblAlgn val="ctr"/>
        <c:lblOffset val="100"/>
        <c:noMultiLvlLbl val="0"/>
      </c:catAx>
      <c:valAx>
        <c:axId val="1166351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6633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325952349878918"/>
          <c:y val="4.5750619200768915E-3"/>
          <c:w val="0.5358296302071156"/>
          <c:h val="0.9954248687664040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527872"/>
        <c:axId val="116529408"/>
        <c:axId val="0"/>
      </c:bar3DChart>
      <c:catAx>
        <c:axId val="11652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529408"/>
        <c:crosses val="autoZero"/>
        <c:auto val="1"/>
        <c:lblAlgn val="ctr"/>
        <c:lblOffset val="100"/>
        <c:noMultiLvlLbl val="0"/>
      </c:catAx>
      <c:valAx>
        <c:axId val="1165294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6527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39"/>
          <c:y val="7.3764476122949235E-3"/>
          <c:w val="0.48742470750478323"/>
          <c:h val="0.9600191563732268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286400"/>
        <c:axId val="117287936"/>
        <c:axId val="0"/>
      </c:bar3DChart>
      <c:catAx>
        <c:axId val="117286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287936"/>
        <c:crosses val="autoZero"/>
        <c:auto val="1"/>
        <c:lblAlgn val="ctr"/>
        <c:lblOffset val="100"/>
        <c:noMultiLvlLbl val="0"/>
      </c:catAx>
      <c:valAx>
        <c:axId val="1172879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7286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307648"/>
        <c:axId val="117178368"/>
        <c:axId val="0"/>
      </c:bar3DChart>
      <c:catAx>
        <c:axId val="117307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178368"/>
        <c:crosses val="autoZero"/>
        <c:auto val="1"/>
        <c:lblAlgn val="ctr"/>
        <c:lblOffset val="100"/>
        <c:noMultiLvlLbl val="0"/>
      </c:catAx>
      <c:valAx>
        <c:axId val="1171783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7307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185536"/>
        <c:axId val="117191424"/>
        <c:axId val="0"/>
      </c:bar3DChart>
      <c:catAx>
        <c:axId val="117185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191424"/>
        <c:crosses val="autoZero"/>
        <c:auto val="1"/>
        <c:lblAlgn val="ctr"/>
        <c:lblOffset val="100"/>
        <c:noMultiLvlLbl val="0"/>
      </c:catAx>
      <c:valAx>
        <c:axId val="11719142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7185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198848"/>
        <c:axId val="117200384"/>
        <c:axId val="0"/>
      </c:bar3DChart>
      <c:catAx>
        <c:axId val="117198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200384"/>
        <c:crosses val="autoZero"/>
        <c:auto val="1"/>
        <c:lblAlgn val="ctr"/>
        <c:lblOffset val="100"/>
        <c:noMultiLvlLbl val="0"/>
      </c:catAx>
      <c:valAx>
        <c:axId val="1172003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7198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576448"/>
        <c:axId val="117577984"/>
        <c:axId val="0"/>
      </c:bar3DChart>
      <c:catAx>
        <c:axId val="117576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577984"/>
        <c:crosses val="autoZero"/>
        <c:auto val="1"/>
        <c:lblAlgn val="ctr"/>
        <c:lblOffset val="100"/>
        <c:noMultiLvlLbl val="0"/>
      </c:catAx>
      <c:valAx>
        <c:axId val="11757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576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72"/>
          <c:y val="7.3764476122949374E-3"/>
          <c:w val="0.487424707504784"/>
          <c:h val="0.9600191563732275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135424"/>
        <c:axId val="118144384"/>
        <c:axId val="0"/>
      </c:bar3DChart>
      <c:catAx>
        <c:axId val="118135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8144384"/>
        <c:crosses val="autoZero"/>
        <c:auto val="1"/>
        <c:lblAlgn val="ctr"/>
        <c:lblOffset val="100"/>
        <c:noMultiLvlLbl val="0"/>
      </c:catAx>
      <c:valAx>
        <c:axId val="1181443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8135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47"/>
          <c:y val="2.4935689009023248E-3"/>
          <c:w val="0.66914628857083103"/>
          <c:h val="0.9975063447647556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845632"/>
        <c:axId val="81559552"/>
        <c:axId val="0"/>
      </c:bar3DChart>
      <c:catAx>
        <c:axId val="79845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559552"/>
        <c:crosses val="autoZero"/>
        <c:auto val="1"/>
        <c:lblAlgn val="ctr"/>
        <c:lblOffset val="100"/>
        <c:noMultiLvlLbl val="0"/>
      </c:catAx>
      <c:valAx>
        <c:axId val="8155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845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42"/>
          <c:y val="4.5753104391362872E-3"/>
          <c:w val="0.48742470750478423"/>
          <c:h val="0.9600191563732277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01.09.20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53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801E-2"/>
                  <c:y val="-5.466970387243741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578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801E-2"/>
                  <c:y val="-5.770690964312853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01.09.20 '!$A$3:$A$6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на 1 чел 01.09.20 '!$B$3:$B$6</c:f>
              <c:numCache>
                <c:formatCode>0.0</c:formatCode>
                <c:ptCount val="4"/>
                <c:pt idx="0">
                  <c:v>63.013078186038612</c:v>
                </c:pt>
                <c:pt idx="1">
                  <c:v>59.313594520414853</c:v>
                </c:pt>
                <c:pt idx="2">
                  <c:v>35.041446872645061</c:v>
                </c:pt>
                <c:pt idx="3">
                  <c:v>35.431891007169369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01.09.20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578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01.09.20 '!$A$3:$A$6</c:f>
              <c:strCache>
                <c:ptCount val="4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на 1 чел 01.09.20 '!$C$3:$C$6</c:f>
              <c:numCache>
                <c:formatCode>0.0</c:formatCode>
                <c:ptCount val="4"/>
                <c:pt idx="0">
                  <c:v>29.779765611730738</c:v>
                </c:pt>
                <c:pt idx="1">
                  <c:v>39.226640110757572</c:v>
                </c:pt>
                <c:pt idx="2">
                  <c:v>20.390974777250765</c:v>
                </c:pt>
                <c:pt idx="3">
                  <c:v>21.923050323889438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768000"/>
        <c:axId val="56374400"/>
        <c:axId val="0"/>
      </c:bar3DChart>
      <c:catAx>
        <c:axId val="3876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6374400"/>
        <c:crosses val="autoZero"/>
        <c:auto val="1"/>
        <c:lblAlgn val="ctr"/>
        <c:lblOffset val="100"/>
        <c:noMultiLvlLbl val="0"/>
      </c:catAx>
      <c:valAx>
        <c:axId val="563744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38768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468416"/>
        <c:axId val="81470208"/>
        <c:axId val="0"/>
      </c:bar3DChart>
      <c:catAx>
        <c:axId val="81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470208"/>
        <c:crosses val="autoZero"/>
        <c:auto val="1"/>
        <c:lblAlgn val="ctr"/>
        <c:lblOffset val="100"/>
        <c:noMultiLvlLbl val="0"/>
      </c:catAx>
      <c:valAx>
        <c:axId val="814702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1468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14"/>
          <c:y val="2.4935689009023165E-3"/>
          <c:w val="0.669146288570828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485824"/>
        <c:axId val="81487360"/>
        <c:axId val="0"/>
      </c:bar3DChart>
      <c:catAx>
        <c:axId val="81485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1487360"/>
        <c:crosses val="autoZero"/>
        <c:auto val="1"/>
        <c:lblAlgn val="ctr"/>
        <c:lblOffset val="100"/>
        <c:noMultiLvlLbl val="0"/>
      </c:catAx>
      <c:valAx>
        <c:axId val="81487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485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515264"/>
        <c:axId val="81516800"/>
        <c:axId val="0"/>
      </c:bar3DChart>
      <c:catAx>
        <c:axId val="81515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1516800"/>
        <c:crosses val="autoZero"/>
        <c:auto val="1"/>
        <c:lblAlgn val="ctr"/>
        <c:lblOffset val="100"/>
        <c:noMultiLvlLbl val="0"/>
      </c:catAx>
      <c:valAx>
        <c:axId val="81516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5152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186"/>
          <c:y val="2.4935689009023126E-3"/>
          <c:w val="0.66914628857082925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924480"/>
        <c:axId val="83926016"/>
        <c:axId val="0"/>
      </c:bar3DChart>
      <c:catAx>
        <c:axId val="83924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3926016"/>
        <c:crosses val="autoZero"/>
        <c:auto val="1"/>
        <c:lblAlgn val="ctr"/>
        <c:lblOffset val="100"/>
        <c:noMultiLvlLbl val="0"/>
      </c:catAx>
      <c:valAx>
        <c:axId val="8392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924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5" Type="http://schemas.openxmlformats.org/officeDocument/2006/relationships/chart" Target="../charts/chart1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13" Type="http://schemas.openxmlformats.org/officeDocument/2006/relationships/chart" Target="../charts/chart24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12" Type="http://schemas.openxmlformats.org/officeDocument/2006/relationships/chart" Target="../charts/chart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11" Type="http://schemas.openxmlformats.org/officeDocument/2006/relationships/chart" Target="../charts/chart22.xml"/><Relationship Id="rId5" Type="http://schemas.openxmlformats.org/officeDocument/2006/relationships/chart" Target="../charts/chart16.xml"/><Relationship Id="rId15" Type="http://schemas.openxmlformats.org/officeDocument/2006/relationships/chart" Target="../charts/chart26.xml"/><Relationship Id="rId10" Type="http://schemas.openxmlformats.org/officeDocument/2006/relationships/chart" Target="../charts/chart21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Relationship Id="rId14" Type="http://schemas.openxmlformats.org/officeDocument/2006/relationships/chart" Target="../charts/char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13" Type="http://schemas.openxmlformats.org/officeDocument/2006/relationships/chart" Target="../charts/chart38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12" Type="http://schemas.openxmlformats.org/officeDocument/2006/relationships/chart" Target="../charts/chart37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1.xml"/><Relationship Id="rId11" Type="http://schemas.openxmlformats.org/officeDocument/2006/relationships/chart" Target="../charts/chart36.xml"/><Relationship Id="rId5" Type="http://schemas.openxmlformats.org/officeDocument/2006/relationships/chart" Target="../charts/chart30.xml"/><Relationship Id="rId10" Type="http://schemas.openxmlformats.org/officeDocument/2006/relationships/chart" Target="../charts/chart35.xml"/><Relationship Id="rId4" Type="http://schemas.openxmlformats.org/officeDocument/2006/relationships/chart" Target="../charts/chart29.xml"/><Relationship Id="rId9" Type="http://schemas.openxmlformats.org/officeDocument/2006/relationships/chart" Target="../charts/char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13" Type="http://schemas.openxmlformats.org/officeDocument/2006/relationships/chart" Target="../charts/chart50.xml"/><Relationship Id="rId3" Type="http://schemas.openxmlformats.org/officeDocument/2006/relationships/chart" Target="../charts/chart40.xml"/><Relationship Id="rId7" Type="http://schemas.openxmlformats.org/officeDocument/2006/relationships/chart" Target="../charts/chart44.xml"/><Relationship Id="rId12" Type="http://schemas.openxmlformats.org/officeDocument/2006/relationships/chart" Target="../charts/chart49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3.xml"/><Relationship Id="rId11" Type="http://schemas.openxmlformats.org/officeDocument/2006/relationships/chart" Target="../charts/chart48.xml"/><Relationship Id="rId5" Type="http://schemas.openxmlformats.org/officeDocument/2006/relationships/chart" Target="../charts/chart42.xml"/><Relationship Id="rId10" Type="http://schemas.openxmlformats.org/officeDocument/2006/relationships/chart" Target="../charts/chart47.xml"/><Relationship Id="rId4" Type="http://schemas.openxmlformats.org/officeDocument/2006/relationships/chart" Target="../charts/chart41.xml"/><Relationship Id="rId9" Type="http://schemas.openxmlformats.org/officeDocument/2006/relationships/chart" Target="../charts/char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09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01.</a:t>
            </a:r>
            <a:r>
              <a:rPr lang="en-US" sz="2400" b="1" dirty="0" smtClean="0"/>
              <a:t>09.2020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05052"/>
              </p:ext>
            </p:extLst>
          </p:nvPr>
        </p:nvGraphicFramePr>
        <p:xfrm>
          <a:off x="1857356" y="1940944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84176"/>
              </p:ext>
            </p:extLst>
          </p:nvPr>
        </p:nvGraphicFramePr>
        <p:xfrm>
          <a:off x="1763688" y="1940944"/>
          <a:ext cx="6417155" cy="422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05065"/>
              </p:ext>
            </p:extLst>
          </p:nvPr>
        </p:nvGraphicFramePr>
        <p:xfrm>
          <a:off x="1475656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49323"/>
              </p:ext>
            </p:extLst>
          </p:nvPr>
        </p:nvGraphicFramePr>
        <p:xfrm>
          <a:off x="1547664" y="2060848"/>
          <a:ext cx="698098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577967"/>
              </p:ext>
            </p:extLst>
          </p:nvPr>
        </p:nvGraphicFramePr>
        <p:xfrm>
          <a:off x="1638300" y="1690687"/>
          <a:ext cx="58674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321720"/>
              </p:ext>
            </p:extLst>
          </p:nvPr>
        </p:nvGraphicFramePr>
        <p:xfrm>
          <a:off x="2156773" y="1959200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59413"/>
              </p:ext>
            </p:extLst>
          </p:nvPr>
        </p:nvGraphicFramePr>
        <p:xfrm>
          <a:off x="2156773" y="1974232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97031"/>
              </p:ext>
            </p:extLst>
          </p:nvPr>
        </p:nvGraphicFramePr>
        <p:xfrm>
          <a:off x="1843912" y="1895622"/>
          <a:ext cx="6828036" cy="436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736380"/>
              </p:ext>
            </p:extLst>
          </p:nvPr>
        </p:nvGraphicFramePr>
        <p:xfrm>
          <a:off x="1619250" y="1466850"/>
          <a:ext cx="59055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02269"/>
              </p:ext>
            </p:extLst>
          </p:nvPr>
        </p:nvGraphicFramePr>
        <p:xfrm>
          <a:off x="1259632" y="1948708"/>
          <a:ext cx="74168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01.</a:t>
            </a:r>
            <a:r>
              <a:rPr lang="en-US" sz="2400" b="1" dirty="0" smtClean="0"/>
              <a:t>09.2020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89664"/>
              </p:ext>
            </p:extLst>
          </p:nvPr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58433"/>
              </p:ext>
            </p:extLst>
          </p:nvPr>
        </p:nvGraphicFramePr>
        <p:xfrm>
          <a:off x="1403648" y="2114550"/>
          <a:ext cx="6840760" cy="347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36987"/>
              </p:ext>
            </p:extLst>
          </p:nvPr>
        </p:nvGraphicFramePr>
        <p:xfrm>
          <a:off x="1403648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86393"/>
              </p:ext>
            </p:extLst>
          </p:nvPr>
        </p:nvGraphicFramePr>
        <p:xfrm>
          <a:off x="1403648" y="1940944"/>
          <a:ext cx="64008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885210"/>
              </p:ext>
            </p:extLst>
          </p:nvPr>
        </p:nvGraphicFramePr>
        <p:xfrm>
          <a:off x="1763688" y="1940944"/>
          <a:ext cx="6400800" cy="39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031219"/>
              </p:ext>
            </p:extLst>
          </p:nvPr>
        </p:nvGraphicFramePr>
        <p:xfrm>
          <a:off x="2370094" y="2204864"/>
          <a:ext cx="485775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144436"/>
              </p:ext>
            </p:extLst>
          </p:nvPr>
        </p:nvGraphicFramePr>
        <p:xfrm>
          <a:off x="1475656" y="2060848"/>
          <a:ext cx="63246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221556"/>
              </p:ext>
            </p:extLst>
          </p:nvPr>
        </p:nvGraphicFramePr>
        <p:xfrm>
          <a:off x="1528808" y="2132856"/>
          <a:ext cx="600075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1571625" y="1928812"/>
          <a:ext cx="600075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01.</a:t>
            </a:r>
            <a:r>
              <a:rPr lang="en-US" sz="2400" b="1" dirty="0" smtClean="0"/>
              <a:t>09.2020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841"/>
              </p:ext>
            </p:extLst>
          </p:nvPr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22096"/>
              </p:ext>
            </p:extLst>
          </p:nvPr>
        </p:nvGraphicFramePr>
        <p:xfrm>
          <a:off x="1691680" y="1916832"/>
          <a:ext cx="614362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072258"/>
              </p:ext>
            </p:extLst>
          </p:nvPr>
        </p:nvGraphicFramePr>
        <p:xfrm>
          <a:off x="1356395" y="2204864"/>
          <a:ext cx="667198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89381"/>
              </p:ext>
            </p:extLst>
          </p:nvPr>
        </p:nvGraphicFramePr>
        <p:xfrm>
          <a:off x="1619672" y="1916832"/>
          <a:ext cx="6613004" cy="39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85854"/>
              </p:ext>
            </p:extLst>
          </p:nvPr>
        </p:nvGraphicFramePr>
        <p:xfrm>
          <a:off x="2109787" y="19383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908723"/>
              </p:ext>
            </p:extLst>
          </p:nvPr>
        </p:nvGraphicFramePr>
        <p:xfrm>
          <a:off x="2262187" y="20907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74164"/>
              </p:ext>
            </p:extLst>
          </p:nvPr>
        </p:nvGraphicFramePr>
        <p:xfrm>
          <a:off x="2414587" y="22431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879372"/>
              </p:ext>
            </p:extLst>
          </p:nvPr>
        </p:nvGraphicFramePr>
        <p:xfrm>
          <a:off x="1547665" y="1916833"/>
          <a:ext cx="6553348" cy="406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1804987" y="1909762"/>
          <a:ext cx="5534025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01.</a:t>
            </a:r>
            <a:r>
              <a:rPr lang="en-US" sz="2400" b="1" dirty="0" smtClean="0"/>
              <a:t>09.2020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72640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21316"/>
              </p:ext>
            </p:extLst>
          </p:nvPr>
        </p:nvGraphicFramePr>
        <p:xfrm>
          <a:off x="862038" y="1700808"/>
          <a:ext cx="73533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910970"/>
              </p:ext>
            </p:extLst>
          </p:nvPr>
        </p:nvGraphicFramePr>
        <p:xfrm>
          <a:off x="1266824" y="1657350"/>
          <a:ext cx="7193607" cy="414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42345"/>
              </p:ext>
            </p:extLst>
          </p:nvPr>
        </p:nvGraphicFramePr>
        <p:xfrm>
          <a:off x="1338263" y="1628800"/>
          <a:ext cx="66103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34233"/>
              </p:ext>
            </p:extLst>
          </p:nvPr>
        </p:nvGraphicFramePr>
        <p:xfrm>
          <a:off x="1338263" y="1512316"/>
          <a:ext cx="66103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579428"/>
              </p:ext>
            </p:extLst>
          </p:nvPr>
        </p:nvGraphicFramePr>
        <p:xfrm>
          <a:off x="2123728" y="1512316"/>
          <a:ext cx="6091610" cy="458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177891"/>
              </p:ext>
            </p:extLst>
          </p:nvPr>
        </p:nvGraphicFramePr>
        <p:xfrm>
          <a:off x="1283381" y="1628800"/>
          <a:ext cx="6720114" cy="439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557150"/>
              </p:ext>
            </p:extLst>
          </p:nvPr>
        </p:nvGraphicFramePr>
        <p:xfrm>
          <a:off x="1547813" y="1512316"/>
          <a:ext cx="619125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1685925" y="1628775"/>
          <a:ext cx="577215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1156</TotalTime>
  <Words>77</Words>
  <Application>Microsoft Office PowerPoint</Application>
  <PresentationFormat>Экран (4:3)</PresentationFormat>
  <Paragraphs>36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124</cp:revision>
  <dcterms:created xsi:type="dcterms:W3CDTF">2017-02-16T11:20:46Z</dcterms:created>
  <dcterms:modified xsi:type="dcterms:W3CDTF">2020-10-07T09:59:17Z</dcterms:modified>
</cp:coreProperties>
</file>